
<file path=[Content_Types].xml><?xml version="1.0" encoding="utf-8"?>
<Types xmlns="http://schemas.openxmlformats.org/package/2006/content-types">
  <Default Extension="jpg" ContentType="image/jpeg"/>
  <Default Extension="emf" ContentType="image/x-emf"/>
  <Default Extension="xlsx" ContentType="application/vnd.openxmlformats-officedocument.spreadsheetml.sheet"/>
  <Default Extension="xls" ContentType="application/vnd.ms-excel"/>
  <Default Extension="jpeg" ContentType="image/jpeg"/>
  <Default Extension="xml" ContentType="application/xml"/>
  <Default Extension="vml" ContentType="application/vnd.openxmlformats-officedocument.vmlDrawing"/>
  <Default Extension="png" ContentType="image/png"/>
  <Default Extension="wdp" ContentType="image/vnd.ms-photo"/>
  <Default Extension="rels" ContentType="application/vnd.openxmlformats-package.relationships+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charts/chart1.xml" ContentType="application/vnd.openxmlformats-officedocument.drawingml.chart+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264"/>
  </p:notesMasterIdLst>
  <p:handoutMasterIdLst>
    <p:handoutMasterId r:id="rId265"/>
  </p:handoutMasterIdLst>
  <p:sldIdLst>
    <p:sldId id="1312" r:id="rId2"/>
    <p:sldId id="1324" r:id="rId3"/>
    <p:sldId id="1070" r:id="rId4"/>
    <p:sldId id="1071" r:id="rId5"/>
    <p:sldId id="1059" r:id="rId6"/>
    <p:sldId id="800" r:id="rId7"/>
    <p:sldId id="1052" r:id="rId8"/>
    <p:sldId id="1054" r:id="rId9"/>
    <p:sldId id="1275" r:id="rId10"/>
    <p:sldId id="1276" r:id="rId11"/>
    <p:sldId id="1313" r:id="rId12"/>
    <p:sldId id="1099" r:id="rId13"/>
    <p:sldId id="1100" r:id="rId14"/>
    <p:sldId id="1055" r:id="rId15"/>
    <p:sldId id="1101" r:id="rId16"/>
    <p:sldId id="1102" r:id="rId17"/>
    <p:sldId id="1103" r:id="rId18"/>
    <p:sldId id="1104" r:id="rId19"/>
    <p:sldId id="1119" r:id="rId20"/>
    <p:sldId id="1105" r:id="rId21"/>
    <p:sldId id="1106" r:id="rId22"/>
    <p:sldId id="1107" r:id="rId23"/>
    <p:sldId id="1108" r:id="rId24"/>
    <p:sldId id="1109" r:id="rId25"/>
    <p:sldId id="1110" r:id="rId26"/>
    <p:sldId id="1111" r:id="rId27"/>
    <p:sldId id="1112" r:id="rId28"/>
    <p:sldId id="1113" r:id="rId29"/>
    <p:sldId id="1114" r:id="rId30"/>
    <p:sldId id="1115" r:id="rId31"/>
    <p:sldId id="1116" r:id="rId32"/>
    <p:sldId id="1117" r:id="rId33"/>
    <p:sldId id="1321" r:id="rId34"/>
    <p:sldId id="1325" r:id="rId35"/>
    <p:sldId id="1326" r:id="rId36"/>
    <p:sldId id="1327" r:id="rId37"/>
    <p:sldId id="1328" r:id="rId38"/>
    <p:sldId id="1329" r:id="rId39"/>
    <p:sldId id="1330" r:id="rId40"/>
    <p:sldId id="1331" r:id="rId41"/>
    <p:sldId id="1332" r:id="rId42"/>
    <p:sldId id="1333" r:id="rId43"/>
    <p:sldId id="1334" r:id="rId44"/>
    <p:sldId id="1335" r:id="rId45"/>
    <p:sldId id="1336" r:id="rId46"/>
    <p:sldId id="1337" r:id="rId47"/>
    <p:sldId id="1338" r:id="rId48"/>
    <p:sldId id="1339" r:id="rId49"/>
    <p:sldId id="1340" r:id="rId50"/>
    <p:sldId id="1341" r:id="rId51"/>
    <p:sldId id="1342" r:id="rId52"/>
    <p:sldId id="1343" r:id="rId53"/>
    <p:sldId id="1344" r:id="rId54"/>
    <p:sldId id="1345" r:id="rId55"/>
    <p:sldId id="1346" r:id="rId56"/>
    <p:sldId id="1347" r:id="rId57"/>
    <p:sldId id="1348" r:id="rId58"/>
    <p:sldId id="1349" r:id="rId59"/>
    <p:sldId id="1350" r:id="rId60"/>
    <p:sldId id="1351" r:id="rId61"/>
    <p:sldId id="1352" r:id="rId62"/>
    <p:sldId id="1353" r:id="rId63"/>
    <p:sldId id="1354" r:id="rId64"/>
    <p:sldId id="1355" r:id="rId65"/>
    <p:sldId id="1356" r:id="rId66"/>
    <p:sldId id="1357" r:id="rId67"/>
    <p:sldId id="1358" r:id="rId68"/>
    <p:sldId id="1359" r:id="rId69"/>
    <p:sldId id="1360" r:id="rId70"/>
    <p:sldId id="1361" r:id="rId71"/>
    <p:sldId id="1362" r:id="rId72"/>
    <p:sldId id="1363" r:id="rId73"/>
    <p:sldId id="1364" r:id="rId74"/>
    <p:sldId id="1365" r:id="rId75"/>
    <p:sldId id="1366" r:id="rId76"/>
    <p:sldId id="1367" r:id="rId77"/>
    <p:sldId id="1368" r:id="rId78"/>
    <p:sldId id="1369" r:id="rId79"/>
    <p:sldId id="1370" r:id="rId80"/>
    <p:sldId id="1371" r:id="rId81"/>
    <p:sldId id="1372" r:id="rId82"/>
    <p:sldId id="1373" r:id="rId83"/>
    <p:sldId id="1374" r:id="rId84"/>
    <p:sldId id="1375" r:id="rId85"/>
    <p:sldId id="1376" r:id="rId86"/>
    <p:sldId id="1377" r:id="rId87"/>
    <p:sldId id="1378" r:id="rId88"/>
    <p:sldId id="1379" r:id="rId89"/>
    <p:sldId id="1380" r:id="rId90"/>
    <p:sldId id="1381" r:id="rId91"/>
    <p:sldId id="1382" r:id="rId92"/>
    <p:sldId id="1383" r:id="rId93"/>
    <p:sldId id="1384" r:id="rId94"/>
    <p:sldId id="1385" r:id="rId95"/>
    <p:sldId id="1386" r:id="rId96"/>
    <p:sldId id="1387" r:id="rId97"/>
    <p:sldId id="1388" r:id="rId98"/>
    <p:sldId id="1389" r:id="rId99"/>
    <p:sldId id="1390" r:id="rId100"/>
    <p:sldId id="1391" r:id="rId101"/>
    <p:sldId id="1392" r:id="rId102"/>
    <p:sldId id="1393" r:id="rId103"/>
    <p:sldId id="1394" r:id="rId104"/>
    <p:sldId id="1395" r:id="rId105"/>
    <p:sldId id="1418" r:id="rId106"/>
    <p:sldId id="1397" r:id="rId107"/>
    <p:sldId id="1398" r:id="rId108"/>
    <p:sldId id="1399" r:id="rId109"/>
    <p:sldId id="1400" r:id="rId110"/>
    <p:sldId id="1401" r:id="rId111"/>
    <p:sldId id="1406" r:id="rId112"/>
    <p:sldId id="1407" r:id="rId113"/>
    <p:sldId id="1408" r:id="rId114"/>
    <p:sldId id="1409" r:id="rId115"/>
    <p:sldId id="1410" r:id="rId116"/>
    <p:sldId id="1411" r:id="rId117"/>
    <p:sldId id="1412" r:id="rId118"/>
    <p:sldId id="1413" r:id="rId119"/>
    <p:sldId id="1416" r:id="rId120"/>
    <p:sldId id="1417" r:id="rId121"/>
    <p:sldId id="1314" r:id="rId122"/>
    <p:sldId id="1193" r:id="rId123"/>
    <p:sldId id="1194" r:id="rId124"/>
    <p:sldId id="1195" r:id="rId125"/>
    <p:sldId id="1196" r:id="rId126"/>
    <p:sldId id="1197" r:id="rId127"/>
    <p:sldId id="1277" r:id="rId128"/>
    <p:sldId id="1278" r:id="rId129"/>
    <p:sldId id="1279" r:id="rId130"/>
    <p:sldId id="1280" r:id="rId131"/>
    <p:sldId id="1213" r:id="rId132"/>
    <p:sldId id="1199" r:id="rId133"/>
    <p:sldId id="1200" r:id="rId134"/>
    <p:sldId id="1201" r:id="rId135"/>
    <p:sldId id="1202" r:id="rId136"/>
    <p:sldId id="1203" r:id="rId137"/>
    <p:sldId id="1204" r:id="rId138"/>
    <p:sldId id="1206" r:id="rId139"/>
    <p:sldId id="1207" r:id="rId140"/>
    <p:sldId id="1208" r:id="rId141"/>
    <p:sldId id="1209" r:id="rId142"/>
    <p:sldId id="1211" r:id="rId143"/>
    <p:sldId id="1212" r:id="rId144"/>
    <p:sldId id="1227" r:id="rId145"/>
    <p:sldId id="1217" r:id="rId146"/>
    <p:sldId id="1219" r:id="rId147"/>
    <p:sldId id="1322" r:id="rId148"/>
    <p:sldId id="1220" r:id="rId149"/>
    <p:sldId id="1222" r:id="rId150"/>
    <p:sldId id="1228" r:id="rId151"/>
    <p:sldId id="1229" r:id="rId152"/>
    <p:sldId id="1281" r:id="rId153"/>
    <p:sldId id="1305" r:id="rId154"/>
    <p:sldId id="1282" r:id="rId155"/>
    <p:sldId id="1232" r:id="rId156"/>
    <p:sldId id="1283" r:id="rId157"/>
    <p:sldId id="1286" r:id="rId158"/>
    <p:sldId id="1287" r:id="rId159"/>
    <p:sldId id="1285" r:id="rId160"/>
    <p:sldId id="1306" r:id="rId161"/>
    <p:sldId id="1237" r:id="rId162"/>
    <p:sldId id="1239" r:id="rId163"/>
    <p:sldId id="1240" r:id="rId164"/>
    <p:sldId id="1241" r:id="rId165"/>
    <p:sldId id="1242" r:id="rId166"/>
    <p:sldId id="1243" r:id="rId167"/>
    <p:sldId id="1288" r:id="rId168"/>
    <p:sldId id="1289" r:id="rId169"/>
    <p:sldId id="1246" r:id="rId170"/>
    <p:sldId id="1249" r:id="rId171"/>
    <p:sldId id="1250" r:id="rId172"/>
    <p:sldId id="1251" r:id="rId173"/>
    <p:sldId id="1252" r:id="rId174"/>
    <p:sldId id="1253" r:id="rId175"/>
    <p:sldId id="1254" r:id="rId176"/>
    <p:sldId id="1263" r:id="rId177"/>
    <p:sldId id="1256" r:id="rId178"/>
    <p:sldId id="1257" r:id="rId179"/>
    <p:sldId id="1258" r:id="rId180"/>
    <p:sldId id="1259" r:id="rId181"/>
    <p:sldId id="1319" r:id="rId182"/>
    <p:sldId id="1138" r:id="rId183"/>
    <p:sldId id="1139" r:id="rId184"/>
    <p:sldId id="1140" r:id="rId185"/>
    <p:sldId id="1141" r:id="rId186"/>
    <p:sldId id="1142" r:id="rId187"/>
    <p:sldId id="1143" r:id="rId188"/>
    <p:sldId id="1144" r:id="rId189"/>
    <p:sldId id="1145" r:id="rId190"/>
    <p:sldId id="1146" r:id="rId191"/>
    <p:sldId id="1147" r:id="rId192"/>
    <p:sldId id="1148" r:id="rId193"/>
    <p:sldId id="1149" r:id="rId194"/>
    <p:sldId id="1316" r:id="rId195"/>
    <p:sldId id="1422" r:id="rId196"/>
    <p:sldId id="1423" r:id="rId197"/>
    <p:sldId id="1424" r:id="rId198"/>
    <p:sldId id="1425" r:id="rId199"/>
    <p:sldId id="1426" r:id="rId200"/>
    <p:sldId id="1427" r:id="rId201"/>
    <p:sldId id="1428" r:id="rId202"/>
    <p:sldId id="1429" r:id="rId203"/>
    <p:sldId id="1430" r:id="rId204"/>
    <p:sldId id="1431" r:id="rId205"/>
    <p:sldId id="1432" r:id="rId206"/>
    <p:sldId id="1421" r:id="rId207"/>
    <p:sldId id="1165" r:id="rId208"/>
    <p:sldId id="1166" r:id="rId209"/>
    <p:sldId id="1167" r:id="rId210"/>
    <p:sldId id="1168" r:id="rId211"/>
    <p:sldId id="1169" r:id="rId212"/>
    <p:sldId id="1170" r:id="rId213"/>
    <p:sldId id="1172" r:id="rId214"/>
    <p:sldId id="1175" r:id="rId215"/>
    <p:sldId id="1180" r:id="rId216"/>
    <p:sldId id="1433" r:id="rId217"/>
    <p:sldId id="1434" r:id="rId218"/>
    <p:sldId id="1435" r:id="rId219"/>
    <p:sldId id="1436" r:id="rId220"/>
    <p:sldId id="1437" r:id="rId221"/>
    <p:sldId id="1438" r:id="rId222"/>
    <p:sldId id="1439" r:id="rId223"/>
    <p:sldId id="1440" r:id="rId224"/>
    <p:sldId id="1441" r:id="rId225"/>
    <p:sldId id="1442" r:id="rId226"/>
    <p:sldId id="1443" r:id="rId227"/>
    <p:sldId id="1444" r:id="rId228"/>
    <p:sldId id="1445" r:id="rId229"/>
    <p:sldId id="1446" r:id="rId230"/>
    <p:sldId id="1447" r:id="rId231"/>
    <p:sldId id="1448" r:id="rId232"/>
    <p:sldId id="1449" r:id="rId233"/>
    <p:sldId id="1450" r:id="rId234"/>
    <p:sldId id="1451" r:id="rId235"/>
    <p:sldId id="1452" r:id="rId236"/>
    <p:sldId id="1453" r:id="rId237"/>
    <p:sldId id="1454" r:id="rId238"/>
    <p:sldId id="1455" r:id="rId239"/>
    <p:sldId id="1456" r:id="rId240"/>
    <p:sldId id="1457" r:id="rId241"/>
    <p:sldId id="1458" r:id="rId242"/>
    <p:sldId id="1459" r:id="rId243"/>
    <p:sldId id="1460" r:id="rId244"/>
    <p:sldId id="1462" r:id="rId245"/>
    <p:sldId id="1463" r:id="rId246"/>
    <p:sldId id="1465" r:id="rId247"/>
    <p:sldId id="1466" r:id="rId248"/>
    <p:sldId id="1467" r:id="rId249"/>
    <p:sldId id="1468" r:id="rId250"/>
    <p:sldId id="1470" r:id="rId251"/>
    <p:sldId id="1471" r:id="rId252"/>
    <p:sldId id="1473" r:id="rId253"/>
    <p:sldId id="1478" r:id="rId254"/>
    <p:sldId id="1479" r:id="rId255"/>
    <p:sldId id="1480" r:id="rId256"/>
    <p:sldId id="1481" r:id="rId257"/>
    <p:sldId id="1482" r:id="rId258"/>
    <p:sldId id="1483" r:id="rId259"/>
    <p:sldId id="1484" r:id="rId260"/>
    <p:sldId id="1485" r:id="rId261"/>
    <p:sldId id="1323" r:id="rId262"/>
    <p:sldId id="1420" r:id="rId263"/>
  </p:sldIdLst>
  <p:sldSz cx="12192000" cy="6858000"/>
  <p:notesSz cx="6858000" cy="9144000"/>
  <p:defaultTextStyle>
    <a:defPPr>
      <a:defRPr lang="en-US"/>
    </a:defPPr>
    <a:lvl1pPr marL="0" algn="l" defTabSz="457107" rtl="0" eaLnBrk="1" latinLnBrk="0" hangingPunct="1">
      <a:defRPr sz="1900" kern="1200">
        <a:solidFill>
          <a:schemeClr val="tx1"/>
        </a:solidFill>
        <a:latin typeface="+mn-lt"/>
        <a:ea typeface="+mn-ea"/>
        <a:cs typeface="+mn-cs"/>
      </a:defRPr>
    </a:lvl1pPr>
    <a:lvl2pPr marL="457107" algn="l" defTabSz="457107" rtl="0" eaLnBrk="1" latinLnBrk="0" hangingPunct="1">
      <a:defRPr sz="1900" kern="1200">
        <a:solidFill>
          <a:schemeClr val="tx1"/>
        </a:solidFill>
        <a:latin typeface="+mn-lt"/>
        <a:ea typeface="+mn-ea"/>
        <a:cs typeface="+mn-cs"/>
      </a:defRPr>
    </a:lvl2pPr>
    <a:lvl3pPr marL="914218" algn="l" defTabSz="457107" rtl="0" eaLnBrk="1" latinLnBrk="0" hangingPunct="1">
      <a:defRPr sz="1900" kern="1200">
        <a:solidFill>
          <a:schemeClr val="tx1"/>
        </a:solidFill>
        <a:latin typeface="+mn-lt"/>
        <a:ea typeface="+mn-ea"/>
        <a:cs typeface="+mn-cs"/>
      </a:defRPr>
    </a:lvl3pPr>
    <a:lvl4pPr marL="1371328" algn="l" defTabSz="457107" rtl="0" eaLnBrk="1" latinLnBrk="0" hangingPunct="1">
      <a:defRPr sz="1900" kern="1200">
        <a:solidFill>
          <a:schemeClr val="tx1"/>
        </a:solidFill>
        <a:latin typeface="+mn-lt"/>
        <a:ea typeface="+mn-ea"/>
        <a:cs typeface="+mn-cs"/>
      </a:defRPr>
    </a:lvl4pPr>
    <a:lvl5pPr marL="1828437" algn="l" defTabSz="457107" rtl="0" eaLnBrk="1" latinLnBrk="0" hangingPunct="1">
      <a:defRPr sz="1900" kern="1200">
        <a:solidFill>
          <a:schemeClr val="tx1"/>
        </a:solidFill>
        <a:latin typeface="+mn-lt"/>
        <a:ea typeface="+mn-ea"/>
        <a:cs typeface="+mn-cs"/>
      </a:defRPr>
    </a:lvl5pPr>
    <a:lvl6pPr marL="2285550" algn="l" defTabSz="457107" rtl="0" eaLnBrk="1" latinLnBrk="0" hangingPunct="1">
      <a:defRPr sz="1900" kern="1200">
        <a:solidFill>
          <a:schemeClr val="tx1"/>
        </a:solidFill>
        <a:latin typeface="+mn-lt"/>
        <a:ea typeface="+mn-ea"/>
        <a:cs typeface="+mn-cs"/>
      </a:defRPr>
    </a:lvl6pPr>
    <a:lvl7pPr marL="2742654" algn="l" defTabSz="457107" rtl="0" eaLnBrk="1" latinLnBrk="0" hangingPunct="1">
      <a:defRPr sz="1900" kern="1200">
        <a:solidFill>
          <a:schemeClr val="tx1"/>
        </a:solidFill>
        <a:latin typeface="+mn-lt"/>
        <a:ea typeface="+mn-ea"/>
        <a:cs typeface="+mn-cs"/>
      </a:defRPr>
    </a:lvl7pPr>
    <a:lvl8pPr marL="3199760" algn="l" defTabSz="457107" rtl="0" eaLnBrk="1" latinLnBrk="0" hangingPunct="1">
      <a:defRPr sz="1900" kern="1200">
        <a:solidFill>
          <a:schemeClr val="tx1"/>
        </a:solidFill>
        <a:latin typeface="+mn-lt"/>
        <a:ea typeface="+mn-ea"/>
        <a:cs typeface="+mn-cs"/>
      </a:defRPr>
    </a:lvl8pPr>
    <a:lvl9pPr marL="3656867" algn="l" defTabSz="457107"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93">
          <p15:clr>
            <a:srgbClr val="A4A3A4"/>
          </p15:clr>
        </p15:guide>
        <p15:guide id="2" pos="41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eer" initials="SF"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5224"/>
    <a:srgbClr val="FFC000"/>
    <a:srgbClr val="9966FF"/>
    <a:srgbClr val="E20000"/>
    <a:srgbClr val="E96C4A"/>
    <a:srgbClr val="314DAF"/>
    <a:srgbClr val="9933FF"/>
    <a:srgbClr val="D0968F"/>
    <a:srgbClr val="E77215"/>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23" autoAdjust="0"/>
    <p:restoredTop sz="80769" autoAdjust="0"/>
  </p:normalViewPr>
  <p:slideViewPr>
    <p:cSldViewPr snapToGrid="0">
      <p:cViewPr>
        <p:scale>
          <a:sx n="100" d="100"/>
          <a:sy n="100" d="100"/>
        </p:scale>
        <p:origin x="-424" y="-64"/>
      </p:cViewPr>
      <p:guideLst>
        <p:guide orient="horz" pos="2793"/>
        <p:guide pos="4136"/>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notesMaster" Target="notesMasters/notesMaster1.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handoutMaster" Target="handoutMasters/handoutMaster1.xml"/><Relationship Id="rId266" Type="http://schemas.openxmlformats.org/officeDocument/2006/relationships/commentAuthors" Target="commentAuthors.xml"/><Relationship Id="rId267" Type="http://schemas.openxmlformats.org/officeDocument/2006/relationships/presProps" Target="presProps.xml"/><Relationship Id="rId268" Type="http://schemas.openxmlformats.org/officeDocument/2006/relationships/viewProps" Target="viewProps.xml"/><Relationship Id="rId26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346152886267703"/>
          <c:y val="0.0646863222710972"/>
          <c:w val="0.607443611381247"/>
          <c:h val="0.625266757122034"/>
        </c:manualLayout>
      </c:layout>
      <c:barChart>
        <c:barDir val="bar"/>
        <c:grouping val="stacked"/>
        <c:varyColors val="0"/>
        <c:ser>
          <c:idx val="0"/>
          <c:order val="0"/>
          <c:tx>
            <c:strRef>
              <c:f>Sheet1!$B$1</c:f>
              <c:strCache>
                <c:ptCount val="1"/>
                <c:pt idx="0">
                  <c:v>filter</c:v>
                </c:pt>
              </c:strCache>
            </c:strRef>
          </c:tx>
          <c:invertIfNegative val="0"/>
          <c:dPt>
            <c:idx val="2"/>
            <c:invertIfNegative val="0"/>
            <c:bubble3D val="0"/>
            <c:spPr>
              <a:solidFill>
                <a:srgbClr val="1AA756"/>
              </a:solidFill>
            </c:spPr>
          </c:dPt>
          <c:dPt>
            <c:idx val="3"/>
            <c:invertIfNegative val="0"/>
            <c:bubble3D val="0"/>
            <c:spPr>
              <a:solidFill>
                <a:srgbClr val="1AA756"/>
              </a:solidFill>
            </c:spPr>
          </c:dPt>
          <c:dPt>
            <c:idx val="4"/>
            <c:invertIfNegative val="0"/>
            <c:bubble3D val="0"/>
            <c:spPr>
              <a:solidFill>
                <a:schemeClr val="accent3"/>
              </a:solidFill>
            </c:spPr>
          </c:dPt>
          <c:dPt>
            <c:idx val="5"/>
            <c:invertIfNegative val="0"/>
            <c:bubble3D val="0"/>
            <c:spPr>
              <a:solidFill>
                <a:srgbClr val="1AA756"/>
              </a:solidFill>
            </c:spPr>
          </c:dPt>
          <c:cat>
            <c:strRef>
              <c:f>Sheet1!$A$2:$A$7</c:f>
              <c:strCache>
                <c:ptCount val="6"/>
                <c:pt idx="0">
                  <c:v>RDD Scala</c:v>
                </c:pt>
                <c:pt idx="1">
                  <c:v>RDD Python</c:v>
                </c:pt>
                <c:pt idx="2">
                  <c:v>DataFrame Scala</c:v>
                </c:pt>
                <c:pt idx="3">
                  <c:v>DataFrame Python</c:v>
                </c:pt>
                <c:pt idx="4">
                  <c:v>DataFrame R</c:v>
                </c:pt>
                <c:pt idx="5">
                  <c:v>DataFrame SQL</c:v>
                </c:pt>
              </c:strCache>
            </c:strRef>
          </c:cat>
          <c:val>
            <c:numRef>
              <c:f>Sheet1!$B$2:$B$7</c:f>
              <c:numCache>
                <c:formatCode>General</c:formatCode>
                <c:ptCount val="6"/>
                <c:pt idx="0">
                  <c:v>4.2</c:v>
                </c:pt>
                <c:pt idx="1">
                  <c:v>9.5</c:v>
                </c:pt>
                <c:pt idx="2">
                  <c:v>2.1</c:v>
                </c:pt>
                <c:pt idx="3">
                  <c:v>2.08</c:v>
                </c:pt>
                <c:pt idx="4">
                  <c:v>2.1</c:v>
                </c:pt>
                <c:pt idx="5">
                  <c:v>2.09</c:v>
                </c:pt>
              </c:numCache>
            </c:numRef>
          </c:val>
        </c:ser>
        <c:dLbls>
          <c:showLegendKey val="0"/>
          <c:showVal val="0"/>
          <c:showCatName val="0"/>
          <c:showSerName val="0"/>
          <c:showPercent val="0"/>
          <c:showBubbleSize val="0"/>
        </c:dLbls>
        <c:gapWidth val="100"/>
        <c:overlap val="100"/>
        <c:axId val="2123787600"/>
        <c:axId val="2124106864"/>
      </c:barChart>
      <c:catAx>
        <c:axId val="2123787600"/>
        <c:scaling>
          <c:orientation val="minMax"/>
        </c:scaling>
        <c:delete val="0"/>
        <c:axPos val="l"/>
        <c:numFmt formatCode="General" sourceLinked="0"/>
        <c:majorTickMark val="out"/>
        <c:minorTickMark val="none"/>
        <c:tickLblPos val="nextTo"/>
        <c:txPr>
          <a:bodyPr rot="0"/>
          <a:lstStyle/>
          <a:p>
            <a:pPr algn="l">
              <a:defRPr sz="1600" b="0" i="0">
                <a:latin typeface="Source Sans Pro Light"/>
              </a:defRPr>
            </a:pPr>
            <a:endParaRPr lang="en-US"/>
          </a:p>
        </c:txPr>
        <c:crossAx val="2124106864"/>
        <c:crosses val="autoZero"/>
        <c:auto val="1"/>
        <c:lblAlgn val="ctr"/>
        <c:lblOffset val="100"/>
        <c:noMultiLvlLbl val="0"/>
      </c:catAx>
      <c:valAx>
        <c:axId val="2124106864"/>
        <c:scaling>
          <c:orientation val="minMax"/>
        </c:scaling>
        <c:delete val="0"/>
        <c:axPos val="b"/>
        <c:majorGridlines/>
        <c:title>
          <c:tx>
            <c:rich>
              <a:bodyPr/>
              <a:lstStyle/>
              <a:p>
                <a:pPr>
                  <a:defRPr sz="1800" b="0" i="0">
                    <a:latin typeface="Source Sans Pro Light"/>
                  </a:defRPr>
                </a:pPr>
                <a:r>
                  <a:rPr lang="en-US" sz="1800" b="0" i="0" dirty="0" smtClean="0">
                    <a:latin typeface="Source Sans Pro Light"/>
                  </a:rPr>
                  <a:t>Time to aggregate</a:t>
                </a:r>
                <a:r>
                  <a:rPr lang="en-US" sz="1800" b="0" i="0" baseline="0" dirty="0" smtClean="0">
                    <a:latin typeface="Source Sans Pro Light"/>
                  </a:rPr>
                  <a:t> </a:t>
                </a:r>
                <a:r>
                  <a:rPr lang="en-US" sz="1800" b="0" i="0" dirty="0" smtClean="0">
                    <a:latin typeface="Source Sans Pro Light"/>
                  </a:rPr>
                  <a:t>10 </a:t>
                </a:r>
                <a:r>
                  <a:rPr lang="en-US" sz="1800" b="0" i="0" dirty="0">
                    <a:latin typeface="Source Sans Pro Light"/>
                  </a:rPr>
                  <a:t>million </a:t>
                </a:r>
                <a:r>
                  <a:rPr lang="en-US" sz="1800" b="0" i="0" dirty="0" smtClean="0">
                    <a:latin typeface="Source Sans Pro Light"/>
                  </a:rPr>
                  <a:t>integer </a:t>
                </a:r>
                <a:r>
                  <a:rPr lang="en-US" sz="1800" b="0" i="0" dirty="0">
                    <a:latin typeface="Source Sans Pro Light"/>
                  </a:rPr>
                  <a:t>pairs </a:t>
                </a:r>
                <a:r>
                  <a:rPr lang="en-US" sz="1800" b="0" i="0" dirty="0" smtClean="0">
                    <a:latin typeface="Source Sans Pro Light"/>
                  </a:rPr>
                  <a:t>(in seconds)      </a:t>
                </a:r>
                <a:endParaRPr lang="en-US" sz="1800" b="0" i="0" dirty="0">
                  <a:latin typeface="Source Sans Pro Light"/>
                </a:endParaRPr>
              </a:p>
            </c:rich>
          </c:tx>
          <c:layout>
            <c:manualLayout>
              <c:xMode val="edge"/>
              <c:yMode val="edge"/>
              <c:x val="0.323542087119588"/>
              <c:y val="0.855649822589324"/>
            </c:manualLayout>
          </c:layout>
          <c:overlay val="0"/>
        </c:title>
        <c:numFmt formatCode="General" sourceLinked="1"/>
        <c:majorTickMark val="out"/>
        <c:minorTickMark val="none"/>
        <c:tickLblPos val="nextTo"/>
        <c:txPr>
          <a:bodyPr/>
          <a:lstStyle/>
          <a:p>
            <a:pPr>
              <a:defRPr>
                <a:latin typeface="Source Sans Pro Light"/>
              </a:defRPr>
            </a:pPr>
            <a:endParaRPr lang="en-US"/>
          </a:p>
        </c:txPr>
        <c:crossAx val="2123787600"/>
        <c:crosses val="autoZero"/>
        <c:crossBetween val="between"/>
        <c:majorUnit val="2.0"/>
      </c:valAx>
    </c:plotArea>
    <c:plotVisOnly val="1"/>
    <c:dispBlanksAs val="gap"/>
    <c:showDLblsOverMax val="0"/>
  </c:chart>
  <c:txPr>
    <a:bodyPr/>
    <a:lstStyle/>
    <a:p>
      <a:pPr>
        <a:defRPr sz="1800">
          <a:latin typeface="Newslab Light"/>
          <a:cs typeface="Newslab Ligh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E6DC409-48B0-EA47-99B0-85C064064449}" type="datetimeFigureOut">
              <a:rPr lang="en-US" smtClean="0"/>
              <a:t>4/9/18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D51D27-5D0B-D547-A3DE-5DE1BF06FC98}" type="slidenum">
              <a:rPr lang="en-US" smtClean="0"/>
              <a:t>‹#›</a:t>
            </a:fld>
            <a:endParaRPr lang="en-US"/>
          </a:p>
        </p:txBody>
      </p:sp>
    </p:spTree>
    <p:extLst>
      <p:ext uri="{BB962C8B-B14F-4D97-AF65-F5344CB8AC3E}">
        <p14:creationId xmlns:p14="http://schemas.microsoft.com/office/powerpoint/2010/main" val="8389643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CF66A2-1EF6-4456-B5D5-15B9267B494E}" type="datetimeFigureOut">
              <a:rPr lang="en-US" smtClean="0"/>
              <a:t>4/9/18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BF7D8C-7970-48FE-9283-7C11973B602A}" type="slidenum">
              <a:rPr lang="en-US" smtClean="0"/>
              <a:t>‹#›</a:t>
            </a:fld>
            <a:endParaRPr lang="en-US"/>
          </a:p>
        </p:txBody>
      </p:sp>
    </p:spTree>
    <p:extLst>
      <p:ext uri="{BB962C8B-B14F-4D97-AF65-F5344CB8AC3E}">
        <p14:creationId xmlns:p14="http://schemas.microsoft.com/office/powerpoint/2010/main" val="1813505774"/>
      </p:ext>
    </p:extLst>
  </p:cSld>
  <p:clrMap bg1="lt1" tx1="dk1" bg2="lt2" tx2="dk2" accent1="accent1" accent2="accent2" accent3="accent3" accent4="accent4" accent5="accent5" accent6="accent6" hlink="hlink" folHlink="folHlink"/>
  <p:notesStyle>
    <a:lvl1pPr marL="0" algn="l" defTabSz="914218" rtl="0" eaLnBrk="1" latinLnBrk="0" hangingPunct="1">
      <a:defRPr sz="1200" kern="1200">
        <a:solidFill>
          <a:schemeClr val="tx1"/>
        </a:solidFill>
        <a:latin typeface="+mn-lt"/>
        <a:ea typeface="+mn-ea"/>
        <a:cs typeface="+mn-cs"/>
      </a:defRPr>
    </a:lvl1pPr>
    <a:lvl2pPr marL="457107" algn="l" defTabSz="914218" rtl="0" eaLnBrk="1" latinLnBrk="0" hangingPunct="1">
      <a:defRPr sz="1200" kern="1200">
        <a:solidFill>
          <a:schemeClr val="tx1"/>
        </a:solidFill>
        <a:latin typeface="+mn-lt"/>
        <a:ea typeface="+mn-ea"/>
        <a:cs typeface="+mn-cs"/>
      </a:defRPr>
    </a:lvl2pPr>
    <a:lvl3pPr marL="914218" algn="l" defTabSz="914218" rtl="0" eaLnBrk="1" latinLnBrk="0" hangingPunct="1">
      <a:defRPr sz="1200" kern="1200">
        <a:solidFill>
          <a:schemeClr val="tx1"/>
        </a:solidFill>
        <a:latin typeface="+mn-lt"/>
        <a:ea typeface="+mn-ea"/>
        <a:cs typeface="+mn-cs"/>
      </a:defRPr>
    </a:lvl3pPr>
    <a:lvl4pPr marL="1371328" algn="l" defTabSz="914218" rtl="0" eaLnBrk="1" latinLnBrk="0" hangingPunct="1">
      <a:defRPr sz="1200" kern="1200">
        <a:solidFill>
          <a:schemeClr val="tx1"/>
        </a:solidFill>
        <a:latin typeface="+mn-lt"/>
        <a:ea typeface="+mn-ea"/>
        <a:cs typeface="+mn-cs"/>
      </a:defRPr>
    </a:lvl4pPr>
    <a:lvl5pPr marL="1828437" algn="l" defTabSz="914218" rtl="0" eaLnBrk="1" latinLnBrk="0" hangingPunct="1">
      <a:defRPr sz="1200" kern="1200">
        <a:solidFill>
          <a:schemeClr val="tx1"/>
        </a:solidFill>
        <a:latin typeface="+mn-lt"/>
        <a:ea typeface="+mn-ea"/>
        <a:cs typeface="+mn-cs"/>
      </a:defRPr>
    </a:lvl5pPr>
    <a:lvl6pPr marL="2285550" algn="l" defTabSz="914218" rtl="0" eaLnBrk="1" latinLnBrk="0" hangingPunct="1">
      <a:defRPr sz="1200" kern="1200">
        <a:solidFill>
          <a:schemeClr val="tx1"/>
        </a:solidFill>
        <a:latin typeface="+mn-lt"/>
        <a:ea typeface="+mn-ea"/>
        <a:cs typeface="+mn-cs"/>
      </a:defRPr>
    </a:lvl6pPr>
    <a:lvl7pPr marL="2742654" algn="l" defTabSz="914218" rtl="0" eaLnBrk="1" latinLnBrk="0" hangingPunct="1">
      <a:defRPr sz="1200" kern="1200">
        <a:solidFill>
          <a:schemeClr val="tx1"/>
        </a:solidFill>
        <a:latin typeface="+mn-lt"/>
        <a:ea typeface="+mn-ea"/>
        <a:cs typeface="+mn-cs"/>
      </a:defRPr>
    </a:lvl7pPr>
    <a:lvl8pPr marL="3199760" algn="l" defTabSz="914218" rtl="0" eaLnBrk="1" latinLnBrk="0" hangingPunct="1">
      <a:defRPr sz="1200" kern="1200">
        <a:solidFill>
          <a:schemeClr val="tx1"/>
        </a:solidFill>
        <a:latin typeface="+mn-lt"/>
        <a:ea typeface="+mn-ea"/>
        <a:cs typeface="+mn-cs"/>
      </a:defRPr>
    </a:lvl8pPr>
    <a:lvl9pPr marL="3656867" algn="l" defTabSz="91421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 Id="rId3" Type="http://schemas.openxmlformats.org/officeDocument/2006/relationships/hyperlink" Target="https://gist.github.com/rxin/c1592c133e4bccf515dd" TargetMode="Externa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67.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4" Type="http://schemas.openxmlformats.org/officeDocument/2006/relationships/hyperlink" Target="https://databricks.com/blog/2014/06/02/exciting-performance-improvements-on-the-horizon-for-spark-sql.html" TargetMode="External"/><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 Id="rId3" Type="http://schemas.openxmlformats.org/officeDocument/2006/relationships/hyperlink" Target="https://spark.apache.org/docs/latest/spark-standalone.html#monitoring-and-logging" TargetMode="Externa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0.xml.rels><?xml version="1.0" encoding="UTF-8" standalone="yes"?>
<Relationships xmlns="http://schemas.openxmlformats.org/package/2006/relationships"><Relationship Id="rId3" Type="http://schemas.openxmlformats.org/officeDocument/2006/relationships/hyperlink" Target="https://github.com/irmen/Pyro4" TargetMode="External"/><Relationship Id="rId4" Type="http://schemas.openxmlformats.org/officeDocument/2006/relationships/hyperlink" Target="https://github.com/apache/spark/pull/2259" TargetMode="External"/><Relationship Id="rId5" Type="http://schemas.openxmlformats.org/officeDocument/2006/relationships/hyperlink" Target="https://github.com/apache/spark/pull/1680" TargetMode="External"/><Relationship Id="rId6" Type="http://schemas.openxmlformats.org/officeDocument/2006/relationships/hyperlink" Target="https://cwiki.apache.org/confluence/display/SPARK/PySpark+Internals" TargetMode="External"/><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 Id="rId3" Type="http://schemas.openxmlformats.org/officeDocument/2006/relationships/hyperlink" Target="http://cython.org/" TargetMode="Externa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smtClean="0"/>
              <a:t>Databricks</a:t>
            </a:r>
            <a:r>
              <a:rPr lang="en-US" dirty="0" smtClean="0"/>
              <a:t> is a company that</a:t>
            </a:r>
            <a:r>
              <a:rPr lang="en-US" baseline="0" dirty="0" smtClean="0"/>
              <a:t> was founded </a:t>
            </a:r>
            <a:r>
              <a:rPr lang="en-US" dirty="0" smtClean="0"/>
              <a:t>by the creators</a:t>
            </a:r>
            <a:r>
              <a:rPr lang="en-US" baseline="0" dirty="0" smtClean="0"/>
              <a:t> of the Spark project in 2013.</a:t>
            </a:r>
          </a:p>
          <a:p>
            <a:endParaRPr lang="en-US" baseline="0" dirty="0" smtClean="0"/>
          </a:p>
          <a:p>
            <a:r>
              <a:rPr lang="en-US" baseline="0" dirty="0" smtClean="0"/>
              <a:t>And one of the first things the founders did after starting the company was donating Spark to the Apache Software Foundation and they remain the largest contributor to Spark’s code base.</a:t>
            </a:r>
            <a:endParaRPr lang="en-US" dirty="0" smtClean="0"/>
          </a:p>
          <a:p>
            <a:endParaRPr lang="en-US" dirty="0" smtClean="0"/>
          </a:p>
          <a:p>
            <a:r>
              <a:rPr lang="en-US" dirty="0" err="1" smtClean="0"/>
              <a:t>Databricks</a:t>
            </a:r>
            <a:r>
              <a:rPr lang="en-US" dirty="0" smtClean="0"/>
              <a:t> Cloud is a end-to-end</a:t>
            </a:r>
            <a:r>
              <a:rPr lang="en-US" baseline="0" dirty="0" smtClean="0"/>
              <a:t> hosted service. The goal of our product is to be the easiest place to be up and running with Spark with little or no up-front hardware or cost investment, since it’s a cloud service. We want to help our customers quickly pull out insights via visualization from your data… without worrying about the intricacies of installing and configuring large Hadoop cluster.</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a:t>
            </a:fld>
            <a:endParaRPr lang="en-US"/>
          </a:p>
        </p:txBody>
      </p:sp>
    </p:spTree>
    <p:extLst>
      <p:ext uri="{BB962C8B-B14F-4D97-AF65-F5344CB8AC3E}">
        <p14:creationId xmlns:p14="http://schemas.microsoft.com/office/powerpoint/2010/main" val="109214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US" dirty="0" smtClean="0"/>
              <a:t>When you start a driver program,</a:t>
            </a:r>
            <a:r>
              <a:rPr lang="en-US" baseline="0" dirty="0" smtClean="0"/>
              <a:t>  it connects to the Spark Cluster</a:t>
            </a:r>
          </a:p>
          <a:p>
            <a:pPr rtl="0"/>
            <a:endParaRPr lang="en-US" dirty="0" smtClean="0"/>
          </a:p>
          <a:p>
            <a:pPr rtl="0"/>
            <a:r>
              <a:rPr lang="en-US" dirty="0" smtClean="0"/>
              <a:t>You can make the Driver</a:t>
            </a:r>
            <a:r>
              <a:rPr lang="en-US" baseline="0" dirty="0" smtClean="0"/>
              <a:t> HA in standalone by setting the Boolean for –supervise to true when using Spark Submit (https://github.com/apache/spark/search?utf8=%E2%9C%93&amp;q=supervise)</a:t>
            </a:r>
          </a:p>
          <a:p>
            <a:pPr rtl="0"/>
            <a:endParaRPr lang="en-US" baseline="0" dirty="0" smtClean="0"/>
          </a:p>
          <a:p>
            <a:pPr rtl="0"/>
            <a:r>
              <a:rPr lang="en-US" baseline="0" dirty="0" smtClean="0"/>
              <a:t>In YARN the driver is HA via YARN primitives</a:t>
            </a:r>
          </a:p>
          <a:p>
            <a:pPr rtl="0"/>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13</a:t>
            </a:fld>
            <a:endParaRPr lang="en-US"/>
          </a:p>
        </p:txBody>
      </p:sp>
    </p:spTree>
    <p:extLst>
      <p:ext uri="{BB962C8B-B14F-4D97-AF65-F5344CB8AC3E}">
        <p14:creationId xmlns:p14="http://schemas.microsoft.com/office/powerpoint/2010/main" val="344488258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swap</a:t>
            </a:r>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103</a:t>
            </a:fld>
            <a:endParaRPr lang="en-US"/>
          </a:p>
        </p:txBody>
      </p:sp>
    </p:spTree>
    <p:extLst>
      <p:ext uri="{BB962C8B-B14F-4D97-AF65-F5344CB8AC3E}">
        <p14:creationId xmlns:p14="http://schemas.microsoft.com/office/powerpoint/2010/main" val="5846123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104</a:t>
            </a:fld>
            <a:endParaRPr lang="en-US"/>
          </a:p>
        </p:txBody>
      </p:sp>
    </p:spTree>
    <p:extLst>
      <p:ext uri="{BB962C8B-B14F-4D97-AF65-F5344CB8AC3E}">
        <p14:creationId xmlns:p14="http://schemas.microsoft.com/office/powerpoint/2010/main" val="5471238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107</a:t>
            </a:fld>
            <a:endParaRPr lang="en-US"/>
          </a:p>
        </p:txBody>
      </p:sp>
    </p:spTree>
    <p:extLst>
      <p:ext uri="{BB962C8B-B14F-4D97-AF65-F5344CB8AC3E}">
        <p14:creationId xmlns:p14="http://schemas.microsoft.com/office/powerpoint/2010/main" val="17007546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108</a:t>
            </a:fld>
            <a:endParaRPr lang="en-US"/>
          </a:p>
        </p:txBody>
      </p:sp>
    </p:spTree>
    <p:extLst>
      <p:ext uri="{BB962C8B-B14F-4D97-AF65-F5344CB8AC3E}">
        <p14:creationId xmlns:p14="http://schemas.microsoft.com/office/powerpoint/2010/main" val="19025483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109</a:t>
            </a:fld>
            <a:endParaRPr lang="en-US"/>
          </a:p>
        </p:txBody>
      </p:sp>
    </p:spTree>
    <p:extLst>
      <p:ext uri="{BB962C8B-B14F-4D97-AF65-F5344CB8AC3E}">
        <p14:creationId xmlns:p14="http://schemas.microsoft.com/office/powerpoint/2010/main" val="148138981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110</a:t>
            </a:fld>
            <a:endParaRPr lang="en-US"/>
          </a:p>
        </p:txBody>
      </p:sp>
    </p:spTree>
    <p:extLst>
      <p:ext uri="{BB962C8B-B14F-4D97-AF65-F5344CB8AC3E}">
        <p14:creationId xmlns:p14="http://schemas.microsoft.com/office/powerpoint/2010/main" val="81569730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111</a:t>
            </a:fld>
            <a:endParaRPr lang="en-US"/>
          </a:p>
        </p:txBody>
      </p:sp>
    </p:spTree>
    <p:extLst>
      <p:ext uri="{BB962C8B-B14F-4D97-AF65-F5344CB8AC3E}">
        <p14:creationId xmlns:p14="http://schemas.microsoft.com/office/powerpoint/2010/main" val="6160822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112</a:t>
            </a:fld>
            <a:endParaRPr lang="en-US"/>
          </a:p>
        </p:txBody>
      </p:sp>
    </p:spTree>
    <p:extLst>
      <p:ext uri="{BB962C8B-B14F-4D97-AF65-F5344CB8AC3E}">
        <p14:creationId xmlns:p14="http://schemas.microsoft.com/office/powerpoint/2010/main" val="75009766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113</a:t>
            </a:fld>
            <a:endParaRPr lang="en-US"/>
          </a:p>
        </p:txBody>
      </p:sp>
    </p:spTree>
    <p:extLst>
      <p:ext uri="{BB962C8B-B14F-4D97-AF65-F5344CB8AC3E}">
        <p14:creationId xmlns:p14="http://schemas.microsoft.com/office/powerpoint/2010/main" val="7534238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114</a:t>
            </a:fld>
            <a:endParaRPr lang="en-US"/>
          </a:p>
        </p:txBody>
      </p:sp>
    </p:spTree>
    <p:extLst>
      <p:ext uri="{BB962C8B-B14F-4D97-AF65-F5344CB8AC3E}">
        <p14:creationId xmlns:p14="http://schemas.microsoft.com/office/powerpoint/2010/main" val="1356717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Program in </a:t>
            </a:r>
            <a:r>
              <a:rPr lang="en-US" dirty="0" err="1" smtClean="0"/>
              <a:t>tterms</a:t>
            </a:r>
            <a:r>
              <a:rPr lang="en-US" dirty="0" smtClean="0"/>
              <a:t> of ops</a:t>
            </a:r>
          </a:p>
          <a:p>
            <a:r>
              <a:rPr lang="en-US" dirty="0" smtClean="0"/>
              <a:t>Partitioned</a:t>
            </a:r>
          </a:p>
          <a:p>
            <a:r>
              <a:rPr lang="en-US" dirty="0" smtClean="0"/>
              <a:t>Transformations</a:t>
            </a:r>
          </a:p>
          <a:p>
            <a:r>
              <a:rPr lang="en-US" dirty="0" smtClean="0"/>
              <a:t>Resilient</a:t>
            </a:r>
            <a:r>
              <a:rPr lang="en-US" baseline="0" dirty="0" smtClean="0"/>
              <a:t> (rebuilt)</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14</a:t>
            </a:fld>
            <a:endParaRPr lang="en-US"/>
          </a:p>
        </p:txBody>
      </p:sp>
    </p:spTree>
    <p:extLst>
      <p:ext uri="{BB962C8B-B14F-4D97-AF65-F5344CB8AC3E}">
        <p14:creationId xmlns:p14="http://schemas.microsoft.com/office/powerpoint/2010/main" val="3830310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115</a:t>
            </a:fld>
            <a:endParaRPr lang="en-US"/>
          </a:p>
        </p:txBody>
      </p:sp>
    </p:spTree>
    <p:extLst>
      <p:ext uri="{BB962C8B-B14F-4D97-AF65-F5344CB8AC3E}">
        <p14:creationId xmlns:p14="http://schemas.microsoft.com/office/powerpoint/2010/main" val="158510693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116</a:t>
            </a:fld>
            <a:endParaRPr lang="en-US"/>
          </a:p>
        </p:txBody>
      </p:sp>
    </p:spTree>
    <p:extLst>
      <p:ext uri="{BB962C8B-B14F-4D97-AF65-F5344CB8AC3E}">
        <p14:creationId xmlns:p14="http://schemas.microsoft.com/office/powerpoint/2010/main" val="201266034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117</a:t>
            </a:fld>
            <a:endParaRPr lang="en-US"/>
          </a:p>
        </p:txBody>
      </p:sp>
    </p:spTree>
    <p:extLst>
      <p:ext uri="{BB962C8B-B14F-4D97-AF65-F5344CB8AC3E}">
        <p14:creationId xmlns:p14="http://schemas.microsoft.com/office/powerpoint/2010/main" val="20040834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118</a:t>
            </a:fld>
            <a:endParaRPr lang="en-US"/>
          </a:p>
        </p:txBody>
      </p:sp>
    </p:spTree>
    <p:extLst>
      <p:ext uri="{BB962C8B-B14F-4D97-AF65-F5344CB8AC3E}">
        <p14:creationId xmlns:p14="http://schemas.microsoft.com/office/powerpoint/2010/main" val="62855734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119</a:t>
            </a:fld>
            <a:endParaRPr lang="en-US"/>
          </a:p>
        </p:txBody>
      </p:sp>
    </p:spTree>
    <p:extLst>
      <p:ext uri="{BB962C8B-B14F-4D97-AF65-F5344CB8AC3E}">
        <p14:creationId xmlns:p14="http://schemas.microsoft.com/office/powerpoint/2010/main" val="102783362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120</a:t>
            </a:fld>
            <a:endParaRPr lang="en-US"/>
          </a:p>
        </p:txBody>
      </p:sp>
    </p:spTree>
    <p:extLst>
      <p:ext uri="{BB962C8B-B14F-4D97-AF65-F5344CB8AC3E}">
        <p14:creationId xmlns:p14="http://schemas.microsoft.com/office/powerpoint/2010/main" val="18365586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121</a:t>
            </a:fld>
            <a:endParaRPr lang="en-US"/>
          </a:p>
        </p:txBody>
      </p:sp>
    </p:spTree>
    <p:extLst>
      <p:ext uri="{BB962C8B-B14F-4D97-AF65-F5344CB8AC3E}">
        <p14:creationId xmlns:p14="http://schemas.microsoft.com/office/powerpoint/2010/main" val="5566135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122</a:t>
            </a:fld>
            <a:endParaRPr lang="en-US"/>
          </a:p>
        </p:txBody>
      </p:sp>
    </p:spTree>
    <p:extLst>
      <p:ext uri="{BB962C8B-B14F-4D97-AF65-F5344CB8AC3E}">
        <p14:creationId xmlns:p14="http://schemas.microsoft.com/office/powerpoint/2010/main" val="83730099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123</a:t>
            </a:fld>
            <a:endParaRPr lang="en-US"/>
          </a:p>
        </p:txBody>
      </p:sp>
    </p:spTree>
    <p:extLst>
      <p:ext uri="{BB962C8B-B14F-4D97-AF65-F5344CB8AC3E}">
        <p14:creationId xmlns:p14="http://schemas.microsoft.com/office/powerpoint/2010/main" val="5750098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124</a:t>
            </a:fld>
            <a:endParaRPr lang="en-US"/>
          </a:p>
        </p:txBody>
      </p:sp>
    </p:spTree>
    <p:extLst>
      <p:ext uri="{BB962C8B-B14F-4D97-AF65-F5344CB8AC3E}">
        <p14:creationId xmlns:p14="http://schemas.microsoft.com/office/powerpoint/2010/main" val="1679059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This RDD has 5 partitions.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 RDD is simply a distributed collection of elements. You can think of the distributed collections like of like an</a:t>
            </a:r>
            <a:r>
              <a:rPr lang="en-US" baseline="0" dirty="0" smtClean="0"/>
              <a:t> array or list in your single machine program, except that it’s spread out across multiple nodes in the cluster.</a:t>
            </a:r>
            <a:endParaRPr lang="en-US" dirty="0" smtClean="0"/>
          </a:p>
          <a:p>
            <a:endParaRPr lang="en-US" dirty="0" smtClean="0"/>
          </a:p>
          <a:p>
            <a:r>
              <a:rPr lang="en-US" dirty="0" smtClean="0"/>
              <a:t> In Spark all work is expressed as either creating new RDDs, transforming existing RDDs, or calling operations on RDDs to compute a result. Under the hood, Spark automatically distributes the data contained in RDDs across your cluster and parallelizes the operations you perform on them.</a:t>
            </a:r>
          </a:p>
          <a:p>
            <a:endParaRPr lang="en-US" dirty="0" smtClean="0"/>
          </a:p>
          <a:p>
            <a:r>
              <a:rPr lang="en-US" dirty="0" smtClean="0"/>
              <a:t>So, Spark gives you APIs and functions</a:t>
            </a:r>
            <a:r>
              <a:rPr lang="en-US" baseline="0" dirty="0" smtClean="0"/>
              <a:t> that lets you do something on the whole collection in parallel  using all the nodes.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15</a:t>
            </a:fld>
            <a:endParaRPr lang="en-US"/>
          </a:p>
        </p:txBody>
      </p:sp>
    </p:spTree>
    <p:extLst>
      <p:ext uri="{BB962C8B-B14F-4D97-AF65-F5344CB8AC3E}">
        <p14:creationId xmlns:p14="http://schemas.microsoft.com/office/powerpoint/2010/main" val="34061776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125</a:t>
            </a:fld>
            <a:endParaRPr lang="en-US"/>
          </a:p>
        </p:txBody>
      </p:sp>
    </p:spTree>
    <p:extLst>
      <p:ext uri="{BB962C8B-B14F-4D97-AF65-F5344CB8AC3E}">
        <p14:creationId xmlns:p14="http://schemas.microsoft.com/office/powerpoint/2010/main" val="5134651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126</a:t>
            </a:fld>
            <a:endParaRPr lang="en-US"/>
          </a:p>
        </p:txBody>
      </p:sp>
    </p:spTree>
    <p:extLst>
      <p:ext uri="{BB962C8B-B14F-4D97-AF65-F5344CB8AC3E}">
        <p14:creationId xmlns:p14="http://schemas.microsoft.com/office/powerpoint/2010/main" val="183996877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127</a:t>
            </a:fld>
            <a:endParaRPr lang="en-US"/>
          </a:p>
        </p:txBody>
      </p:sp>
    </p:spTree>
    <p:extLst>
      <p:ext uri="{BB962C8B-B14F-4D97-AF65-F5344CB8AC3E}">
        <p14:creationId xmlns:p14="http://schemas.microsoft.com/office/powerpoint/2010/main" val="36960368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128</a:t>
            </a:fld>
            <a:endParaRPr lang="en-US"/>
          </a:p>
        </p:txBody>
      </p:sp>
    </p:spTree>
    <p:extLst>
      <p:ext uri="{BB962C8B-B14F-4D97-AF65-F5344CB8AC3E}">
        <p14:creationId xmlns:p14="http://schemas.microsoft.com/office/powerpoint/2010/main" val="59063420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129</a:t>
            </a:fld>
            <a:endParaRPr lang="en-US"/>
          </a:p>
        </p:txBody>
      </p:sp>
    </p:spTree>
    <p:extLst>
      <p:ext uri="{BB962C8B-B14F-4D97-AF65-F5344CB8AC3E}">
        <p14:creationId xmlns:p14="http://schemas.microsoft.com/office/powerpoint/2010/main" val="111965019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130</a:t>
            </a:fld>
            <a:endParaRPr lang="en-US"/>
          </a:p>
        </p:txBody>
      </p:sp>
    </p:spTree>
    <p:extLst>
      <p:ext uri="{BB962C8B-B14F-4D97-AF65-F5344CB8AC3E}">
        <p14:creationId xmlns:p14="http://schemas.microsoft.com/office/powerpoint/2010/main" val="170909554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 and </a:t>
            </a:r>
            <a:r>
              <a:rPr lang="en-US" dirty="0" err="1" smtClean="0"/>
              <a:t>memsql</a:t>
            </a:r>
            <a:r>
              <a:rPr lang="en-US" dirty="0" smtClean="0"/>
              <a:t> have written custom</a:t>
            </a:r>
            <a:r>
              <a:rPr lang="en-US" baseline="0" dirty="0" smtClean="0"/>
              <a:t> RDDs that use data locality.</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131</a:t>
            </a:fld>
            <a:endParaRPr lang="en-US"/>
          </a:p>
        </p:txBody>
      </p:sp>
    </p:spTree>
    <p:extLst>
      <p:ext uri="{BB962C8B-B14F-4D97-AF65-F5344CB8AC3E}">
        <p14:creationId xmlns:p14="http://schemas.microsoft.com/office/powerpoint/2010/main" val="349551926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132</a:t>
            </a:fld>
            <a:endParaRPr lang="en-US"/>
          </a:p>
        </p:txBody>
      </p:sp>
    </p:spTree>
    <p:extLst>
      <p:ext uri="{BB962C8B-B14F-4D97-AF65-F5344CB8AC3E}">
        <p14:creationId xmlns:p14="http://schemas.microsoft.com/office/powerpoint/2010/main" val="2754573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 file example:</a:t>
            </a:r>
          </a:p>
          <a:p>
            <a:r>
              <a:rPr lang="en-US" dirty="0" smtClean="0"/>
              <a:t>coffee</a:t>
            </a:r>
            <a:r>
              <a:rPr lang="en-US" baseline="0" dirty="0" smtClean="0"/>
              <a:t> 10</a:t>
            </a:r>
          </a:p>
          <a:p>
            <a:r>
              <a:rPr lang="en-US" baseline="0" dirty="0" smtClean="0"/>
              <a:t>coffee 20</a:t>
            </a:r>
          </a:p>
          <a:p>
            <a:r>
              <a:rPr lang="en-US" baseline="0" dirty="0" smtClean="0"/>
              <a:t>coffee 32</a:t>
            </a:r>
          </a:p>
          <a:p>
            <a:r>
              <a:rPr lang="en-US" baseline="0" dirty="0" smtClean="0"/>
              <a:t>tea 10</a:t>
            </a:r>
          </a:p>
          <a:p>
            <a:r>
              <a:rPr lang="en-US" baseline="0" dirty="0" smtClean="0"/>
              <a:t>tea 5</a:t>
            </a:r>
          </a:p>
          <a:p>
            <a:r>
              <a:rPr lang="en-US" baseline="0" dirty="0" smtClean="0"/>
              <a:t>tea 30</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133</a:t>
            </a:fld>
            <a:endParaRPr lang="en-US"/>
          </a:p>
        </p:txBody>
      </p:sp>
    </p:spTree>
    <p:extLst>
      <p:ext uri="{BB962C8B-B14F-4D97-AF65-F5344CB8AC3E}">
        <p14:creationId xmlns:p14="http://schemas.microsoft.com/office/powerpoint/2010/main" val="142190795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 file example:</a:t>
            </a:r>
          </a:p>
          <a:p>
            <a:r>
              <a:rPr lang="en-US" dirty="0" smtClean="0"/>
              <a:t>coffee</a:t>
            </a:r>
            <a:r>
              <a:rPr lang="en-US" baseline="0" dirty="0" smtClean="0"/>
              <a:t> 10</a:t>
            </a:r>
          </a:p>
          <a:p>
            <a:r>
              <a:rPr lang="en-US" baseline="0" dirty="0" smtClean="0"/>
              <a:t>coffee 20</a:t>
            </a:r>
          </a:p>
          <a:p>
            <a:r>
              <a:rPr lang="en-US" baseline="0" dirty="0" smtClean="0"/>
              <a:t>coffee 32</a:t>
            </a:r>
          </a:p>
          <a:p>
            <a:r>
              <a:rPr lang="en-US" baseline="0" dirty="0" smtClean="0"/>
              <a:t>tea 10</a:t>
            </a:r>
          </a:p>
          <a:p>
            <a:r>
              <a:rPr lang="en-US" baseline="0" dirty="0" smtClean="0"/>
              <a:t>tea 5</a:t>
            </a:r>
          </a:p>
          <a:p>
            <a:r>
              <a:rPr lang="en-US" baseline="0" dirty="0" smtClean="0"/>
              <a:t>tea 30</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134</a:t>
            </a:fld>
            <a:endParaRPr lang="en-US"/>
          </a:p>
        </p:txBody>
      </p:sp>
    </p:spTree>
    <p:extLst>
      <p:ext uri="{BB962C8B-B14F-4D97-AF65-F5344CB8AC3E}">
        <p14:creationId xmlns:p14="http://schemas.microsoft.com/office/powerpoint/2010/main" val="1252200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16</a:t>
            </a:fld>
            <a:endParaRPr lang="en-US"/>
          </a:p>
        </p:txBody>
      </p:sp>
    </p:spTree>
    <p:extLst>
      <p:ext uri="{BB962C8B-B14F-4D97-AF65-F5344CB8AC3E}">
        <p14:creationId xmlns:p14="http://schemas.microsoft.com/office/powerpoint/2010/main" val="198397200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The following example shows how to construct </a:t>
            </a:r>
            <a:r>
              <a:rPr lang="en-US" sz="1200" b="0" i="0" kern="1200" dirty="0" err="1" smtClean="0">
                <a:solidFill>
                  <a:schemeClr val="tx1"/>
                </a:solidFill>
                <a:effectLst/>
                <a:latin typeface="+mn-lt"/>
                <a:ea typeface="ＭＳ Ｐゴシック" charset="0"/>
                <a:cs typeface="ＭＳ Ｐゴシック" charset="0"/>
              </a:rPr>
              <a:t>DataFrames</a:t>
            </a:r>
            <a:r>
              <a:rPr lang="en-US" sz="1200" b="0" i="0" kern="1200" dirty="0" smtClean="0">
                <a:solidFill>
                  <a:schemeClr val="tx1"/>
                </a:solidFill>
                <a:effectLst/>
                <a:latin typeface="+mn-lt"/>
                <a:ea typeface="ＭＳ Ｐゴシック" charset="0"/>
                <a:cs typeface="ＭＳ Ｐゴシック" charset="0"/>
              </a:rPr>
              <a:t> in Python. A similar API is available in Scala and Java.</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135</a:t>
            </a:fld>
            <a:endParaRPr lang="en-US"/>
          </a:p>
        </p:txBody>
      </p:sp>
    </p:spTree>
    <p:extLst>
      <p:ext uri="{BB962C8B-B14F-4D97-AF65-F5344CB8AC3E}">
        <p14:creationId xmlns:p14="http://schemas.microsoft.com/office/powerpoint/2010/main" val="149189915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Once built, </a:t>
            </a:r>
            <a:r>
              <a:rPr lang="en-US" sz="1200" b="0" i="0" kern="1200" dirty="0" err="1" smtClean="0">
                <a:solidFill>
                  <a:schemeClr val="tx1"/>
                </a:solidFill>
                <a:effectLst/>
                <a:latin typeface="+mn-lt"/>
                <a:ea typeface="ＭＳ Ｐゴシック" charset="0"/>
                <a:cs typeface="ＭＳ Ｐゴシック" charset="0"/>
              </a:rPr>
              <a:t>DataFrames</a:t>
            </a:r>
            <a:r>
              <a:rPr lang="en-US" sz="1200" b="0" i="0" kern="1200" dirty="0" smtClean="0">
                <a:solidFill>
                  <a:schemeClr val="tx1"/>
                </a:solidFill>
                <a:effectLst/>
                <a:latin typeface="+mn-lt"/>
                <a:ea typeface="ＭＳ Ｐゴシック" charset="0"/>
                <a:cs typeface="ＭＳ Ｐゴシック" charset="0"/>
              </a:rPr>
              <a:t> provide a domain-specific language for distributed data manipulation.  Here is an example of using </a:t>
            </a:r>
            <a:r>
              <a:rPr lang="en-US" sz="1200" b="0" i="0" kern="1200" dirty="0" err="1" smtClean="0">
                <a:solidFill>
                  <a:schemeClr val="tx1"/>
                </a:solidFill>
                <a:effectLst/>
                <a:latin typeface="+mn-lt"/>
                <a:ea typeface="ＭＳ Ｐゴシック" charset="0"/>
                <a:cs typeface="ＭＳ Ｐゴシック" charset="0"/>
              </a:rPr>
              <a:t>DataFrames</a:t>
            </a:r>
            <a:r>
              <a:rPr lang="en-US" sz="1200" b="0" i="0" kern="1200" dirty="0" smtClean="0">
                <a:solidFill>
                  <a:schemeClr val="tx1"/>
                </a:solidFill>
                <a:effectLst/>
                <a:latin typeface="+mn-lt"/>
                <a:ea typeface="ＭＳ Ｐゴシック" charset="0"/>
                <a:cs typeface="ＭＳ Ｐゴシック" charset="0"/>
              </a:rPr>
              <a:t> to manipulate the demographic data of a large population of users:</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136</a:t>
            </a:fld>
            <a:endParaRPr lang="en-US"/>
          </a:p>
        </p:txBody>
      </p:sp>
    </p:spTree>
    <p:extLst>
      <p:ext uri="{BB962C8B-B14F-4D97-AF65-F5344CB8AC3E}">
        <p14:creationId xmlns:p14="http://schemas.microsoft.com/office/powerpoint/2010/main" val="356886211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You can also incorporate SQL while working with </a:t>
            </a:r>
            <a:r>
              <a:rPr lang="en-US" sz="1200" b="0" i="0" kern="1200" dirty="0" err="1" smtClean="0">
                <a:solidFill>
                  <a:schemeClr val="tx1"/>
                </a:solidFill>
                <a:effectLst/>
                <a:latin typeface="+mn-lt"/>
                <a:ea typeface="ＭＳ Ｐゴシック" charset="0"/>
                <a:cs typeface="ＭＳ Ｐゴシック" charset="0"/>
              </a:rPr>
              <a:t>DataFrames</a:t>
            </a:r>
            <a:r>
              <a:rPr lang="en-US" sz="1200" b="0" i="0" kern="1200" dirty="0" smtClean="0">
                <a:solidFill>
                  <a:schemeClr val="tx1"/>
                </a:solidFill>
                <a:effectLst/>
                <a:latin typeface="+mn-lt"/>
                <a:ea typeface="ＭＳ Ｐゴシック" charset="0"/>
                <a:cs typeface="ＭＳ Ｐゴシック" charset="0"/>
              </a:rPr>
              <a:t>, using Spark SQL. This example counts the number of users in the </a:t>
            </a:r>
            <a:r>
              <a:rPr lang="en-US" sz="1200" b="0" i="1" kern="1200" dirty="0" smtClean="0">
                <a:solidFill>
                  <a:schemeClr val="tx1"/>
                </a:solidFill>
                <a:effectLst/>
                <a:latin typeface="+mn-lt"/>
                <a:ea typeface="ＭＳ Ｐゴシック" charset="0"/>
                <a:cs typeface="ＭＳ Ｐゴシック" charset="0"/>
              </a:rPr>
              <a:t>young</a:t>
            </a:r>
            <a:r>
              <a:rPr lang="en-US" sz="1200" b="0" i="0" kern="1200" dirty="0" smtClean="0">
                <a:solidFill>
                  <a:schemeClr val="tx1"/>
                </a:solidFill>
                <a:effectLst/>
                <a:latin typeface="+mn-lt"/>
                <a:ea typeface="ＭＳ Ｐゴシック" charset="0"/>
                <a:cs typeface="ＭＳ Ｐゴシック" charset="0"/>
              </a:rPr>
              <a:t> </a:t>
            </a:r>
            <a:r>
              <a:rPr lang="en-US" sz="1200" b="0" i="0" kern="1200" dirty="0" err="1" smtClean="0">
                <a:solidFill>
                  <a:schemeClr val="tx1"/>
                </a:solidFill>
                <a:effectLst/>
                <a:latin typeface="+mn-lt"/>
                <a:ea typeface="ＭＳ Ｐゴシック" charset="0"/>
                <a:cs typeface="ＭＳ Ｐゴシック" charset="0"/>
              </a:rPr>
              <a:t>DataFrame</a:t>
            </a:r>
            <a:r>
              <a:rPr lang="en-US" sz="1200" b="0" i="0" kern="1200" dirty="0" smtClean="0">
                <a:solidFill>
                  <a:schemeClr val="tx1"/>
                </a:solidFill>
                <a:effectLst/>
                <a:latin typeface="+mn-lt"/>
                <a:ea typeface="ＭＳ Ｐゴシック" charset="0"/>
                <a:cs typeface="ＭＳ Ｐゴシック" charset="0"/>
              </a:rPr>
              <a:t>. </a:t>
            </a:r>
            <a:r>
              <a:rPr lang="en-US" sz="1200" b="1" i="0" kern="1200" dirty="0" smtClean="0">
                <a:solidFill>
                  <a:schemeClr val="tx1"/>
                </a:solidFill>
                <a:effectLst/>
                <a:latin typeface="+mn-lt"/>
                <a:ea typeface="ＭＳ Ｐゴシック" charset="0"/>
                <a:cs typeface="ＭＳ Ｐゴシック" charset="0"/>
              </a:rPr>
              <a:t>NOTE: </a:t>
            </a:r>
            <a:r>
              <a:rPr lang="en-US" sz="1200" b="0" i="1" kern="1200" dirty="0" err="1" smtClean="0">
                <a:solidFill>
                  <a:schemeClr val="tx1"/>
                </a:solidFill>
                <a:effectLst/>
                <a:latin typeface="+mn-lt"/>
                <a:ea typeface="ＭＳ Ｐゴシック" charset="0"/>
                <a:cs typeface="ＭＳ Ｐゴシック" charset="0"/>
              </a:rPr>
              <a:t>createOrReplaceTempView</a:t>
            </a:r>
            <a:r>
              <a:rPr lang="en-US" sz="1200" b="0" i="0" kern="1200" baseline="0" dirty="0" err="1" smtClean="0">
                <a:solidFill>
                  <a:schemeClr val="tx1"/>
                </a:solidFill>
                <a:effectLst/>
                <a:latin typeface="+mn-lt"/>
                <a:ea typeface="ＭＳ Ｐゴシック" charset="0"/>
                <a:cs typeface="ＭＳ Ｐゴシック" charset="0"/>
              </a:rPr>
              <a:t>does</a:t>
            </a:r>
            <a:r>
              <a:rPr lang="en-US" sz="1200" b="0" i="0" kern="1200" baseline="0" dirty="0" smtClean="0">
                <a:solidFill>
                  <a:schemeClr val="tx1"/>
                </a:solidFill>
                <a:effectLst/>
                <a:latin typeface="+mn-lt"/>
                <a:ea typeface="ＭＳ Ｐゴシック" charset="0"/>
                <a:cs typeface="ＭＳ Ｐゴシック" charset="0"/>
              </a:rPr>
              <a:t> </a:t>
            </a:r>
            <a:r>
              <a:rPr lang="en-US" sz="1200" b="1" i="0" kern="1200" baseline="0" dirty="0" smtClean="0">
                <a:solidFill>
                  <a:schemeClr val="tx1"/>
                </a:solidFill>
                <a:effectLst/>
                <a:latin typeface="+mn-lt"/>
                <a:ea typeface="ＭＳ Ｐゴシック" charset="0"/>
                <a:cs typeface="ＭＳ Ｐゴシック" charset="0"/>
              </a:rPr>
              <a:t>not</a:t>
            </a:r>
            <a:r>
              <a:rPr lang="en-US" sz="1200" b="0" i="1" kern="1200" baseline="0" dirty="0" smtClean="0">
                <a:solidFill>
                  <a:schemeClr val="tx1"/>
                </a:solidFill>
                <a:effectLst/>
                <a:latin typeface="+mn-lt"/>
                <a:ea typeface="ＭＳ Ｐゴシック" charset="0"/>
                <a:cs typeface="ＭＳ Ｐゴシック" charset="0"/>
              </a:rPr>
              <a:t> </a:t>
            </a:r>
            <a:r>
              <a:rPr lang="en-US" sz="1200" b="0" i="0" kern="1200" baseline="0" dirty="0" smtClean="0">
                <a:solidFill>
                  <a:schemeClr val="tx1"/>
                </a:solidFill>
                <a:effectLst/>
                <a:latin typeface="+mn-lt"/>
                <a:ea typeface="ＭＳ Ｐゴシック" charset="0"/>
                <a:cs typeface="ＭＳ Ｐゴシック" charset="0"/>
              </a:rPr>
              <a:t>create a table, temporary or otherwise.</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137</a:t>
            </a:fld>
            <a:endParaRPr lang="en-US"/>
          </a:p>
        </p:txBody>
      </p:sp>
    </p:spTree>
    <p:extLst>
      <p:ext uri="{BB962C8B-B14F-4D97-AF65-F5344CB8AC3E}">
        <p14:creationId xmlns:p14="http://schemas.microsoft.com/office/powerpoint/2010/main" val="308243861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138</a:t>
            </a:fld>
            <a:endParaRPr lang="en-US"/>
          </a:p>
        </p:txBody>
      </p:sp>
    </p:spTree>
    <p:extLst>
      <p:ext uri="{BB962C8B-B14F-4D97-AF65-F5344CB8AC3E}">
        <p14:creationId xmlns:p14="http://schemas.microsoft.com/office/powerpoint/2010/main" val="96707310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CreateOrReplaceTempView</a:t>
            </a:r>
            <a:r>
              <a:rPr lang="en-US" dirty="0" smtClean="0"/>
              <a:t>()</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139</a:t>
            </a:fld>
            <a:endParaRPr lang="en-US"/>
          </a:p>
        </p:txBody>
      </p:sp>
    </p:spTree>
    <p:extLst>
      <p:ext uri="{BB962C8B-B14F-4D97-AF65-F5344CB8AC3E}">
        <p14:creationId xmlns:p14="http://schemas.microsoft.com/office/powerpoint/2010/main" val="144140162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Head is non-deterministic,</a:t>
            </a:r>
            <a:r>
              <a:rPr lang="en-US" baseline="0" dirty="0" smtClean="0"/>
              <a:t> could change between jobs. Just the first partition that materialized returns results.</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140</a:t>
            </a:fld>
            <a:endParaRPr lang="en-US"/>
          </a:p>
        </p:txBody>
      </p:sp>
    </p:spTree>
    <p:extLst>
      <p:ext uri="{BB962C8B-B14F-4D97-AF65-F5344CB8AC3E}">
        <p14:creationId xmlns:p14="http://schemas.microsoft.com/office/powerpoint/2010/main" val="139205998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141</a:t>
            </a:fld>
            <a:endParaRPr lang="en-US"/>
          </a:p>
        </p:txBody>
      </p:sp>
    </p:spTree>
    <p:extLst>
      <p:ext uri="{BB962C8B-B14F-4D97-AF65-F5344CB8AC3E}">
        <p14:creationId xmlns:p14="http://schemas.microsoft.com/office/powerpoint/2010/main" val="202157321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142</a:t>
            </a:fld>
            <a:endParaRPr lang="en-US"/>
          </a:p>
        </p:txBody>
      </p:sp>
    </p:spTree>
    <p:extLst>
      <p:ext uri="{BB962C8B-B14F-4D97-AF65-F5344CB8AC3E}">
        <p14:creationId xmlns:p14="http://schemas.microsoft.com/office/powerpoint/2010/main" val="124224531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143</a:t>
            </a:fld>
            <a:endParaRPr lang="en-US"/>
          </a:p>
        </p:txBody>
      </p:sp>
    </p:spTree>
    <p:extLst>
      <p:ext uri="{BB962C8B-B14F-4D97-AF65-F5344CB8AC3E}">
        <p14:creationId xmlns:p14="http://schemas.microsoft.com/office/powerpoint/2010/main" val="9898271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144</a:t>
            </a:fld>
            <a:endParaRPr lang="en-US"/>
          </a:p>
        </p:txBody>
      </p:sp>
    </p:spTree>
    <p:extLst>
      <p:ext uri="{BB962C8B-B14F-4D97-AF65-F5344CB8AC3E}">
        <p14:creationId xmlns:p14="http://schemas.microsoft.com/office/powerpoint/2010/main" val="1616328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In</a:t>
            </a:r>
            <a:r>
              <a:rPr lang="en-US" baseline="0" dirty="0" smtClean="0"/>
              <a:t> some edge cases this could be useful … e.g., parallelize and partition a set of URLs or metadata, then fetch the actual data on the workers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17</a:t>
            </a:fld>
            <a:endParaRPr lang="en-US"/>
          </a:p>
        </p:txBody>
      </p:sp>
    </p:spTree>
    <p:extLst>
      <p:ext uri="{BB962C8B-B14F-4D97-AF65-F5344CB8AC3E}">
        <p14:creationId xmlns:p14="http://schemas.microsoft.com/office/powerpoint/2010/main" val="369470936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Notice this is problematic, all columns are treated as strings (including age)</a:t>
            </a:r>
            <a:endParaRPr lang="en-US" dirty="0" smtClean="0"/>
          </a:p>
          <a:p>
            <a:pPr marL="0" indent="0">
              <a:buNone/>
            </a:pPr>
            <a:endParaRPr lang="en-US" dirty="0" smtClean="0"/>
          </a:p>
          <a:p>
            <a:pPr marL="228600" indent="-228600">
              <a:buAutoNum type="arabicPeriod"/>
            </a:pPr>
            <a:r>
              <a:rPr lang="en-US" dirty="0" smtClean="0"/>
              <a:t>You’d want to be more robust</a:t>
            </a:r>
            <a:r>
              <a:rPr lang="en-US" baseline="0" dirty="0" smtClean="0"/>
              <a:t> about parsing CSV in real life.</a:t>
            </a:r>
          </a:p>
          <a:p>
            <a:pPr marL="228600" indent="-228600">
              <a:buAutoNum type="arabicPeriod"/>
            </a:pPr>
            <a:r>
              <a:rPr lang="en-US" baseline="0" dirty="0" smtClean="0"/>
              <a:t>The </a:t>
            </a:r>
            <a:r>
              <a:rPr lang="en-US" baseline="0" dirty="0" err="1" smtClean="0"/>
              <a:t>serializer</a:t>
            </a:r>
            <a:r>
              <a:rPr lang="en-US" baseline="0" dirty="0" smtClean="0"/>
              <a:t> can’t easily infer the types of the columns if you use a Python class. A </a:t>
            </a:r>
            <a:r>
              <a:rPr lang="en-US" baseline="0" dirty="0" err="1" smtClean="0"/>
              <a:t>namedtuple</a:t>
            </a:r>
            <a:r>
              <a:rPr lang="en-US" baseline="0" dirty="0" smtClean="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145</a:t>
            </a:fld>
            <a:endParaRPr lang="en-US"/>
          </a:p>
        </p:txBody>
      </p:sp>
    </p:spTree>
    <p:extLst>
      <p:ext uri="{BB962C8B-B14F-4D97-AF65-F5344CB8AC3E}">
        <p14:creationId xmlns:p14="http://schemas.microsoft.com/office/powerpoint/2010/main" val="15515658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146</a:t>
            </a:fld>
            <a:endParaRPr lang="en-US"/>
          </a:p>
        </p:txBody>
      </p:sp>
    </p:spTree>
    <p:extLst>
      <p:ext uri="{BB962C8B-B14F-4D97-AF65-F5344CB8AC3E}">
        <p14:creationId xmlns:p14="http://schemas.microsoft.com/office/powerpoint/2010/main" val="55633065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You’d want to be more robust</a:t>
            </a:r>
            <a:r>
              <a:rPr lang="en-US" baseline="0" dirty="0" smtClean="0"/>
              <a:t> about parsing CSV in real life.</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147</a:t>
            </a:fld>
            <a:endParaRPr lang="en-US"/>
          </a:p>
        </p:txBody>
      </p:sp>
    </p:spTree>
    <p:extLst>
      <p:ext uri="{BB962C8B-B14F-4D97-AF65-F5344CB8AC3E}">
        <p14:creationId xmlns:p14="http://schemas.microsoft.com/office/powerpoint/2010/main" val="200447282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You’d want to be more robust</a:t>
            </a:r>
            <a:r>
              <a:rPr lang="en-US" baseline="0" dirty="0" smtClean="0"/>
              <a:t> about parsing CSV in real life.</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148</a:t>
            </a:fld>
            <a:endParaRPr lang="en-US"/>
          </a:p>
        </p:txBody>
      </p:sp>
    </p:spTree>
    <p:extLst>
      <p:ext uri="{BB962C8B-B14F-4D97-AF65-F5344CB8AC3E}">
        <p14:creationId xmlns:p14="http://schemas.microsoft.com/office/powerpoint/2010/main" val="181963508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149</a:t>
            </a:fld>
            <a:endParaRPr lang="en-US"/>
          </a:p>
        </p:txBody>
      </p:sp>
    </p:spTree>
    <p:extLst>
      <p:ext uri="{BB962C8B-B14F-4D97-AF65-F5344CB8AC3E}">
        <p14:creationId xmlns:p14="http://schemas.microsoft.com/office/powerpoint/2010/main" val="1055699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150</a:t>
            </a:fld>
            <a:endParaRPr lang="en-US"/>
          </a:p>
        </p:txBody>
      </p:sp>
    </p:spTree>
    <p:extLst>
      <p:ext uri="{BB962C8B-B14F-4D97-AF65-F5344CB8AC3E}">
        <p14:creationId xmlns:p14="http://schemas.microsoft.com/office/powerpoint/2010/main" val="147050950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151</a:t>
            </a:fld>
            <a:endParaRPr lang="en-US"/>
          </a:p>
        </p:txBody>
      </p:sp>
    </p:spTree>
    <p:extLst>
      <p:ext uri="{BB962C8B-B14F-4D97-AF65-F5344CB8AC3E}">
        <p14:creationId xmlns:p14="http://schemas.microsoft.com/office/powerpoint/2010/main" val="161137363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the DSL for accessing</a:t>
            </a:r>
            <a:r>
              <a:rPr lang="en-US" baseline="0" dirty="0" smtClean="0"/>
              <a:t> columns here.	</a:t>
            </a:r>
          </a:p>
          <a:p>
            <a:endParaRPr lang="en-US" baseline="0" dirty="0" smtClean="0"/>
          </a:p>
          <a:p>
            <a:r>
              <a:rPr lang="en-US" baseline="0" dirty="0" smtClean="0"/>
              <a:t>Parquet would be very good with this sort of slicing.</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152</a:t>
            </a:fld>
            <a:endParaRPr lang="en-US"/>
          </a:p>
        </p:txBody>
      </p:sp>
    </p:spTree>
    <p:extLst>
      <p:ext uri="{BB962C8B-B14F-4D97-AF65-F5344CB8AC3E}">
        <p14:creationId xmlns:p14="http://schemas.microsoft.com/office/powerpoint/2010/main" val="98975133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153</a:t>
            </a:fld>
            <a:endParaRPr lang="en-US"/>
          </a:p>
        </p:txBody>
      </p:sp>
    </p:spTree>
    <p:extLst>
      <p:ext uri="{BB962C8B-B14F-4D97-AF65-F5344CB8AC3E}">
        <p14:creationId xmlns:p14="http://schemas.microsoft.com/office/powerpoint/2010/main" val="44034390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generating</a:t>
            </a:r>
            <a:r>
              <a:rPr lang="en-US" baseline="0" dirty="0" smtClean="0"/>
              <a:t> 2 new columns here.</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154</a:t>
            </a:fld>
            <a:endParaRPr lang="en-US"/>
          </a:p>
        </p:txBody>
      </p:sp>
    </p:spTree>
    <p:extLst>
      <p:ext uri="{BB962C8B-B14F-4D97-AF65-F5344CB8AC3E}">
        <p14:creationId xmlns:p14="http://schemas.microsoft.com/office/powerpoint/2010/main" val="896887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18</a:t>
            </a:fld>
            <a:endParaRPr lang="en-US"/>
          </a:p>
        </p:txBody>
      </p:sp>
    </p:spTree>
    <p:extLst>
      <p:ext uri="{BB962C8B-B14F-4D97-AF65-F5344CB8AC3E}">
        <p14:creationId xmlns:p14="http://schemas.microsoft.com/office/powerpoint/2010/main" val="379115235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155</a:t>
            </a:fld>
            <a:endParaRPr lang="en-US"/>
          </a:p>
        </p:txBody>
      </p:sp>
    </p:spTree>
    <p:extLst>
      <p:ext uri="{BB962C8B-B14F-4D97-AF65-F5344CB8AC3E}">
        <p14:creationId xmlns:p14="http://schemas.microsoft.com/office/powerpoint/2010/main" val="63127973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like a where clause in SQL…</a:t>
            </a:r>
          </a:p>
          <a:p>
            <a:endParaRPr lang="en-US" baseline="0" dirty="0" smtClean="0"/>
          </a:p>
          <a:p>
            <a:r>
              <a:rPr lang="en-US" baseline="0" dirty="0" smtClean="0"/>
              <a:t>There are 3 </a:t>
            </a:r>
            <a:r>
              <a:rPr lang="en-US" baseline="0" dirty="0" err="1" smtClean="0"/>
              <a:t>dataframes</a:t>
            </a:r>
            <a:r>
              <a:rPr lang="en-US" baseline="0" dirty="0" smtClean="0"/>
              <a:t> here.</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156</a:t>
            </a:fld>
            <a:endParaRPr lang="en-US"/>
          </a:p>
        </p:txBody>
      </p:sp>
    </p:spTree>
    <p:extLst>
      <p:ext uri="{BB962C8B-B14F-4D97-AF65-F5344CB8AC3E}">
        <p14:creationId xmlns:p14="http://schemas.microsoft.com/office/powerpoint/2010/main" val="108068947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sorts</a:t>
            </a:r>
            <a:r>
              <a:rPr lang="en-US" baseline="0" dirty="0" smtClean="0"/>
              <a:t> first my age, then by name.</a:t>
            </a:r>
          </a:p>
          <a:p>
            <a:endParaRPr lang="en-US" baseline="0" dirty="0" smtClean="0"/>
          </a:p>
          <a:p>
            <a:r>
              <a:rPr lang="en-US" baseline="0" dirty="0" smtClean="0"/>
              <a:t>(if there were a couple of people aged 75, you could see this better)</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157</a:t>
            </a:fld>
            <a:endParaRPr lang="en-US"/>
          </a:p>
        </p:txBody>
      </p:sp>
    </p:spTree>
    <p:extLst>
      <p:ext uri="{BB962C8B-B14F-4D97-AF65-F5344CB8AC3E}">
        <p14:creationId xmlns:p14="http://schemas.microsoft.com/office/powerpoint/2010/main" val="192021441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158</a:t>
            </a:fld>
            <a:endParaRPr lang="en-US"/>
          </a:p>
        </p:txBody>
      </p:sp>
    </p:spTree>
    <p:extLst>
      <p:ext uri="{BB962C8B-B14F-4D97-AF65-F5344CB8AC3E}">
        <p14:creationId xmlns:p14="http://schemas.microsoft.com/office/powerpoint/2010/main" val="134934038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159</a:t>
            </a:fld>
            <a:endParaRPr lang="en-US"/>
          </a:p>
        </p:txBody>
      </p:sp>
    </p:spTree>
    <p:extLst>
      <p:ext uri="{BB962C8B-B14F-4D97-AF65-F5344CB8AC3E}">
        <p14:creationId xmlns:p14="http://schemas.microsoft.com/office/powerpoint/2010/main" val="177529501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df</a:t>
            </a:r>
            <a:r>
              <a:rPr lang="en-US" dirty="0" smtClean="0"/>
              <a:t>[‘age’] &lt; 30 is making a derived column.</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160</a:t>
            </a:fld>
            <a:endParaRPr lang="en-US"/>
          </a:p>
        </p:txBody>
      </p:sp>
    </p:spTree>
    <p:extLst>
      <p:ext uri="{BB962C8B-B14F-4D97-AF65-F5344CB8AC3E}">
        <p14:creationId xmlns:p14="http://schemas.microsoft.com/office/powerpoint/2010/main" val="77611019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161</a:t>
            </a:fld>
            <a:endParaRPr lang="en-US"/>
          </a:p>
        </p:txBody>
      </p:sp>
    </p:spTree>
    <p:extLst>
      <p:ext uri="{BB962C8B-B14F-4D97-AF65-F5344CB8AC3E}">
        <p14:creationId xmlns:p14="http://schemas.microsoft.com/office/powerpoint/2010/main" val="24545845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WARNING: Don't</a:t>
            </a:r>
            <a:r>
              <a:rPr lang="en-US" baseline="0" dirty="0" smtClean="0"/>
              <a:t> confuse </a:t>
            </a:r>
            <a:r>
              <a:rPr lang="en-US" i="1" baseline="0" dirty="0" smtClean="0"/>
              <a:t>this</a:t>
            </a:r>
            <a:r>
              <a:rPr lang="en-US" i="0" baseline="0" dirty="0" smtClean="0"/>
              <a:t> </a:t>
            </a:r>
            <a:r>
              <a:rPr lang="en-US" i="0" baseline="0" dirty="0" smtClean="0">
                <a:latin typeface="Courier" charset="0"/>
                <a:ea typeface="Courier" charset="0"/>
                <a:cs typeface="Courier" charset="0"/>
              </a:rPr>
              <a:t>count()</a:t>
            </a:r>
            <a:r>
              <a:rPr lang="en-US" i="0" baseline="0" dirty="0" smtClean="0"/>
              <a:t> with the action. This </a:t>
            </a:r>
            <a:r>
              <a:rPr lang="en-US" i="0" baseline="0" dirty="0" smtClean="0">
                <a:latin typeface="Courier" charset="0"/>
                <a:ea typeface="Courier" charset="0"/>
                <a:cs typeface="Courier" charset="0"/>
              </a:rPr>
              <a:t>count() </a:t>
            </a:r>
            <a:r>
              <a:rPr lang="en-US" i="0" baseline="0" dirty="0" smtClean="0"/>
              <a:t>is </a:t>
            </a:r>
            <a:r>
              <a:rPr lang="en-US" i="1" baseline="0" dirty="0" smtClean="0"/>
              <a:t>not</a:t>
            </a:r>
            <a:r>
              <a:rPr lang="en-US" i="0" baseline="0" dirty="0" smtClean="0"/>
              <a:t> an action; it's a method on </a:t>
            </a:r>
            <a:r>
              <a:rPr lang="en-US" i="0" baseline="0" dirty="0" err="1" smtClean="0">
                <a:latin typeface="Courier" charset="0"/>
                <a:ea typeface="Courier" charset="0"/>
                <a:cs typeface="Courier" charset="0"/>
              </a:rPr>
              <a:t>GroupedData</a:t>
            </a:r>
            <a:r>
              <a:rPr lang="en-US" i="0" baseline="0" dirty="0" smtClean="0"/>
              <a:t>. This is </a:t>
            </a:r>
            <a:r>
              <a:rPr lang="en-US" i="1" baseline="0" dirty="0" smtClean="0"/>
              <a:t>highly</a:t>
            </a:r>
            <a:r>
              <a:rPr lang="en-US" i="0" baseline="0" dirty="0" smtClean="0"/>
              <a:t> confusing to users.</a:t>
            </a:r>
          </a:p>
          <a:p>
            <a:endParaRPr lang="en-US" i="0" baseline="0" dirty="0" smtClean="0">
              <a:latin typeface="Consolas" charset="0"/>
              <a:ea typeface="Consolas" charset="0"/>
              <a:cs typeface="Consolas" charset="0"/>
            </a:endParaRPr>
          </a:p>
          <a:p>
            <a:r>
              <a:rPr lang="en-US" i="0" baseline="0" dirty="0" err="1" smtClean="0">
                <a:latin typeface="Consolas" charset="0"/>
                <a:ea typeface="Consolas" charset="0"/>
                <a:cs typeface="Consolas" charset="0"/>
              </a:rPr>
              <a:t>groupBy</a:t>
            </a:r>
            <a:r>
              <a:rPr lang="en-US" i="0" baseline="0" dirty="0" smtClean="0">
                <a:latin typeface="Consolas" charset="0"/>
                <a:ea typeface="Consolas" charset="0"/>
                <a:cs typeface="Consolas" charset="0"/>
              </a:rPr>
              <a:t> returned “</a:t>
            </a:r>
            <a:r>
              <a:rPr lang="en-US" i="0" baseline="0" dirty="0" err="1" smtClean="0">
                <a:latin typeface="Consolas" charset="0"/>
                <a:ea typeface="Consolas" charset="0"/>
                <a:cs typeface="Consolas" charset="0"/>
              </a:rPr>
              <a:t>groupedData</a:t>
            </a:r>
            <a:r>
              <a:rPr lang="en-US" i="0" baseline="0" dirty="0" smtClean="0">
                <a:latin typeface="Consolas" charset="0"/>
                <a:ea typeface="Consolas" charset="0"/>
                <a:cs typeface="Consolas" charset="0"/>
              </a:rPr>
              <a:t>” not a </a:t>
            </a:r>
            <a:r>
              <a:rPr lang="en-US" i="0" baseline="0" dirty="0" err="1" smtClean="0">
                <a:latin typeface="Consolas" charset="0"/>
                <a:ea typeface="Consolas" charset="0"/>
                <a:cs typeface="Consolas" charset="0"/>
              </a:rPr>
              <a:t>dataframe</a:t>
            </a:r>
            <a:r>
              <a:rPr lang="en-US" i="0" baseline="0" dirty="0" smtClean="0">
                <a:latin typeface="Consolas" charset="0"/>
                <a:ea typeface="Consolas" charset="0"/>
                <a:cs typeface="Consolas" charset="0"/>
              </a:rPr>
              <a:t>. The </a:t>
            </a:r>
            <a:r>
              <a:rPr lang="en-US" i="0" baseline="0" dirty="0" err="1" smtClean="0">
                <a:latin typeface="Consolas" charset="0"/>
                <a:ea typeface="Consolas" charset="0"/>
                <a:cs typeface="Consolas" charset="0"/>
              </a:rPr>
              <a:t>groupedData</a:t>
            </a:r>
            <a:r>
              <a:rPr lang="en-US" i="0" baseline="0" dirty="0" smtClean="0">
                <a:latin typeface="Consolas" charset="0"/>
                <a:ea typeface="Consolas" charset="0"/>
                <a:cs typeface="Consolas" charset="0"/>
              </a:rPr>
              <a:t> can be aggregated as count, sum, min, max, etc. Count returns a </a:t>
            </a:r>
            <a:r>
              <a:rPr lang="en-US" i="0" baseline="0" dirty="0" err="1" smtClean="0">
                <a:latin typeface="Consolas" charset="0"/>
                <a:ea typeface="Consolas" charset="0"/>
                <a:cs typeface="Consolas" charset="0"/>
              </a:rPr>
              <a:t>dataframe</a:t>
            </a:r>
            <a:r>
              <a:rPr lang="en-US" i="0" baseline="0" dirty="0" smtClean="0">
                <a:latin typeface="Consolas" charset="0"/>
                <a:ea typeface="Consolas" charset="0"/>
                <a:cs typeface="Consolas" charset="0"/>
              </a:rPr>
              <a:t>.</a:t>
            </a:r>
            <a:endParaRPr lang="en-US" dirty="0">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162</a:t>
            </a:fld>
            <a:endParaRPr lang="en-US"/>
          </a:p>
        </p:txBody>
      </p:sp>
    </p:spTree>
    <p:extLst>
      <p:ext uri="{BB962C8B-B14F-4D97-AF65-F5344CB8AC3E}">
        <p14:creationId xmlns:p14="http://schemas.microsoft.com/office/powerpoint/2010/main" val="168208527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WARNING: Don't</a:t>
            </a:r>
            <a:r>
              <a:rPr lang="en-US" baseline="0" dirty="0" smtClean="0"/>
              <a:t> confuse </a:t>
            </a:r>
            <a:r>
              <a:rPr lang="en-US" i="1" baseline="0" dirty="0" smtClean="0"/>
              <a:t>this</a:t>
            </a:r>
            <a:r>
              <a:rPr lang="en-US" i="0" baseline="0" dirty="0" smtClean="0"/>
              <a:t> </a:t>
            </a:r>
            <a:r>
              <a:rPr lang="en-US" i="0" baseline="0" dirty="0" smtClean="0">
                <a:latin typeface="Courier" charset="0"/>
                <a:ea typeface="Courier" charset="0"/>
                <a:cs typeface="Courier" charset="0"/>
              </a:rPr>
              <a:t>count()</a:t>
            </a:r>
            <a:r>
              <a:rPr lang="en-US" i="0" baseline="0" dirty="0" smtClean="0"/>
              <a:t> with the action. This </a:t>
            </a:r>
            <a:r>
              <a:rPr lang="en-US" i="0" baseline="0" dirty="0" smtClean="0">
                <a:latin typeface="Courier" charset="0"/>
                <a:ea typeface="Courier" charset="0"/>
                <a:cs typeface="Courier" charset="0"/>
              </a:rPr>
              <a:t>count() </a:t>
            </a:r>
            <a:r>
              <a:rPr lang="en-US" i="0" baseline="0" dirty="0" smtClean="0"/>
              <a:t>is </a:t>
            </a:r>
            <a:r>
              <a:rPr lang="en-US" i="1" baseline="0" dirty="0" smtClean="0"/>
              <a:t>not</a:t>
            </a:r>
            <a:r>
              <a:rPr lang="en-US" i="0" baseline="0" dirty="0" smtClean="0"/>
              <a:t> an action; it's a method on </a:t>
            </a:r>
            <a:r>
              <a:rPr lang="en-US" i="0" baseline="0" dirty="0" err="1" smtClean="0">
                <a:latin typeface="Courier" charset="0"/>
                <a:ea typeface="Courier" charset="0"/>
                <a:cs typeface="Courier" charset="0"/>
              </a:rPr>
              <a:t>GroupedData</a:t>
            </a:r>
            <a:r>
              <a:rPr lang="en-US" i="0" baseline="0" dirty="0" smtClean="0"/>
              <a:t>. This is </a:t>
            </a:r>
            <a:r>
              <a:rPr lang="en-US" i="1" baseline="0" dirty="0" smtClean="0"/>
              <a:t>highly</a:t>
            </a:r>
            <a:r>
              <a:rPr lang="en-US" i="0" baseline="0" dirty="0" smtClean="0"/>
              <a:t> confusing to users.</a:t>
            </a:r>
            <a:endParaRPr lang="en-US" dirty="0">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163</a:t>
            </a:fld>
            <a:endParaRPr lang="en-US"/>
          </a:p>
        </p:txBody>
      </p:sp>
    </p:spTree>
    <p:extLst>
      <p:ext uri="{BB962C8B-B14F-4D97-AF65-F5344CB8AC3E}">
        <p14:creationId xmlns:p14="http://schemas.microsoft.com/office/powerpoint/2010/main" val="167549894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164</a:t>
            </a:fld>
            <a:endParaRPr lang="en-US"/>
          </a:p>
        </p:txBody>
      </p:sp>
    </p:spTree>
    <p:extLst>
      <p:ext uri="{BB962C8B-B14F-4D97-AF65-F5344CB8AC3E}">
        <p14:creationId xmlns:p14="http://schemas.microsoft.com/office/powerpoint/2010/main" val="104234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19</a:t>
            </a:fld>
            <a:endParaRPr lang="en-US"/>
          </a:p>
        </p:txBody>
      </p:sp>
    </p:spTree>
    <p:extLst>
      <p:ext uri="{BB962C8B-B14F-4D97-AF65-F5344CB8AC3E}">
        <p14:creationId xmlns:p14="http://schemas.microsoft.com/office/powerpoint/2010/main" val="2830753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joined both</a:t>
            </a:r>
            <a:r>
              <a:rPr lang="en-US" baseline="0" dirty="0" smtClean="0"/>
              <a:t> datasets and showed all columns of both..</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165</a:t>
            </a:fld>
            <a:endParaRPr lang="en-US"/>
          </a:p>
        </p:txBody>
      </p:sp>
    </p:spTree>
    <p:extLst>
      <p:ext uri="{BB962C8B-B14F-4D97-AF65-F5344CB8AC3E}">
        <p14:creationId xmlns:p14="http://schemas.microsoft.com/office/powerpoint/2010/main" val="40769134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166</a:t>
            </a:fld>
            <a:endParaRPr lang="en-US"/>
          </a:p>
        </p:txBody>
      </p:sp>
    </p:spTree>
    <p:extLst>
      <p:ext uri="{BB962C8B-B14F-4D97-AF65-F5344CB8AC3E}">
        <p14:creationId xmlns:p14="http://schemas.microsoft.com/office/powerpoint/2010/main" val="167050617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167</a:t>
            </a:fld>
            <a:endParaRPr lang="en-US"/>
          </a:p>
        </p:txBody>
      </p:sp>
    </p:spTree>
    <p:extLst>
      <p:ext uri="{BB962C8B-B14F-4D97-AF65-F5344CB8AC3E}">
        <p14:creationId xmlns:p14="http://schemas.microsoft.com/office/powerpoint/2010/main" val="156720053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168</a:t>
            </a:fld>
            <a:endParaRPr lang="en-US"/>
          </a:p>
        </p:txBody>
      </p:sp>
    </p:spTree>
    <p:extLst>
      <p:ext uri="{BB962C8B-B14F-4D97-AF65-F5344CB8AC3E}">
        <p14:creationId xmlns:p14="http://schemas.microsoft.com/office/powerpoint/2010/main" val="214359960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169</a:t>
            </a:fld>
            <a:endParaRPr lang="en-US"/>
          </a:p>
        </p:txBody>
      </p:sp>
    </p:spTree>
    <p:extLst>
      <p:ext uri="{BB962C8B-B14F-4D97-AF65-F5344CB8AC3E}">
        <p14:creationId xmlns:p14="http://schemas.microsoft.com/office/powerpoint/2010/main" val="21663429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The above chart compares the runtime performance of running group-by-aggregation on 10 million integer pairs on a single machine (</a:t>
            </a:r>
            <a:r>
              <a:rPr lang="en-US" sz="1200" b="0" i="0" u="none" strike="noStrike" kern="1200" dirty="0" smtClean="0">
                <a:solidFill>
                  <a:schemeClr val="tx1"/>
                </a:solidFill>
                <a:effectLst/>
                <a:latin typeface="+mn-lt"/>
                <a:ea typeface="ＭＳ Ｐゴシック" charset="0"/>
                <a:cs typeface="ＭＳ Ｐゴシック" charset="0"/>
                <a:hlinkClick r:id="rId3"/>
              </a:rPr>
              <a:t>source code</a:t>
            </a:r>
            <a:r>
              <a:rPr lang="en-US" sz="1200" b="0" i="0" kern="1200" dirty="0" smtClean="0">
                <a:solidFill>
                  <a:schemeClr val="tx1"/>
                </a:solidFill>
                <a:effectLst/>
                <a:latin typeface="+mn-lt"/>
                <a:ea typeface="ＭＳ Ｐゴシック" charset="0"/>
                <a:cs typeface="ＭＳ Ｐゴシック" charset="0"/>
              </a:rPr>
              <a:t>). Since both Scala and Python DataFrame operations are compiled into JVM bytecode for execution, there is little difference between the two languages, and both outperform the vanilla Python RDD variant by a factor of 5 and Scala RDD variant by a factor of 2.</a:t>
            </a:r>
          </a:p>
          <a:p>
            <a:endParaRPr lang="en-US" sz="1200" b="0" i="0" kern="1200" dirty="0" smtClean="0">
              <a:solidFill>
                <a:schemeClr val="tx1"/>
              </a:solidFill>
              <a:effectLst/>
              <a:latin typeface="+mn-lt"/>
              <a:ea typeface="ＭＳ Ｐゴシック" charset="0"/>
            </a:endParaRPr>
          </a:p>
          <a:p>
            <a:r>
              <a:rPr lang="en-US" sz="1200" b="0" i="0" kern="1200" dirty="0" smtClean="0">
                <a:solidFill>
                  <a:schemeClr val="tx1"/>
                </a:solidFill>
                <a:effectLst/>
                <a:latin typeface="+mn-lt"/>
                <a:ea typeface="ＭＳ Ｐゴシック" charset="0"/>
              </a:rPr>
              <a:t>Source code: https://gist.github.com/rxin/c1592c133e4bccf515dd</a:t>
            </a:r>
          </a:p>
          <a:p>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170</a:t>
            </a:fld>
            <a:endParaRPr lang="en-US"/>
          </a:p>
        </p:txBody>
      </p:sp>
    </p:spTree>
    <p:extLst>
      <p:ext uri="{BB962C8B-B14F-4D97-AF65-F5344CB8AC3E}">
        <p14:creationId xmlns:p14="http://schemas.microsoft.com/office/powerpoint/2010/main" val="389689125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171</a:t>
            </a:fld>
            <a:endParaRPr lang="en-US"/>
          </a:p>
        </p:txBody>
      </p:sp>
    </p:spTree>
    <p:extLst>
      <p:ext uri="{BB962C8B-B14F-4D97-AF65-F5344CB8AC3E}">
        <p14:creationId xmlns:p14="http://schemas.microsoft.com/office/powerpoint/2010/main" val="98781440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smtClean="0">
                <a:solidFill>
                  <a:schemeClr val="tx1"/>
                </a:solidFill>
                <a:effectLst/>
                <a:latin typeface="+mn-lt"/>
                <a:ea typeface="ＭＳ Ｐゴシック" charset="0"/>
                <a:cs typeface="ＭＳ Ｐゴシック" charset="0"/>
              </a:rPr>
              <a:t>DataFrames</a:t>
            </a:r>
            <a:r>
              <a:rPr lang="en-US" sz="1200" b="0" i="0" kern="1200" dirty="0" smtClean="0">
                <a:solidFill>
                  <a:schemeClr val="tx1"/>
                </a:solidFill>
                <a:effectLst/>
                <a:latin typeface="+mn-lt"/>
                <a:ea typeface="ＭＳ Ｐゴシック" charset="0"/>
                <a:cs typeface="ＭＳ Ｐゴシック" charset="0"/>
              </a:rPr>
              <a:t> in Spark have their execution automatically optimized by a query optimizer. Before any computation on a DataFrame starts, the </a:t>
            </a:r>
            <a:r>
              <a:rPr lang="en-US" sz="1200" b="0" i="0" u="none" strike="noStrike" kern="1200" dirty="0" smtClean="0">
                <a:solidFill>
                  <a:schemeClr val="tx1"/>
                </a:solidFill>
                <a:effectLst/>
                <a:latin typeface="+mn-lt"/>
                <a:ea typeface="ＭＳ Ｐゴシック" charset="0"/>
                <a:cs typeface="ＭＳ Ｐゴシック" charset="0"/>
                <a:hlinkClick r:id="rId3"/>
              </a:rPr>
              <a:t>Catalyst optimizer</a:t>
            </a:r>
            <a:r>
              <a:rPr lang="en-US" sz="1200" b="0" i="0" kern="1200" dirty="0" smtClean="0">
                <a:solidFill>
                  <a:schemeClr val="tx1"/>
                </a:solidFill>
                <a:effectLst/>
                <a:latin typeface="+mn-lt"/>
                <a:ea typeface="ＭＳ Ｐゴシック" charset="0"/>
                <a:cs typeface="ＭＳ Ｐゴシック" charset="0"/>
              </a:rPr>
              <a:t> compiles the operations that were used to build the DataFrame into a physical plan for execution. Because the optimizer understands the semantics of operations and structure of the data, it can make intelligent decisions to speed up computation.</a:t>
            </a:r>
          </a:p>
          <a:p>
            <a:endParaRPr lang="en-US" sz="1200" b="0" i="0" kern="1200" dirty="0" smtClean="0">
              <a:solidFill>
                <a:schemeClr val="tx1"/>
              </a:solidFill>
              <a:effectLst/>
              <a:latin typeface="+mn-lt"/>
              <a:ea typeface="ＭＳ Ｐゴシック" charset="0"/>
              <a:cs typeface="ＭＳ Ｐゴシック" charset="0"/>
            </a:endParaRPr>
          </a:p>
          <a:p>
            <a:r>
              <a:rPr lang="en-US" sz="1200" b="0" i="0" kern="1200" dirty="0" smtClean="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smtClean="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smtClean="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smtClean="0">
              <a:solidFill>
                <a:schemeClr val="tx1"/>
              </a:solidFill>
              <a:effectLst/>
              <a:latin typeface="+mn-lt"/>
              <a:ea typeface="ＭＳ Ｐゴシック" charset="0"/>
            </a:endParaRPr>
          </a:p>
          <a:p>
            <a:pPr marL="228600" indent="-228600">
              <a:buAutoNum type="arabicParenR"/>
            </a:pPr>
            <a:r>
              <a:rPr lang="en-US" sz="1200" b="0" i="0" kern="1200" dirty="0" smtClean="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smtClean="0">
                <a:solidFill>
                  <a:schemeClr val="tx1"/>
                </a:solidFill>
                <a:effectLst/>
                <a:latin typeface="+mn-lt"/>
                <a:ea typeface="ＭＳ Ｐゴシック" charset="0"/>
                <a:cs typeface="ＭＳ Ｐゴシック" charset="0"/>
              </a:rPr>
              <a:t>generates</a:t>
            </a:r>
            <a:r>
              <a:rPr lang="en-US" sz="1200" b="0" i="0" u="none" strike="noStrike" kern="1200" dirty="0" err="1" smtClean="0">
                <a:solidFill>
                  <a:schemeClr val="tx1"/>
                </a:solidFill>
                <a:effectLst/>
                <a:latin typeface="+mn-lt"/>
                <a:ea typeface="ＭＳ Ｐゴシック" charset="0"/>
                <a:cs typeface="ＭＳ Ｐゴシック" charset="0"/>
                <a:hlinkClick r:id="rId4"/>
              </a:rPr>
              <a:t>JVM</a:t>
            </a:r>
            <a:r>
              <a:rPr lang="en-US" sz="1200" b="0" i="0" u="none" strike="noStrike" kern="1200" dirty="0" smtClean="0">
                <a:solidFill>
                  <a:schemeClr val="tx1"/>
                </a:solidFill>
                <a:effectLst/>
                <a:latin typeface="+mn-lt"/>
                <a:ea typeface="ＭＳ Ｐゴシック" charset="0"/>
                <a:cs typeface="ＭＳ Ｐゴシック" charset="0"/>
                <a:hlinkClick r:id="rId4"/>
              </a:rPr>
              <a:t> bytecode</a:t>
            </a:r>
            <a:r>
              <a:rPr lang="en-US" sz="1200" b="0" i="0" kern="1200" dirty="0" smtClean="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smtClean="0">
                <a:solidFill>
                  <a:schemeClr val="tx1"/>
                </a:solidFill>
                <a:effectLst/>
                <a:latin typeface="+mn-lt"/>
                <a:ea typeface="ＭＳ Ｐゴシック" charset="0"/>
                <a:cs typeface="ＭＳ Ｐゴシック" charset="0"/>
              </a:rPr>
              <a:t>DataFrames</a:t>
            </a:r>
            <a:r>
              <a:rPr lang="en-US" sz="1200" b="0" i="0" kern="1200" dirty="0" smtClean="0">
                <a:solidFill>
                  <a:schemeClr val="tx1"/>
                </a:solidFill>
                <a:effectLst/>
                <a:latin typeface="+mn-lt"/>
                <a:ea typeface="ＭＳ Ｐゴシック" charset="0"/>
                <a:cs typeface="ＭＳ Ｐゴシック" charset="0"/>
              </a:rPr>
              <a:t>.</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172</a:t>
            </a:fld>
            <a:endParaRPr lang="en-US"/>
          </a:p>
        </p:txBody>
      </p:sp>
    </p:spTree>
    <p:extLst>
      <p:ext uri="{BB962C8B-B14F-4D97-AF65-F5344CB8AC3E}">
        <p14:creationId xmlns:p14="http://schemas.microsoft.com/office/powerpoint/2010/main" val="354754357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173</a:t>
            </a:fld>
            <a:endParaRPr lang="en-US"/>
          </a:p>
        </p:txBody>
      </p:sp>
    </p:spTree>
    <p:extLst>
      <p:ext uri="{BB962C8B-B14F-4D97-AF65-F5344CB8AC3E}">
        <p14:creationId xmlns:p14="http://schemas.microsoft.com/office/powerpoint/2010/main" val="210645260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174</a:t>
            </a:fld>
            <a:endParaRPr lang="en-US"/>
          </a:p>
        </p:txBody>
      </p:sp>
    </p:spTree>
    <p:extLst>
      <p:ext uri="{BB962C8B-B14F-4D97-AF65-F5344CB8AC3E}">
        <p14:creationId xmlns:p14="http://schemas.microsoft.com/office/powerpoint/2010/main" val="1880944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Those are 4 green</a:t>
            </a:r>
            <a:r>
              <a:rPr lang="en-US" baseline="0" dirty="0" smtClean="0"/>
              <a:t> unique blocks in a single HDFS file</a:t>
            </a:r>
          </a:p>
          <a:p>
            <a:r>
              <a:rPr lang="en-US" baseline="0" dirty="0" smtClean="0"/>
              <a:t>Here we are filtering out the warnings and info messages so we are left with just errors in the RDD.</a:t>
            </a:r>
          </a:p>
          <a:p>
            <a:r>
              <a:rPr lang="en-US" baseline="0" dirty="0" smtClean="0"/>
              <a:t>This doesn’t actually read the file from HDFS just yet… we’re just building out a lineage graph</a:t>
            </a:r>
            <a:endParaRPr lang="en-US" dirty="0" smtClean="0"/>
          </a:p>
          <a:p>
            <a:endParaRPr lang="en-US" dirty="0" smtClean="0"/>
          </a:p>
          <a:p>
            <a:r>
              <a:rPr lang="en-US" dirty="0" smtClean="0"/>
              <a:t>Initial</a:t>
            </a:r>
            <a:r>
              <a:rPr lang="en-US" baseline="0" dirty="0" smtClean="0"/>
              <a:t> partition generally determined by SOURCE, which is also aware of location info (e.g., HDFS blocks) and can provide that downstream (via </a:t>
            </a:r>
            <a:r>
              <a:rPr lang="en-US" baseline="0" dirty="0" err="1" smtClean="0"/>
              <a:t>preferredLocations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20</a:t>
            </a:fld>
            <a:endParaRPr lang="en-US"/>
          </a:p>
        </p:txBody>
      </p:sp>
    </p:spTree>
    <p:extLst>
      <p:ext uri="{BB962C8B-B14F-4D97-AF65-F5344CB8AC3E}">
        <p14:creationId xmlns:p14="http://schemas.microsoft.com/office/powerpoint/2010/main" val="96586744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175</a:t>
            </a:fld>
            <a:endParaRPr lang="en-US"/>
          </a:p>
        </p:txBody>
      </p:sp>
    </p:spTree>
    <p:extLst>
      <p:ext uri="{BB962C8B-B14F-4D97-AF65-F5344CB8AC3E}">
        <p14:creationId xmlns:p14="http://schemas.microsoft.com/office/powerpoint/2010/main" val="207008724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176</a:t>
            </a:fld>
            <a:endParaRPr lang="en-US"/>
          </a:p>
        </p:txBody>
      </p:sp>
    </p:spTree>
    <p:extLst>
      <p:ext uri="{BB962C8B-B14F-4D97-AF65-F5344CB8AC3E}">
        <p14:creationId xmlns:p14="http://schemas.microsoft.com/office/powerpoint/2010/main" val="57374486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177</a:t>
            </a:fld>
            <a:endParaRPr lang="en-US"/>
          </a:p>
        </p:txBody>
      </p:sp>
    </p:spTree>
    <p:extLst>
      <p:ext uri="{BB962C8B-B14F-4D97-AF65-F5344CB8AC3E}">
        <p14:creationId xmlns:p14="http://schemas.microsoft.com/office/powerpoint/2010/main" val="209261192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178</a:t>
            </a:fld>
            <a:endParaRPr lang="en-US"/>
          </a:p>
        </p:txBody>
      </p:sp>
    </p:spTree>
    <p:extLst>
      <p:ext uri="{BB962C8B-B14F-4D97-AF65-F5344CB8AC3E}">
        <p14:creationId xmlns:p14="http://schemas.microsoft.com/office/powerpoint/2010/main" val="118895336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https://databricks.com/blog/2015/04/13/deep-dive-into-spark-sqls-catalyst-optimizer.html</a:t>
            </a:r>
          </a:p>
          <a:p>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179</a:t>
            </a:fld>
            <a:endParaRPr lang="en-US"/>
          </a:p>
        </p:txBody>
      </p:sp>
    </p:spTree>
    <p:extLst>
      <p:ext uri="{BB962C8B-B14F-4D97-AF65-F5344CB8AC3E}">
        <p14:creationId xmlns:p14="http://schemas.microsoft.com/office/powerpoint/2010/main" val="10713504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LAB HERE.</a:t>
            </a:r>
          </a:p>
          <a:p>
            <a:r>
              <a:rPr lang="en-US" dirty="0" smtClean="0"/>
              <a:t>LAB IS NEXT. DECIDE IF WE GOT TIME.</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180</a:t>
            </a:fld>
            <a:endParaRPr lang="en-US"/>
          </a:p>
        </p:txBody>
      </p:sp>
    </p:spTree>
    <p:extLst>
      <p:ext uri="{BB962C8B-B14F-4D97-AF65-F5344CB8AC3E}">
        <p14:creationId xmlns:p14="http://schemas.microsoft.com/office/powerpoint/2010/main" val="9124382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Spark Streaming is an extension of the core Spark API that enables scalable, high-throughput, fault-tolerant stream processing of live data streams.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can be ingested from many sources like Kafka, Flume, Twitter, </a:t>
            </a:r>
            <a:r>
              <a:rPr lang="en-US" sz="1200" b="0" i="0" kern="1200" dirty="0" err="1" smtClean="0">
                <a:solidFill>
                  <a:schemeClr val="tx1"/>
                </a:solidFill>
                <a:effectLst/>
                <a:latin typeface="+mn-lt"/>
                <a:ea typeface="+mn-ea"/>
                <a:cs typeface="+mn-cs"/>
              </a:rPr>
              <a:t>ZeroMQ</a:t>
            </a:r>
            <a:r>
              <a:rPr lang="en-US" sz="1200" b="0" i="0" kern="1200" dirty="0" smtClean="0">
                <a:solidFill>
                  <a:schemeClr val="tx1"/>
                </a:solidFill>
                <a:effectLst/>
                <a:latin typeface="+mn-lt"/>
                <a:ea typeface="+mn-ea"/>
                <a:cs typeface="+mn-cs"/>
              </a:rPr>
              <a:t>, Kinesis or TCP sockets can be processed using complex algorithms expressed with high-level functions like </a:t>
            </a:r>
            <a:r>
              <a:rPr lang="en-US" dirty="0" err="1" smtClean="0"/>
              <a:t>map</a:t>
            </a:r>
            <a:r>
              <a:rPr lang="en-US" sz="1200" b="0" i="0" kern="1200" dirty="0" err="1" smtClean="0">
                <a:solidFill>
                  <a:schemeClr val="tx1"/>
                </a:solidFill>
                <a:effectLst/>
                <a:latin typeface="+mn-lt"/>
                <a:ea typeface="+mn-ea"/>
                <a:cs typeface="+mn-cs"/>
              </a:rPr>
              <a:t>,</a:t>
            </a:r>
            <a:r>
              <a:rPr lang="en-US" dirty="0" err="1" smtClean="0"/>
              <a:t>reduce</a:t>
            </a:r>
            <a:r>
              <a:rPr lang="en-US" sz="1200" b="0" i="0" kern="1200" dirty="0" smtClean="0">
                <a:solidFill>
                  <a:schemeClr val="tx1"/>
                </a:solidFill>
                <a:effectLst/>
                <a:latin typeface="+mn-lt"/>
                <a:ea typeface="+mn-ea"/>
                <a:cs typeface="+mn-cs"/>
              </a:rPr>
              <a:t>, </a:t>
            </a:r>
            <a:r>
              <a:rPr lang="en-US" dirty="0" smtClean="0"/>
              <a:t>join</a:t>
            </a:r>
            <a:r>
              <a:rPr lang="en-US" sz="1200" b="0" i="0" kern="1200" dirty="0" smtClean="0">
                <a:solidFill>
                  <a:schemeClr val="tx1"/>
                </a:solidFill>
                <a:effectLst/>
                <a:latin typeface="+mn-lt"/>
                <a:ea typeface="+mn-ea"/>
                <a:cs typeface="+mn-cs"/>
              </a:rPr>
              <a:t> and </a:t>
            </a:r>
            <a:r>
              <a:rPr lang="en-US" dirty="0" smtClean="0"/>
              <a:t>window</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Finally, processed data can be pushed out to </a:t>
            </a:r>
            <a:r>
              <a:rPr lang="en-US" sz="1200" b="0" i="0" kern="1200" dirty="0" err="1" smtClean="0">
                <a:solidFill>
                  <a:schemeClr val="tx1"/>
                </a:solidFill>
                <a:effectLst/>
                <a:latin typeface="+mn-lt"/>
                <a:ea typeface="+mn-ea"/>
                <a:cs typeface="+mn-cs"/>
              </a:rPr>
              <a:t>filesystems</a:t>
            </a:r>
            <a:r>
              <a:rPr lang="en-US" sz="1200" b="0" i="0" kern="1200" dirty="0" smtClean="0">
                <a:solidFill>
                  <a:schemeClr val="tx1"/>
                </a:solidFill>
                <a:effectLst/>
                <a:latin typeface="+mn-lt"/>
                <a:ea typeface="+mn-ea"/>
                <a:cs typeface="+mn-cs"/>
              </a:rPr>
              <a:t>, databases, and live dashboards.</a:t>
            </a:r>
          </a:p>
          <a:p>
            <a:endParaRPr lang="en-US" sz="1200" b="0" i="0" kern="1200" dirty="0" smtClean="0">
              <a:solidFill>
                <a:schemeClr val="tx1"/>
              </a:solidFill>
              <a:effectLst/>
              <a:latin typeface="+mn-lt"/>
              <a:ea typeface="+mn-ea"/>
              <a:cs typeface="+mn-cs"/>
            </a:endParaRPr>
          </a:p>
          <a:p>
            <a:r>
              <a:rPr lang="en-US" dirty="0" smtClean="0"/>
              <a:t>In fact, you can apply Spark’s machine learning (3</a:t>
            </a:r>
            <a:r>
              <a:rPr lang="en-US" baseline="0" dirty="0" smtClean="0"/>
              <a:t> work right now, Streaming K-Means, Logistic regression, linear regression)</a:t>
            </a:r>
            <a:r>
              <a:rPr lang="en-US" dirty="0" smtClean="0"/>
              <a:t> and graph processing algorithms on data streams.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182</a:t>
            </a:fld>
            <a:endParaRPr lang="en-US"/>
          </a:p>
        </p:txBody>
      </p:sp>
    </p:spTree>
    <p:extLst>
      <p:ext uri="{BB962C8B-B14F-4D97-AF65-F5344CB8AC3E}">
        <p14:creationId xmlns:p14="http://schemas.microsoft.com/office/powerpoint/2010/main" val="199761186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183</a:t>
            </a:fld>
            <a:endParaRPr lang="en-US"/>
          </a:p>
        </p:txBody>
      </p:sp>
    </p:spTree>
    <p:extLst>
      <p:ext uri="{BB962C8B-B14F-4D97-AF65-F5344CB8AC3E}">
        <p14:creationId xmlns:p14="http://schemas.microsoft.com/office/powerpoint/2010/main" val="41500738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184</a:t>
            </a:fld>
            <a:endParaRPr lang="en-US"/>
          </a:p>
        </p:txBody>
      </p:sp>
    </p:spTree>
    <p:extLst>
      <p:ext uri="{BB962C8B-B14F-4D97-AF65-F5344CB8AC3E}">
        <p14:creationId xmlns:p14="http://schemas.microsoft.com/office/powerpoint/2010/main" val="226785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 electric company can join 100s of thousands of live data points from the electric</a:t>
            </a:r>
            <a:r>
              <a:rPr lang="en-US" baseline="0" dirty="0" smtClean="0"/>
              <a:t> grid with live weather data and apply predictive machine learning algorithms to try to predict that a snow storm might be starting in Denver and to start devoting personnel and resources  there to fix grid problems.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185</a:t>
            </a:fld>
            <a:endParaRPr lang="en-US"/>
          </a:p>
        </p:txBody>
      </p:sp>
    </p:spTree>
    <p:extLst>
      <p:ext uri="{BB962C8B-B14F-4D97-AF65-F5344CB8AC3E}">
        <p14:creationId xmlns:p14="http://schemas.microsoft.com/office/powerpoint/2010/main" val="2269905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21</a:t>
            </a:fld>
            <a:endParaRPr lang="en-US"/>
          </a:p>
        </p:txBody>
      </p:sp>
    </p:spTree>
    <p:extLst>
      <p:ext uri="{BB962C8B-B14F-4D97-AF65-F5344CB8AC3E}">
        <p14:creationId xmlns:p14="http://schemas.microsoft.com/office/powerpoint/2010/main" val="63754423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186</a:t>
            </a:fld>
            <a:endParaRPr lang="en-US"/>
          </a:p>
        </p:txBody>
      </p:sp>
    </p:spTree>
    <p:extLst>
      <p:ext uri="{BB962C8B-B14F-4D97-AF65-F5344CB8AC3E}">
        <p14:creationId xmlns:p14="http://schemas.microsoft.com/office/powerpoint/2010/main" val="160858337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animate the second one after first.</a:t>
            </a:r>
            <a:endParaRPr lang="en-US" dirty="0" smtClean="0"/>
          </a:p>
          <a:p>
            <a:endParaRPr lang="en-US" dirty="0" smtClean="0"/>
          </a:p>
          <a:p>
            <a:r>
              <a:rPr lang="en-US" dirty="0" smtClean="0"/>
              <a:t>Spark is built on the idea of RDDs.</a:t>
            </a:r>
            <a:r>
              <a:rPr lang="en-US" baseline="0" dirty="0" smtClean="0"/>
              <a:t> Likewise, Spark Streaming is build on the idea of </a:t>
            </a:r>
            <a:r>
              <a:rPr lang="en-US" baseline="0" dirty="0" err="1" smtClean="0"/>
              <a:t>Dstreams</a:t>
            </a:r>
            <a:r>
              <a:rPr lang="en-US" baseline="0" dirty="0" smtClean="0"/>
              <a:t>.</a:t>
            </a:r>
          </a:p>
          <a:p>
            <a:endParaRPr lang="en-US" baseline="0" dirty="0" smtClean="0"/>
          </a:p>
          <a:p>
            <a:r>
              <a:rPr lang="en-US" baseline="0" dirty="0" smtClean="0"/>
              <a:t>A </a:t>
            </a:r>
            <a:r>
              <a:rPr lang="en-US" baseline="0" dirty="0" err="1" smtClean="0"/>
              <a:t>DStream</a:t>
            </a:r>
            <a:r>
              <a:rPr lang="en-US" baseline="0" dirty="0" smtClean="0"/>
              <a:t> is a sequence of data arriving over time.</a:t>
            </a:r>
          </a:p>
          <a:p>
            <a:endParaRPr lang="en-US" baseline="0" dirty="0" smtClean="0"/>
          </a:p>
          <a:p>
            <a:r>
              <a:rPr lang="en-US" dirty="0" smtClean="0"/>
              <a:t>Internally, each </a:t>
            </a:r>
            <a:r>
              <a:rPr lang="en-US" dirty="0" err="1" smtClean="0"/>
              <a:t>DStream</a:t>
            </a:r>
            <a:r>
              <a:rPr lang="en-US" dirty="0" smtClean="0"/>
              <a:t> is represented as a sequence of RDDs arriving at</a:t>
            </a:r>
            <a:r>
              <a:rPr lang="en-US" baseline="0" dirty="0" smtClean="0"/>
              <a:t> </a:t>
            </a:r>
            <a:r>
              <a:rPr lang="en-US" dirty="0" smtClean="0"/>
              <a:t>each time step.</a:t>
            </a:r>
          </a:p>
          <a:p>
            <a:endParaRPr lang="en-US" dirty="0" smtClean="0"/>
          </a:p>
          <a:p>
            <a:r>
              <a:rPr lang="en-US" sz="1200" b="0" i="0" kern="1200" dirty="0" smtClean="0">
                <a:solidFill>
                  <a:schemeClr val="tx1"/>
                </a:solidFill>
                <a:effectLst/>
                <a:latin typeface="+mn-lt"/>
                <a:ea typeface="+mn-ea"/>
                <a:cs typeface="+mn-cs"/>
              </a:rPr>
              <a:t>Each RDD in a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contains data from a certain interval, as shown in the following figure.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187</a:t>
            </a:fld>
            <a:endParaRPr lang="en-US"/>
          </a:p>
        </p:txBody>
      </p:sp>
    </p:spTree>
    <p:extLst>
      <p:ext uri="{BB962C8B-B14F-4D97-AF65-F5344CB8AC3E}">
        <p14:creationId xmlns:p14="http://schemas.microsoft.com/office/powerpoint/2010/main" val="193081785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animate the second one after first.</a:t>
            </a:r>
            <a:endParaRPr lang="en-US" dirty="0" smtClean="0"/>
          </a:p>
          <a:p>
            <a:endParaRPr lang="en-US" dirty="0" smtClean="0"/>
          </a:p>
          <a:p>
            <a:r>
              <a:rPr lang="en-US" dirty="0" smtClean="0"/>
              <a:t>Spark is built on the idea of RDDs.</a:t>
            </a:r>
            <a:r>
              <a:rPr lang="en-US" baseline="0" dirty="0" smtClean="0"/>
              <a:t> Likewise, Spark Streaming is build on the idea of </a:t>
            </a:r>
            <a:r>
              <a:rPr lang="en-US" baseline="0" dirty="0" err="1" smtClean="0"/>
              <a:t>Dstreams</a:t>
            </a:r>
            <a:r>
              <a:rPr lang="en-US" baseline="0" dirty="0" smtClean="0"/>
              <a:t>.</a:t>
            </a:r>
          </a:p>
          <a:p>
            <a:endParaRPr lang="en-US" baseline="0" dirty="0" smtClean="0"/>
          </a:p>
          <a:p>
            <a:r>
              <a:rPr lang="en-US" baseline="0" dirty="0" smtClean="0"/>
              <a:t>A </a:t>
            </a:r>
            <a:r>
              <a:rPr lang="en-US" baseline="0" dirty="0" err="1" smtClean="0"/>
              <a:t>DStream</a:t>
            </a:r>
            <a:r>
              <a:rPr lang="en-US" baseline="0" dirty="0" smtClean="0"/>
              <a:t> is a sequence of data arriving over time.</a:t>
            </a:r>
          </a:p>
          <a:p>
            <a:endParaRPr lang="en-US" baseline="0" dirty="0" smtClean="0"/>
          </a:p>
          <a:p>
            <a:r>
              <a:rPr lang="en-US" dirty="0" smtClean="0"/>
              <a:t>Internally, each </a:t>
            </a:r>
            <a:r>
              <a:rPr lang="en-US" dirty="0" err="1" smtClean="0"/>
              <a:t>DStream</a:t>
            </a:r>
            <a:r>
              <a:rPr lang="en-US" dirty="0" smtClean="0"/>
              <a:t> is represented as a sequence of RDDs arriving at</a:t>
            </a:r>
            <a:r>
              <a:rPr lang="en-US" baseline="0" dirty="0" smtClean="0"/>
              <a:t> </a:t>
            </a:r>
            <a:r>
              <a:rPr lang="en-US" dirty="0" smtClean="0"/>
              <a:t>each time step.</a:t>
            </a:r>
          </a:p>
          <a:p>
            <a:endParaRPr lang="en-US" dirty="0" smtClean="0"/>
          </a:p>
          <a:p>
            <a:r>
              <a:rPr lang="en-US" sz="1200" b="0" i="0" kern="1200" dirty="0" smtClean="0">
                <a:solidFill>
                  <a:schemeClr val="tx1"/>
                </a:solidFill>
                <a:effectLst/>
                <a:latin typeface="+mn-lt"/>
                <a:ea typeface="+mn-ea"/>
                <a:cs typeface="+mn-cs"/>
              </a:rPr>
              <a:t>Each RDD in a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contains data from a certain interval, as shown in the following figure.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188</a:t>
            </a:fld>
            <a:endParaRPr lang="en-US"/>
          </a:p>
        </p:txBody>
      </p:sp>
    </p:spTree>
    <p:extLst>
      <p:ext uri="{BB962C8B-B14F-4D97-AF65-F5344CB8AC3E}">
        <p14:creationId xmlns:p14="http://schemas.microsoft.com/office/powerpoint/2010/main" val="193081785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TD: Is that first conversion</a:t>
            </a:r>
            <a:r>
              <a:rPr lang="en-US" baseline="0" dirty="0" smtClean="0"/>
              <a:t> from Blocks to Partitions called a transformation?</a:t>
            </a:r>
          </a:p>
          <a:p>
            <a:endParaRPr lang="en-US" baseline="0" dirty="0" smtClean="0"/>
          </a:p>
          <a:p>
            <a:r>
              <a:rPr lang="en-US" sz="1200" b="0" i="0" kern="1200" dirty="0" smtClean="0">
                <a:solidFill>
                  <a:schemeClr val="tx1"/>
                </a:solidFill>
                <a:effectLst/>
                <a:latin typeface="+mn-lt"/>
                <a:ea typeface="+mn-ea"/>
                <a:cs typeface="+mn-cs"/>
              </a:rPr>
              <a:t>Any operation applied on a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translates to operations on the underlying RDDs.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underlying RDD transformations are computed by the Spark engine. The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operations hide most of these details and provide the developer with higher-level API for convenience.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189</a:t>
            </a:fld>
            <a:endParaRPr lang="en-US"/>
          </a:p>
        </p:txBody>
      </p:sp>
    </p:spTree>
    <p:extLst>
      <p:ext uri="{BB962C8B-B14F-4D97-AF65-F5344CB8AC3E}">
        <p14:creationId xmlns:p14="http://schemas.microsoft.com/office/powerpoint/2010/main" val="282987093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TD: Is that first conversion</a:t>
            </a:r>
            <a:r>
              <a:rPr lang="en-US" baseline="0" dirty="0" smtClean="0"/>
              <a:t> from Blocks to Partitions called a transformation?</a:t>
            </a:r>
          </a:p>
          <a:p>
            <a:endParaRPr lang="en-US" baseline="0" dirty="0" smtClean="0"/>
          </a:p>
          <a:p>
            <a:r>
              <a:rPr lang="en-US" sz="1200" b="0" i="0" kern="1200" dirty="0" smtClean="0">
                <a:solidFill>
                  <a:schemeClr val="tx1"/>
                </a:solidFill>
                <a:effectLst/>
                <a:latin typeface="+mn-lt"/>
                <a:ea typeface="+mn-ea"/>
                <a:cs typeface="+mn-cs"/>
              </a:rPr>
              <a:t>Any operation applied on a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translates to operations on the underlying RDDs.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underlying RDD transformations are computed by the Spark engine. The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operations hide most of these details and provide the developer with higher-level API for convenience.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190</a:t>
            </a:fld>
            <a:endParaRPr lang="en-US"/>
          </a:p>
        </p:txBody>
      </p:sp>
    </p:spTree>
    <p:extLst>
      <p:ext uri="{BB962C8B-B14F-4D97-AF65-F5344CB8AC3E}">
        <p14:creationId xmlns:p14="http://schemas.microsoft.com/office/powerpoint/2010/main" val="282987093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TD: Is that first conversion</a:t>
            </a:r>
            <a:r>
              <a:rPr lang="en-US" baseline="0" dirty="0" smtClean="0"/>
              <a:t> from Blocks to Partitions called a transformation?</a:t>
            </a:r>
          </a:p>
          <a:p>
            <a:endParaRPr lang="en-US" baseline="0" dirty="0" smtClean="0"/>
          </a:p>
          <a:p>
            <a:r>
              <a:rPr lang="en-US" sz="1200" b="0" i="0" kern="1200" dirty="0" smtClean="0">
                <a:solidFill>
                  <a:schemeClr val="tx1"/>
                </a:solidFill>
                <a:effectLst/>
                <a:latin typeface="+mn-lt"/>
                <a:ea typeface="+mn-ea"/>
                <a:cs typeface="+mn-cs"/>
              </a:rPr>
              <a:t>Any operation applied on a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translates to operations on the underlying RDDs.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underlying RDD transformations are computed by the Spark engine. The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operations hide most of these details and provide the developer with higher-level API for convenience.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191</a:t>
            </a:fld>
            <a:endParaRPr lang="en-US"/>
          </a:p>
        </p:txBody>
      </p:sp>
    </p:spTree>
    <p:extLst>
      <p:ext uri="{BB962C8B-B14F-4D97-AF65-F5344CB8AC3E}">
        <p14:creationId xmlns:p14="http://schemas.microsoft.com/office/powerpoint/2010/main" val="282987093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code, it’s all Stream</a:t>
            </a:r>
            <a:r>
              <a:rPr lang="en-US" baseline="0" dirty="0" smtClean="0"/>
              <a:t> types… but in the background… in execution layer, it is making RDDs.</a:t>
            </a:r>
            <a:endParaRPr lang="en-US" dirty="0" smtClean="0"/>
          </a:p>
          <a:p>
            <a:endParaRPr lang="en-US" dirty="0" smtClean="0"/>
          </a:p>
          <a:p>
            <a:r>
              <a:rPr lang="en-US" dirty="0" smtClean="0"/>
              <a:t>First, we import </a:t>
            </a:r>
            <a:r>
              <a:rPr lang="en-US" dirty="0" err="1" smtClean="0"/>
              <a:t>StreamingContext</a:t>
            </a:r>
            <a:r>
              <a:rPr lang="en-US" dirty="0" smtClean="0"/>
              <a:t>, which is the main entry point for all streaming functionality. We create a local </a:t>
            </a:r>
            <a:r>
              <a:rPr lang="en-US" dirty="0" err="1" smtClean="0"/>
              <a:t>StreamingContext</a:t>
            </a:r>
            <a:r>
              <a:rPr lang="en-US" dirty="0" smtClean="0"/>
              <a:t> with two execution threads, and batch interval of 5 seconds.</a:t>
            </a:r>
          </a:p>
          <a:p>
            <a:endParaRPr lang="en-US" dirty="0" smtClean="0"/>
          </a:p>
          <a:p>
            <a:endParaRPr lang="en-US" dirty="0" smtClean="0"/>
          </a:p>
          <a:p>
            <a:r>
              <a:rPr lang="en-US" sz="1200" b="0" i="0" kern="1200" dirty="0" smtClean="0">
                <a:solidFill>
                  <a:schemeClr val="tx1"/>
                </a:solidFill>
                <a:effectLst/>
                <a:latin typeface="+mn-lt"/>
                <a:ea typeface="+mn-ea"/>
                <a:cs typeface="+mn-cs"/>
              </a:rPr>
              <a:t>Using this context, we can create a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that represents streaming data from a TCP source, specified as hostname (e.g. </a:t>
            </a:r>
            <a:r>
              <a:rPr lang="en-US" dirty="0" err="1" smtClean="0"/>
              <a:t>localhost</a:t>
            </a:r>
            <a:r>
              <a:rPr lang="en-US" sz="1200" b="0" i="0" kern="1200" dirty="0" smtClean="0">
                <a:solidFill>
                  <a:schemeClr val="tx1"/>
                </a:solidFill>
                <a:effectLst/>
                <a:latin typeface="+mn-lt"/>
                <a:ea typeface="+mn-ea"/>
                <a:cs typeface="+mn-cs"/>
              </a:rPr>
              <a:t>) and port (e.g. </a:t>
            </a:r>
            <a:r>
              <a:rPr lang="en-US" dirty="0" smtClean="0"/>
              <a:t>9999</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a:t>
            </a:r>
            <a:r>
              <a:rPr lang="en-US" dirty="0" smtClean="0"/>
              <a:t>lines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represents the stream of data that will be received from the data server. Each record in this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is a line of text. Next, we want to split the lines by space into words.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dirty="0" err="1" smtClean="0"/>
              <a:t>flatMap</a:t>
            </a:r>
            <a:r>
              <a:rPr lang="en-US" sz="1200" b="0" i="0" kern="1200" dirty="0" smtClean="0">
                <a:solidFill>
                  <a:schemeClr val="tx1"/>
                </a:solidFill>
                <a:effectLst/>
                <a:latin typeface="+mn-lt"/>
                <a:ea typeface="+mn-ea"/>
                <a:cs typeface="+mn-cs"/>
              </a:rPr>
              <a:t> is a one-to-many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operation that creates a new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by generating multiple new records from each record in the source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In this case, each line will be split into multiple words and the stream of words is represented as the </a:t>
            </a:r>
            <a:r>
              <a:rPr lang="en-US" dirty="0" smtClean="0"/>
              <a:t>words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Next, we want to count these words.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dirty="0" smtClean="0"/>
              <a:t>words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is further mapped (one-to-one transformation) to a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of </a:t>
            </a:r>
            <a:r>
              <a:rPr lang="en-US" dirty="0" smtClean="0"/>
              <a:t>(word, 1)</a:t>
            </a:r>
            <a:r>
              <a:rPr lang="en-US" sz="1200" b="0" i="0" kern="1200" dirty="0" smtClean="0">
                <a:solidFill>
                  <a:schemeClr val="tx1"/>
                </a:solidFill>
                <a:effectLst/>
                <a:latin typeface="+mn-lt"/>
                <a:ea typeface="+mn-ea"/>
                <a:cs typeface="+mn-cs"/>
              </a:rPr>
              <a:t> pairs, which is then reduced to get the frequency of words in each batch of data. Finally, </a:t>
            </a:r>
            <a:r>
              <a:rPr lang="en-US" dirty="0" err="1" smtClean="0"/>
              <a:t>wordCounts.pprint</a:t>
            </a:r>
            <a:r>
              <a:rPr lang="en-US" dirty="0" smtClean="0"/>
              <a:t>()</a:t>
            </a:r>
            <a:r>
              <a:rPr lang="en-US" sz="1200" b="0" i="0" kern="1200" dirty="0" smtClean="0">
                <a:solidFill>
                  <a:schemeClr val="tx1"/>
                </a:solidFill>
                <a:effectLst/>
                <a:latin typeface="+mn-lt"/>
                <a:ea typeface="+mn-ea"/>
                <a:cs typeface="+mn-cs"/>
              </a:rPr>
              <a:t> will print a few of the counts generated every second.</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Start receiving data and processing it using </a:t>
            </a:r>
            <a:r>
              <a:rPr lang="en-US" dirty="0" err="1" smtClean="0"/>
              <a:t>streamingContext.start</a:t>
            </a:r>
            <a:r>
              <a:rPr lang="en-US" dirty="0" smtClean="0"/>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Wait for the processing to be stopped (manually or due to any error) </a:t>
            </a:r>
            <a:r>
              <a:rPr lang="en-US" sz="1200" b="0" i="0" kern="1200" dirty="0" err="1" smtClean="0">
                <a:solidFill>
                  <a:schemeClr val="tx1"/>
                </a:solidFill>
                <a:effectLst/>
                <a:latin typeface="+mn-lt"/>
                <a:ea typeface="+mn-ea"/>
                <a:cs typeface="+mn-cs"/>
              </a:rPr>
              <a:t>using</a:t>
            </a:r>
            <a:r>
              <a:rPr lang="en-US" dirty="0" err="1" smtClean="0"/>
              <a:t>streamingContext.awaitTermination</a:t>
            </a:r>
            <a:r>
              <a:rPr lang="en-US" dirty="0" smtClean="0"/>
              <a:t>()</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processing can be manually stopped using </a:t>
            </a:r>
            <a:r>
              <a:rPr lang="en-US" sz="1200" b="0" i="0" kern="1200" dirty="0" err="1" smtClean="0">
                <a:solidFill>
                  <a:schemeClr val="tx1"/>
                </a:solidFill>
                <a:effectLst/>
                <a:latin typeface="+mn-lt"/>
                <a:ea typeface="+mn-ea"/>
                <a:cs typeface="+mn-cs"/>
              </a:rPr>
              <a:t>streamingContext.stop</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192</a:t>
            </a:fld>
            <a:endParaRPr lang="en-US"/>
          </a:p>
        </p:txBody>
      </p:sp>
    </p:spTree>
    <p:extLst>
      <p:ext uri="{BB962C8B-B14F-4D97-AF65-F5344CB8AC3E}">
        <p14:creationId xmlns:p14="http://schemas.microsoft.com/office/powerpoint/2010/main" val="331320806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193</a:t>
            </a:fld>
            <a:endParaRPr lang="en-US"/>
          </a:p>
        </p:txBody>
      </p:sp>
    </p:spTree>
    <p:extLst>
      <p:ext uri="{BB962C8B-B14F-4D97-AF65-F5344CB8AC3E}">
        <p14:creationId xmlns:p14="http://schemas.microsoft.com/office/powerpoint/2010/main" val="78910112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we only process new input, all</a:t>
            </a:r>
            <a:r>
              <a:rPr lang="en-US" baseline="0" dirty="0" smtClean="0"/>
              <a:t> input can be stored as an append only table (DF). </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200</a:t>
            </a:fld>
            <a:endParaRPr lang="en-US"/>
          </a:p>
        </p:txBody>
      </p:sp>
    </p:spTree>
    <p:extLst>
      <p:ext uri="{BB962C8B-B14F-4D97-AF65-F5344CB8AC3E}">
        <p14:creationId xmlns:p14="http://schemas.microsoft.com/office/powerpoint/2010/main" val="122314014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output whatever we processed.</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201</a:t>
            </a:fld>
            <a:endParaRPr lang="en-US"/>
          </a:p>
        </p:txBody>
      </p:sp>
    </p:spTree>
    <p:extLst>
      <p:ext uri="{BB962C8B-B14F-4D97-AF65-F5344CB8AC3E}">
        <p14:creationId xmlns:p14="http://schemas.microsoft.com/office/powerpoint/2010/main" val="1298632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The Batman slide</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22</a:t>
            </a:fld>
            <a:endParaRPr lang="en-US"/>
          </a:p>
        </p:txBody>
      </p:sp>
    </p:spTree>
    <p:extLst>
      <p:ext uri="{BB962C8B-B14F-4D97-AF65-F5344CB8AC3E}">
        <p14:creationId xmlns:p14="http://schemas.microsoft.com/office/powerpoint/2010/main" val="263385612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Incrementaly</a:t>
            </a:r>
            <a:r>
              <a:rPr lang="en-US" dirty="0" smtClean="0"/>
              <a:t> append output to new spark DF</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202</a:t>
            </a:fld>
            <a:endParaRPr lang="en-US"/>
          </a:p>
        </p:txBody>
      </p:sp>
    </p:spTree>
    <p:extLst>
      <p:ext uri="{BB962C8B-B14F-4D97-AF65-F5344CB8AC3E}">
        <p14:creationId xmlns:p14="http://schemas.microsoft.com/office/powerpoint/2010/main" val="122807337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Requires output operation (write) to trigger streaming to start.</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205</a:t>
            </a:fld>
            <a:endParaRPr lang="en-US"/>
          </a:p>
        </p:txBody>
      </p:sp>
    </p:spTree>
    <p:extLst>
      <p:ext uri="{BB962C8B-B14F-4D97-AF65-F5344CB8AC3E}">
        <p14:creationId xmlns:p14="http://schemas.microsoft.com/office/powerpoint/2010/main" val="178536637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use a log prioritization example. This is an application of machine learning. (not an </a:t>
            </a:r>
            <a:r>
              <a:rPr lang="en-US" dirty="0" err="1" smtClean="0"/>
              <a:t>algo</a:t>
            </a:r>
            <a:r>
              <a:rPr lang="en-US" dirty="0" smtClean="0"/>
              <a:t>)</a:t>
            </a:r>
          </a:p>
          <a:p>
            <a:endParaRPr lang="en-US" dirty="0" smtClean="0"/>
          </a:p>
          <a:p>
            <a:r>
              <a:rPr lang="en-US" dirty="0" smtClean="0"/>
              <a:t>Goal,</a:t>
            </a:r>
            <a:r>
              <a:rPr lang="en-US" baseline="0" dirty="0" smtClean="0"/>
              <a:t> take test logs… and predict a priority.</a:t>
            </a:r>
          </a:p>
          <a:p>
            <a:endParaRPr lang="en-US" baseline="0" dirty="0" smtClean="0"/>
          </a:p>
          <a:p>
            <a:r>
              <a:rPr lang="en-US" baseline="0" dirty="0" smtClean="0"/>
              <a:t>Priority will tell us which logs we need to investigate further.</a:t>
            </a:r>
          </a:p>
          <a:p>
            <a:endParaRPr lang="en-US" baseline="0" dirty="0" smtClean="0"/>
          </a:p>
          <a:p>
            <a:r>
              <a:rPr lang="en-US" baseline="0" dirty="0" smtClean="0"/>
              <a:t>Here, see normal test, it worked, don’t need to look at it.</a:t>
            </a:r>
          </a:p>
          <a:p>
            <a:endParaRPr lang="en-US" baseline="0" dirty="0" smtClean="0"/>
          </a:p>
          <a:p>
            <a:r>
              <a:rPr lang="en-US" baseline="0" dirty="0" smtClean="0"/>
              <a:t>2</a:t>
            </a:r>
            <a:r>
              <a:rPr lang="en-US" baseline="30000" dirty="0" smtClean="0"/>
              <a:t>nd</a:t>
            </a:r>
            <a:r>
              <a:rPr lang="en-US" baseline="0" dirty="0" smtClean="0"/>
              <a:t> has a higher priority (error)</a:t>
            </a:r>
          </a:p>
          <a:p>
            <a:endParaRPr lang="en-US" baseline="0" dirty="0" smtClean="0"/>
          </a:p>
          <a:p>
            <a:r>
              <a:rPr lang="en-US" baseline="0" dirty="0" smtClean="0"/>
              <a:t>But you can’t look at every log line, so this is a way to find the important logs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207</a:t>
            </a:fld>
            <a:endParaRPr lang="en-US"/>
          </a:p>
        </p:txBody>
      </p:sp>
    </p:spTree>
    <p:extLst>
      <p:ext uri="{BB962C8B-B14F-4D97-AF65-F5344CB8AC3E}">
        <p14:creationId xmlns:p14="http://schemas.microsoft.com/office/powerpoint/2010/main" val="218906464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just to define </a:t>
            </a:r>
            <a:r>
              <a:rPr lang="en-US" dirty="0" err="1" smtClean="0"/>
              <a:t>somer</a:t>
            </a:r>
            <a:r>
              <a:rPr lang="en-US" dirty="0" smtClean="0"/>
              <a:t> terminology</a:t>
            </a:r>
          </a:p>
          <a:p>
            <a:endParaRPr lang="en-US" dirty="0" smtClean="0"/>
          </a:p>
          <a:p>
            <a:r>
              <a:rPr lang="en-US" dirty="0" smtClean="0"/>
              <a:t>Left: Instance text.</a:t>
            </a:r>
            <a:r>
              <a:rPr lang="en-US" baseline="0" dirty="0" smtClean="0"/>
              <a:t> The </a:t>
            </a:r>
            <a:r>
              <a:rPr lang="en-US" baseline="0" dirty="0" err="1" smtClean="0"/>
              <a:t>datam</a:t>
            </a:r>
            <a:endParaRPr lang="en-US" baseline="0" dirty="0" smtClean="0"/>
          </a:p>
          <a:p>
            <a:endParaRPr lang="en-US" baseline="0" dirty="0" smtClean="0"/>
          </a:p>
          <a:p>
            <a:r>
              <a:rPr lang="en-US" baseline="0" dirty="0" smtClean="0"/>
              <a:t>We want to predict the label (the priority here, but it could be many things). It could be spam or not spam for an email. It could be temp for that date.</a:t>
            </a:r>
          </a:p>
          <a:p>
            <a:endParaRPr lang="en-US" baseline="0" dirty="0" smtClean="0"/>
          </a:p>
          <a:p>
            <a:r>
              <a:rPr lang="en-US" baseline="0" dirty="0" smtClean="0"/>
              <a:t>How can we learn? There’s 3 parts: choose a model, get data, run an algorithm to fit that model on the data.</a:t>
            </a:r>
          </a:p>
          <a:p>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208</a:t>
            </a:fld>
            <a:endParaRPr lang="en-US"/>
          </a:p>
        </p:txBody>
      </p:sp>
    </p:spTree>
    <p:extLst>
      <p:ext uri="{BB962C8B-B14F-4D97-AF65-F5344CB8AC3E}">
        <p14:creationId xmlns:p14="http://schemas.microsoft.com/office/powerpoint/2010/main" val="198205161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Mathematically speaking, a model is a function going from x to y.</a:t>
            </a:r>
            <a:r>
              <a:rPr lang="en-US" baseline="0" dirty="0" smtClean="0"/>
              <a:t> </a:t>
            </a:r>
          </a:p>
          <a:p>
            <a:endParaRPr lang="en-US" baseline="0" dirty="0" smtClean="0"/>
          </a:p>
          <a:p>
            <a:r>
              <a:rPr lang="en-US" baseline="0" dirty="0" smtClean="0"/>
              <a:t>X is instance, y is label (priority)</a:t>
            </a:r>
          </a:p>
          <a:p>
            <a:endParaRPr lang="en-US" baseline="0" dirty="0" smtClean="0"/>
          </a:p>
          <a:p>
            <a:r>
              <a:rPr lang="en-US" baseline="0" dirty="0" smtClean="0"/>
              <a:t>The way you represent this function on a computer is by first taking the instance and converting it to a numerical vector, called a feature vector (like word count)</a:t>
            </a:r>
          </a:p>
          <a:p>
            <a:endParaRPr lang="en-US" baseline="0" dirty="0" smtClean="0"/>
          </a:p>
          <a:p>
            <a:r>
              <a:rPr lang="en-US" baseline="0" dirty="0" smtClean="0"/>
              <a:t>Here, there’s 43 instances of the word running, 67 of test, etc.</a:t>
            </a:r>
          </a:p>
          <a:p>
            <a:endParaRPr lang="en-US" baseline="0" dirty="0" smtClean="0"/>
          </a:p>
          <a:p>
            <a:r>
              <a:rPr lang="en-US" baseline="0" dirty="0" smtClean="0"/>
              <a:t>In </a:t>
            </a:r>
            <a:r>
              <a:rPr lang="en-US" baseline="0" dirty="0" err="1" smtClean="0"/>
              <a:t>Mllib</a:t>
            </a:r>
            <a:r>
              <a:rPr lang="en-US" baseline="0" dirty="0" smtClean="0"/>
              <a:t>, this will be represented by a </a:t>
            </a:r>
            <a:r>
              <a:rPr lang="en-US" baseline="0" dirty="0" err="1" smtClean="0"/>
              <a:t>linalg.Vector</a:t>
            </a:r>
            <a:r>
              <a:rPr lang="en-US" baseline="0" dirty="0" smtClean="0"/>
              <a:t>. Throughout this talk, I’ll try to put these classes to look for in green just to make it easier </a:t>
            </a:r>
            <a:r>
              <a:rPr lang="en-US" baseline="0" dirty="0" err="1" smtClean="0"/>
              <a:t>ot</a:t>
            </a:r>
            <a:r>
              <a:rPr lang="en-US" baseline="0" dirty="0" smtClean="0"/>
              <a:t> look up.</a:t>
            </a:r>
          </a:p>
          <a:p>
            <a:endParaRPr lang="en-US" baseline="0" dirty="0" smtClean="0"/>
          </a:p>
          <a:p>
            <a:r>
              <a:rPr lang="en-US" baseline="0" dirty="0" smtClean="0"/>
              <a:t>There is a class in </a:t>
            </a:r>
            <a:r>
              <a:rPr lang="en-US" baseline="0" dirty="0" err="1" smtClean="0"/>
              <a:t>Mllib</a:t>
            </a:r>
            <a:r>
              <a:rPr lang="en-US" baseline="0" dirty="0" smtClean="0"/>
              <a:t> that does this (converts words to feature vector), called a feature transformer.</a:t>
            </a:r>
          </a:p>
          <a:p>
            <a:endParaRPr lang="en-US" baseline="0" dirty="0" smtClean="0"/>
          </a:p>
          <a:p>
            <a:r>
              <a:rPr lang="en-US" baseline="0" smtClean="0"/>
              <a:t>This vector is a object.</a:t>
            </a:r>
            <a:endParaRPr lang="en-US" smtClean="0"/>
          </a:p>
          <a:p>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209</a:t>
            </a:fld>
            <a:endParaRPr lang="en-US"/>
          </a:p>
        </p:txBody>
      </p:sp>
    </p:spTree>
    <p:extLst>
      <p:ext uri="{BB962C8B-B14F-4D97-AF65-F5344CB8AC3E}">
        <p14:creationId xmlns:p14="http://schemas.microsoft.com/office/powerpoint/2010/main" val="201043072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model is a</a:t>
            </a:r>
            <a:r>
              <a:rPr lang="en-US" baseline="0" dirty="0" smtClean="0"/>
              <a:t> function.</a:t>
            </a:r>
          </a:p>
          <a:p>
            <a:endParaRPr lang="en-US" baseline="0" dirty="0" smtClean="0"/>
          </a:p>
          <a:p>
            <a:r>
              <a:rPr lang="en-US" baseline="0" dirty="0" smtClean="0"/>
              <a:t>One the data is represented as a feature vector, what odes the model look like… mathematically?</a:t>
            </a:r>
          </a:p>
          <a:p>
            <a:endParaRPr lang="en-US" baseline="0" dirty="0" smtClean="0"/>
          </a:p>
          <a:p>
            <a:r>
              <a:rPr lang="en-US" baseline="0" dirty="0" smtClean="0"/>
              <a:t>This is an example with linear regression, one of the most common ML models.</a:t>
            </a:r>
          </a:p>
          <a:p>
            <a:endParaRPr lang="en-US" baseline="0" dirty="0" smtClean="0"/>
          </a:p>
          <a:p>
            <a:r>
              <a:rPr lang="en-US" baseline="0" dirty="0" smtClean="0"/>
              <a:t>The model is just another vector called a parameter vector.</a:t>
            </a:r>
          </a:p>
          <a:p>
            <a:endParaRPr lang="en-US" baseline="0" dirty="0" smtClean="0"/>
          </a:p>
          <a:p>
            <a:r>
              <a:rPr lang="en-US" baseline="0" dirty="0" smtClean="0"/>
              <a:t>Give, this model…The way that you compute a prediction, is a simple vector dot product.</a:t>
            </a:r>
          </a:p>
          <a:p>
            <a:endParaRPr lang="en-US" baseline="0" dirty="0" smtClean="0"/>
          </a:p>
          <a:p>
            <a:r>
              <a:rPr lang="en-US" baseline="0" dirty="0" smtClean="0"/>
              <a:t>The word running has a corresponding weight in the model vector. Here the weight is zero indicating that the appearance of the word running does not affect log priority. -11 means, it is pushing the priority even lower.</a:t>
            </a:r>
          </a:p>
          <a:p>
            <a:endParaRPr lang="en-US" baseline="0" dirty="0" smtClean="0"/>
          </a:p>
          <a:p>
            <a:r>
              <a:rPr lang="en-US" baseline="0" dirty="0" smtClean="0"/>
              <a:t>So each of the #s in the middle is the word count times it’s corresponding weight. And then we add them all together, and that’s the prediction (y)</a:t>
            </a:r>
          </a:p>
          <a:p>
            <a:endParaRPr lang="en-US" baseline="0" dirty="0" smtClean="0"/>
          </a:p>
          <a:p>
            <a:r>
              <a:rPr lang="en-US" baseline="0" dirty="0" smtClean="0"/>
              <a:t>So, learning means choosing these parameters w.</a:t>
            </a:r>
            <a:endParaRPr lang="en-US" dirty="0"/>
          </a:p>
        </p:txBody>
      </p:sp>
      <p:sp>
        <p:nvSpPr>
          <p:cNvPr id="4" name="Slide Number Placeholder 3"/>
          <p:cNvSpPr>
            <a:spLocks noGrp="1"/>
          </p:cNvSpPr>
          <p:nvPr>
            <p:ph type="sldNum" sz="quarter" idx="10"/>
          </p:nvPr>
        </p:nvSpPr>
        <p:spPr/>
        <p:txBody>
          <a:bodyPr/>
          <a:lstStyle/>
          <a:p>
            <a:fld id="{BD196B72-1C7D-4044-92B9-02568B285574}" type="slidenum">
              <a:rPr lang="en-US" smtClean="0"/>
              <a:pPr/>
              <a:t>210</a:t>
            </a:fld>
            <a:endParaRPr lang="en-US"/>
          </a:p>
        </p:txBody>
      </p:sp>
    </p:spTree>
    <p:extLst>
      <p:ext uri="{BB962C8B-B14F-4D97-AF65-F5344CB8AC3E}">
        <p14:creationId xmlns:p14="http://schemas.microsoft.com/office/powerpoint/2010/main" val="203934039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211</a:t>
            </a:fld>
            <a:endParaRPr lang="en-US"/>
          </a:p>
        </p:txBody>
      </p:sp>
    </p:spTree>
    <p:extLst>
      <p:ext uri="{BB962C8B-B14F-4D97-AF65-F5344CB8AC3E}">
        <p14:creationId xmlns:p14="http://schemas.microsoft.com/office/powerpoint/2010/main" val="53169916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212</a:t>
            </a:fld>
            <a:endParaRPr lang="en-US"/>
          </a:p>
        </p:txBody>
      </p:sp>
    </p:spTree>
    <p:extLst>
      <p:ext uri="{BB962C8B-B14F-4D97-AF65-F5344CB8AC3E}">
        <p14:creationId xmlns:p14="http://schemas.microsoft.com/office/powerpoint/2010/main" val="58844460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word pipeline refers to workflow and basically you pipe data through a series</a:t>
            </a:r>
            <a:r>
              <a:rPr lang="en-US" baseline="0" dirty="0" smtClean="0"/>
              <a:t> of transformations.</a:t>
            </a:r>
            <a:endParaRPr lang="en-US" dirty="0"/>
          </a:p>
        </p:txBody>
      </p:sp>
      <p:sp>
        <p:nvSpPr>
          <p:cNvPr id="4" name="Slide Number Placeholder 3"/>
          <p:cNvSpPr>
            <a:spLocks noGrp="1"/>
          </p:cNvSpPr>
          <p:nvPr>
            <p:ph type="sldNum" sz="quarter" idx="10"/>
          </p:nvPr>
        </p:nvSpPr>
        <p:spPr/>
        <p:txBody>
          <a:bodyPr/>
          <a:lstStyle/>
          <a:p>
            <a:fld id="{BD196B72-1C7D-4044-92B9-02568B285574}" type="slidenum">
              <a:rPr lang="en-US" smtClean="0"/>
              <a:pPr/>
              <a:t>213</a:t>
            </a:fld>
            <a:endParaRPr lang="en-US"/>
          </a:p>
        </p:txBody>
      </p:sp>
    </p:spTree>
    <p:extLst>
      <p:ext uri="{BB962C8B-B14F-4D97-AF65-F5344CB8AC3E}">
        <p14:creationId xmlns:p14="http://schemas.microsoft.com/office/powerpoint/2010/main" val="280978774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214</a:t>
            </a:fld>
            <a:endParaRPr lang="en-US"/>
          </a:p>
        </p:txBody>
      </p:sp>
    </p:spTree>
    <p:extLst>
      <p:ext uri="{BB962C8B-B14F-4D97-AF65-F5344CB8AC3E}">
        <p14:creationId xmlns:p14="http://schemas.microsoft.com/office/powerpoint/2010/main" val="841525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The point: Adopting Spark</a:t>
            </a:r>
            <a:r>
              <a:rPr lang="en-US" baseline="0" dirty="0" smtClean="0"/>
              <a:t> is relatively safe, since it's being maintained by people who are </a:t>
            </a:r>
            <a:r>
              <a:rPr lang="en-US" i="1" baseline="0" dirty="0" smtClean="0"/>
              <a:t>paid</a:t>
            </a:r>
            <a:r>
              <a:rPr lang="en-US" i="0" baseline="0" dirty="0" smtClean="0"/>
              <a:t> to do so.</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4</a:t>
            </a:fld>
            <a:endParaRPr lang="en-US"/>
          </a:p>
        </p:txBody>
      </p:sp>
    </p:spTree>
    <p:extLst>
      <p:ext uri="{BB962C8B-B14F-4D97-AF65-F5344CB8AC3E}">
        <p14:creationId xmlns:p14="http://schemas.microsoft.com/office/powerpoint/2010/main" val="180451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23</a:t>
            </a:fld>
            <a:endParaRPr lang="en-US"/>
          </a:p>
        </p:txBody>
      </p:sp>
    </p:spTree>
    <p:extLst>
      <p:ext uri="{BB962C8B-B14F-4D97-AF65-F5344CB8AC3E}">
        <p14:creationId xmlns:p14="http://schemas.microsoft.com/office/powerpoint/2010/main" val="427700603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215</a:t>
            </a:fld>
            <a:endParaRPr lang="en-US"/>
          </a:p>
        </p:txBody>
      </p:sp>
    </p:spTree>
    <p:extLst>
      <p:ext uri="{BB962C8B-B14F-4D97-AF65-F5344CB8AC3E}">
        <p14:creationId xmlns:p14="http://schemas.microsoft.com/office/powerpoint/2010/main" val="54347864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Static vs. Dynamic doesn’t refer</a:t>
            </a:r>
            <a:r>
              <a:rPr lang="en-US" baseline="0" dirty="0" smtClean="0"/>
              <a:t> to RDD partitioning here…</a:t>
            </a:r>
            <a:endParaRPr lang="en-US" dirty="0" smtClean="0"/>
          </a:p>
          <a:p>
            <a:endParaRPr lang="en-US" dirty="0" smtClean="0"/>
          </a:p>
          <a:p>
            <a:r>
              <a:rPr lang="en-US" dirty="0" smtClean="0"/>
              <a:t>In cluster mode Spark depends on a cluster manager to launch executors and, in certain cases, to launch the driver. The cluster manager is a pluggable component in Spark.</a:t>
            </a:r>
          </a:p>
          <a:p>
            <a:endParaRPr lang="en-US" dirty="0" smtClean="0"/>
          </a:p>
          <a:p>
            <a:r>
              <a:rPr lang="en-US" dirty="0" smtClean="0"/>
              <a:t>Each one</a:t>
            </a:r>
            <a:r>
              <a:rPr lang="en-US" baseline="0" dirty="0" smtClean="0"/>
              <a:t> of these resource managers has different pros and cons. One nice thing about running Spark in YARN, for example, is that you can dynamically resize the # of Executors in the application. This feature is not yet possible in Standalone mode.</a:t>
            </a:r>
            <a:endParaRPr lang="en-US" dirty="0" smtClean="0"/>
          </a:p>
          <a:p>
            <a:endParaRPr lang="en-US" dirty="0" smtClean="0"/>
          </a:p>
          <a:p>
            <a:r>
              <a:rPr lang="en-US" dirty="0" smtClean="0"/>
              <a:t>Static Partitioning: </a:t>
            </a:r>
            <a:r>
              <a:rPr lang="en-US" sz="1200" b="0" i="0" kern="1200" dirty="0" smtClean="0">
                <a:solidFill>
                  <a:schemeClr val="tx1"/>
                </a:solidFill>
                <a:effectLst/>
                <a:latin typeface="+mn-lt"/>
                <a:ea typeface="+mn-ea"/>
                <a:cs typeface="+mn-cs"/>
              </a:rPr>
              <a:t>With this approach, each application is given a maximum amount of resources it can use, and holds onto them for its whole duration.</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In “fine-grained” mode (default), each Spark task runs as a separate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task. This allows multiple instances of Spark (and other frameworks) to share machines at a very fine granularity, where each application gets more or fewer machines as it ramps up and down, but it comes with an additional overhead in launching each task. This mode may be inappropriate for low-latency requirements like interactive queries or serving web requests.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Standalone and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course-grained, you can control the maximum number of resources Spark will acquire. By default, it will acquire </a:t>
            </a:r>
            <a:r>
              <a:rPr lang="en-US" sz="1200" b="0" i="1" kern="1200" dirty="0" smtClean="0">
                <a:solidFill>
                  <a:schemeClr val="tx1"/>
                </a:solidFill>
                <a:effectLst/>
                <a:latin typeface="+mn-lt"/>
                <a:ea typeface="+mn-ea"/>
                <a:cs typeface="+mn-cs"/>
              </a:rPr>
              <a:t>all</a:t>
            </a:r>
            <a:r>
              <a:rPr lang="en-US" sz="1200" b="0" i="0" kern="1200" dirty="0" smtClean="0">
                <a:solidFill>
                  <a:schemeClr val="tx1"/>
                </a:solidFill>
                <a:effectLst/>
                <a:latin typeface="+mn-lt"/>
                <a:ea typeface="+mn-ea"/>
                <a:cs typeface="+mn-cs"/>
              </a:rPr>
              <a:t> cores in the cluster (that get offered by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which only makes sense if you run just one application at a time.</a:t>
            </a:r>
            <a:r>
              <a:rPr lang="en-US" sz="1200" b="0" i="0" kern="1200" baseline="0" dirty="0" smtClean="0">
                <a:solidFill>
                  <a:schemeClr val="tx1"/>
                </a:solidFill>
                <a:effectLst/>
                <a:latin typeface="+mn-lt"/>
                <a:ea typeface="+mn-ea"/>
                <a:cs typeface="+mn-cs"/>
              </a:rPr>
              <a:t> You can cap the max # of cores using </a:t>
            </a:r>
            <a:r>
              <a:rPr lang="en-US" dirty="0" err="1" smtClean="0"/>
              <a:t>conf.set</a:t>
            </a:r>
            <a:r>
              <a:rPr lang="en-US" dirty="0" smtClean="0"/>
              <a:t>("</a:t>
            </a:r>
            <a:r>
              <a:rPr lang="en-US" dirty="0" err="1" smtClean="0"/>
              <a:t>spark.cores.max</a:t>
            </a:r>
            <a:r>
              <a:rPr lang="en-US" dirty="0" smtClean="0"/>
              <a:t>", "10")</a:t>
            </a:r>
            <a:r>
              <a:rPr lang="en-US" sz="1200" b="0" i="0" kern="1200" dirty="0" smtClean="0">
                <a:solidFill>
                  <a:schemeClr val="tx1"/>
                </a:solidFill>
                <a:effectLst/>
                <a:latin typeface="+mn-lt"/>
                <a:ea typeface="+mn-ea"/>
                <a:cs typeface="+mn-cs"/>
              </a:rPr>
              <a:t> (for example).</a:t>
            </a:r>
            <a:endParaRPr lang="en-US" dirty="0" smtClean="0"/>
          </a:p>
          <a:p>
            <a:endParaRPr lang="en-US" dirty="0" smtClean="0"/>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Standalone mode:</a:t>
            </a:r>
            <a:r>
              <a:rPr lang="en-US" sz="1200" b="0" i="0" kern="1200" dirty="0" smtClean="0">
                <a:solidFill>
                  <a:schemeClr val="tx1"/>
                </a:solidFill>
                <a:effectLst/>
                <a:latin typeface="+mn-lt"/>
                <a:ea typeface="+mn-ea"/>
                <a:cs typeface="+mn-cs"/>
              </a:rPr>
              <a:t> By default, applications submitted to the standalone mode cluster will run in FIFO (first-in-first-out) order, and each application will try to use all available nodes. You can limit the number of nodes an application uses by setting the </a:t>
            </a:r>
            <a:r>
              <a:rPr lang="en-US" sz="1200" b="0" i="0" kern="1200" dirty="0" err="1" smtClean="0">
                <a:solidFill>
                  <a:schemeClr val="tx1"/>
                </a:solidFill>
                <a:effectLst/>
                <a:latin typeface="+mn-lt"/>
                <a:ea typeface="+mn-ea"/>
                <a:cs typeface="+mn-cs"/>
              </a:rPr>
              <a:t>spark.cores.maxconfiguration</a:t>
            </a:r>
            <a:r>
              <a:rPr lang="en-US" sz="1200" b="0" i="0" kern="1200" dirty="0" smtClean="0">
                <a:solidFill>
                  <a:schemeClr val="tx1"/>
                </a:solidFill>
                <a:effectLst/>
                <a:latin typeface="+mn-lt"/>
                <a:ea typeface="+mn-ea"/>
                <a:cs typeface="+mn-cs"/>
              </a:rPr>
              <a:t> property in it, or change the default for applications that don’t set this setting through </a:t>
            </a:r>
            <a:r>
              <a:rPr lang="en-US" sz="1200" b="0" i="0" kern="1200" dirty="0" err="1" smtClean="0">
                <a:solidFill>
                  <a:schemeClr val="tx1"/>
                </a:solidFill>
                <a:effectLst/>
                <a:latin typeface="+mn-lt"/>
                <a:ea typeface="+mn-ea"/>
                <a:cs typeface="+mn-cs"/>
              </a:rPr>
              <a:t>spark.deploy.defaultCores</a:t>
            </a:r>
            <a:r>
              <a:rPr lang="en-US" sz="1200" b="0" i="0" kern="1200" dirty="0" smtClean="0">
                <a:solidFill>
                  <a:schemeClr val="tx1"/>
                </a:solidFill>
                <a:effectLst/>
                <a:latin typeface="+mn-lt"/>
                <a:ea typeface="+mn-ea"/>
                <a:cs typeface="+mn-cs"/>
              </a:rPr>
              <a:t>. Finally, in addition to controlling cores, each application’s </a:t>
            </a:r>
            <a:r>
              <a:rPr lang="en-US" sz="1200" b="0" i="0" kern="1200" dirty="0" err="1" smtClean="0">
                <a:solidFill>
                  <a:schemeClr val="tx1"/>
                </a:solidFill>
                <a:effectLst/>
                <a:latin typeface="+mn-lt"/>
                <a:ea typeface="+mn-ea"/>
                <a:cs typeface="+mn-cs"/>
              </a:rPr>
              <a:t>spark.executor.memory</a:t>
            </a:r>
            <a:r>
              <a:rPr lang="en-US" sz="1200" b="0" i="0" kern="1200" dirty="0" smtClean="0">
                <a:solidFill>
                  <a:schemeClr val="tx1"/>
                </a:solidFill>
                <a:effectLst/>
                <a:latin typeface="+mn-lt"/>
                <a:ea typeface="+mn-ea"/>
                <a:cs typeface="+mn-cs"/>
              </a:rPr>
              <a:t> setting controls its memory use.</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YARN:</a:t>
            </a:r>
            <a:r>
              <a:rPr lang="en-US" sz="1200" b="0" i="0" kern="1200" dirty="0" smtClean="0">
                <a:solidFill>
                  <a:schemeClr val="tx1"/>
                </a:solidFill>
                <a:effectLst/>
                <a:latin typeface="+mn-lt"/>
                <a:ea typeface="+mn-ea"/>
                <a:cs typeface="+mn-cs"/>
              </a:rPr>
              <a:t> The --</a:t>
            </a:r>
            <a:r>
              <a:rPr lang="en-US" sz="1200" b="0" i="0" kern="1200" dirty="0" err="1" smtClean="0">
                <a:solidFill>
                  <a:schemeClr val="tx1"/>
                </a:solidFill>
                <a:effectLst/>
                <a:latin typeface="+mn-lt"/>
                <a:ea typeface="+mn-ea"/>
                <a:cs typeface="+mn-cs"/>
              </a:rPr>
              <a:t>num</a:t>
            </a:r>
            <a:r>
              <a:rPr lang="en-US" sz="1200" b="0" i="0" kern="1200" dirty="0" smtClean="0">
                <a:solidFill>
                  <a:schemeClr val="tx1"/>
                </a:solidFill>
                <a:effectLst/>
                <a:latin typeface="+mn-lt"/>
                <a:ea typeface="+mn-ea"/>
                <a:cs typeface="+mn-cs"/>
              </a:rPr>
              <a:t>-executors option to the Spark YARN client controls how many executors it will allocate on the cluster, while --executor-memory and --executor-cores control the resources per executor.</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“coarse-grained” mode will instead launch only </a:t>
            </a:r>
            <a:r>
              <a:rPr lang="en-US" sz="1200" b="0" i="1" kern="1200" dirty="0" smtClean="0">
                <a:solidFill>
                  <a:schemeClr val="tx1"/>
                </a:solidFill>
                <a:effectLst/>
                <a:latin typeface="+mn-lt"/>
                <a:ea typeface="+mn-ea"/>
                <a:cs typeface="+mn-cs"/>
              </a:rPr>
              <a:t>one</a:t>
            </a:r>
            <a:r>
              <a:rPr lang="en-US" sz="1200" b="0" i="0" kern="1200" dirty="0" smtClean="0">
                <a:solidFill>
                  <a:schemeClr val="tx1"/>
                </a:solidFill>
                <a:effectLst/>
                <a:latin typeface="+mn-lt"/>
                <a:ea typeface="+mn-ea"/>
                <a:cs typeface="+mn-cs"/>
              </a:rPr>
              <a:t> long-running Spark task on each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machine, and dynamically schedule its own “mini-tasks” within it. The benefit is much lower startup overhead, but at the cost of reserving the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resources for the complete duration of the application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217</a:t>
            </a:fld>
            <a:endParaRPr lang="en-US"/>
          </a:p>
        </p:txBody>
      </p:sp>
    </p:spTree>
    <p:extLst>
      <p:ext uri="{BB962C8B-B14F-4D97-AF65-F5344CB8AC3E}">
        <p14:creationId xmlns:p14="http://schemas.microsoft.com/office/powerpoint/2010/main" val="77434248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218</a:t>
            </a:fld>
            <a:endParaRPr lang="en-US"/>
          </a:p>
        </p:txBody>
      </p:sp>
    </p:spTree>
    <p:extLst>
      <p:ext uri="{BB962C8B-B14F-4D97-AF65-F5344CB8AC3E}">
        <p14:creationId xmlns:p14="http://schemas.microsoft.com/office/powerpoint/2010/main" val="1544935629"/>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a:t>
            </a:r>
            <a:r>
              <a:rPr lang="en-US" baseline="0" dirty="0" smtClean="0"/>
              <a:t> run spark with one worker thread</a:t>
            </a:r>
          </a:p>
          <a:p>
            <a:r>
              <a:rPr lang="en-US" baseline="0" dirty="0" smtClean="0"/>
              <a:t>Local[N] – run spark with N worker threads</a:t>
            </a:r>
          </a:p>
          <a:p>
            <a:r>
              <a:rPr lang="en-US" baseline="0" dirty="0" smtClean="0"/>
              <a:t>Local[*] – run Spark with as many worker threads as logical cores on your machine</a:t>
            </a:r>
            <a:endParaRPr lang="en-US" dirty="0" smtClean="0"/>
          </a:p>
          <a:p>
            <a:endParaRPr lang="en-US" dirty="0" smtClean="0"/>
          </a:p>
          <a:p>
            <a:r>
              <a:rPr lang="en-US" dirty="0" smtClean="0"/>
              <a:t>Note, that in local mode a shuffle is not costly! Not good for real performance testing.</a:t>
            </a:r>
          </a:p>
          <a:p>
            <a:endParaRPr lang="en-US" dirty="0" smtClean="0"/>
          </a:p>
          <a:p>
            <a:r>
              <a:rPr lang="en-US" sz="1200" b="0" i="0" kern="1200" dirty="0" smtClean="0">
                <a:solidFill>
                  <a:schemeClr val="tx1"/>
                </a:solidFill>
                <a:effectLst/>
                <a:latin typeface="+mn-lt"/>
                <a:ea typeface="+mn-ea"/>
                <a:cs typeface="+mn-cs"/>
              </a:rPr>
              <a:t>Spark can efficiently support tasks as short as 200 </a:t>
            </a:r>
            <a:r>
              <a:rPr lang="en-US" sz="1200" b="0" i="0" kern="1200" dirty="0" err="1" smtClean="0">
                <a:solidFill>
                  <a:schemeClr val="tx1"/>
                </a:solidFill>
                <a:effectLst/>
                <a:latin typeface="+mn-lt"/>
                <a:ea typeface="+mn-ea"/>
                <a:cs typeface="+mn-cs"/>
              </a:rPr>
              <a:t>ms</a:t>
            </a:r>
            <a:endParaRPr lang="en-US" dirty="0" smtClean="0"/>
          </a:p>
          <a:p>
            <a:endParaRPr lang="en-US" dirty="0" smtClean="0"/>
          </a:p>
          <a:p>
            <a:r>
              <a:rPr lang="en-US" dirty="0" smtClean="0"/>
              <a:t>- - - -</a:t>
            </a:r>
          </a:p>
          <a:p>
            <a:r>
              <a:rPr lang="en-US" sz="1200" b="0" i="0" kern="1200" dirty="0" smtClean="0">
                <a:solidFill>
                  <a:schemeClr val="tx1"/>
                </a:solidFill>
                <a:effectLst/>
                <a:latin typeface="+mn-lt"/>
                <a:ea typeface="+mn-ea"/>
                <a:cs typeface="+mn-cs"/>
              </a:rPr>
              <a:t>There are a lot of internal threads (I think shuffle servers alone have 8 threads?), but most of them are just idle and don't do much so I wouldn't worry about the overhead.</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launch a spark shell on a single node and then run </a:t>
            </a:r>
            <a:r>
              <a:rPr lang="en-US" sz="1200" b="0" i="0" kern="1200" dirty="0" err="1" smtClean="0">
                <a:solidFill>
                  <a:schemeClr val="tx1"/>
                </a:solidFill>
                <a:effectLst/>
                <a:latin typeface="+mn-lt"/>
                <a:ea typeface="+mn-ea"/>
                <a:cs typeface="+mn-cs"/>
              </a:rPr>
              <a:t>jstack</a:t>
            </a:r>
            <a:r>
              <a:rPr lang="en-US" sz="1200" b="0" i="0" kern="1200" dirty="0" smtClean="0">
                <a:solidFill>
                  <a:schemeClr val="tx1"/>
                </a:solidFill>
                <a:effectLst/>
                <a:latin typeface="+mn-lt"/>
                <a:ea typeface="+mn-ea"/>
                <a:cs typeface="+mn-cs"/>
              </a:rPr>
              <a:t> to see what all the threads are doing. </a:t>
            </a:r>
          </a:p>
          <a:p>
            <a:endParaRPr lang="en-US" dirty="0" smtClean="0"/>
          </a:p>
          <a:p>
            <a:r>
              <a:rPr lang="en-US" dirty="0" smtClean="0"/>
              <a:t>- - -Ask Reynold: In local mode, can students</a:t>
            </a:r>
            <a:r>
              <a:rPr lang="en-US" baseline="0" dirty="0" smtClean="0"/>
              <a:t> still change the % of memory allocated to tasks vs shuffle vs user code? A) Yes, same thing.</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219</a:t>
            </a:fld>
            <a:endParaRPr lang="en-US"/>
          </a:p>
        </p:txBody>
      </p:sp>
    </p:spTree>
    <p:extLst>
      <p:ext uri="{BB962C8B-B14F-4D97-AF65-F5344CB8AC3E}">
        <p14:creationId xmlns:p14="http://schemas.microsoft.com/office/powerpoint/2010/main" val="99263411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220</a:t>
            </a:fld>
            <a:endParaRPr lang="en-US"/>
          </a:p>
        </p:txBody>
      </p:sp>
    </p:spTree>
    <p:extLst>
      <p:ext uri="{BB962C8B-B14F-4D97-AF65-F5344CB8AC3E}">
        <p14:creationId xmlns:p14="http://schemas.microsoft.com/office/powerpoint/2010/main" val="78472795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how much</a:t>
            </a:r>
            <a:r>
              <a:rPr lang="en-US" baseline="0" dirty="0" smtClean="0"/>
              <a:t> RAM to give each JVM</a:t>
            </a:r>
          </a:p>
          <a:p>
            <a:endParaRPr lang="en-US" baseline="0" dirty="0" smtClean="0"/>
          </a:p>
          <a:p>
            <a:r>
              <a:rPr lang="en-US" baseline="0" dirty="0" smtClean="0"/>
              <a:t>Mention that OOMs can happen in the driver or </a:t>
            </a:r>
            <a:r>
              <a:rPr lang="en-US" baseline="0" dirty="0" err="1" smtClean="0"/>
              <a:t>execyutor</a:t>
            </a:r>
            <a:endParaRPr lang="en-US" dirty="0" smtClean="0"/>
          </a:p>
          <a:p>
            <a:endParaRPr lang="en-US" dirty="0" smtClean="0"/>
          </a:p>
          <a:p>
            <a:r>
              <a:rPr lang="en-US" dirty="0" smtClean="0"/>
              <a:t>There will be 3 masters and the workers… when they start up, they ask ZK where the active master is.</a:t>
            </a:r>
          </a:p>
          <a:p>
            <a:endParaRPr lang="en-US" dirty="0" smtClean="0"/>
          </a:p>
          <a:p>
            <a:r>
              <a:rPr lang="en-US" dirty="0" smtClean="0"/>
              <a:t>How to separate RDD caches on disk from shuffle data? A) It is not possible right now</a:t>
            </a:r>
          </a:p>
          <a:p>
            <a:endParaRPr lang="en-US" dirty="0" smtClean="0"/>
          </a:p>
          <a:p>
            <a:r>
              <a:rPr lang="en-US" sz="1200" b="0" i="0" kern="1200" dirty="0" err="1" smtClean="0">
                <a:solidFill>
                  <a:schemeClr val="tx1"/>
                </a:solidFill>
                <a:effectLst/>
                <a:latin typeface="+mn-lt"/>
                <a:ea typeface="+mn-ea"/>
                <a:cs typeface="+mn-cs"/>
              </a:rPr>
              <a:t>Spark_local_dirs</a:t>
            </a:r>
            <a:r>
              <a:rPr lang="en-US" sz="1200" b="0" i="0" kern="1200" dirty="0" smtClean="0">
                <a:solidFill>
                  <a:schemeClr val="tx1"/>
                </a:solidFill>
                <a:effectLst/>
                <a:latin typeface="+mn-lt"/>
                <a:ea typeface="+mn-ea"/>
                <a:cs typeface="+mn-cs"/>
              </a:rPr>
              <a:t>: (SSDs) Directory to use for "scratch" space in Spark, including map output files and RDDs that get stored on disk. This should be on a fast, local disk in your system. It can also be a comma-separated list of multiple directories on different disks. NOTE: In Spark 1.0 and later this will be </a:t>
            </a:r>
            <a:r>
              <a:rPr lang="en-US" sz="1200" b="0" i="0" kern="1200" dirty="0" err="1" smtClean="0">
                <a:solidFill>
                  <a:schemeClr val="tx1"/>
                </a:solidFill>
                <a:effectLst/>
                <a:latin typeface="+mn-lt"/>
                <a:ea typeface="+mn-ea"/>
                <a:cs typeface="+mn-cs"/>
              </a:rPr>
              <a:t>overriden</a:t>
            </a:r>
            <a:r>
              <a:rPr lang="en-US" sz="1200" b="0" i="0" kern="1200" dirty="0" smtClean="0">
                <a:solidFill>
                  <a:schemeClr val="tx1"/>
                </a:solidFill>
                <a:effectLst/>
                <a:latin typeface="+mn-lt"/>
                <a:ea typeface="+mn-ea"/>
                <a:cs typeface="+mn-cs"/>
              </a:rPr>
              <a:t> by SPARK_LOCAL_DIRS (Standalone,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or LOCAL_DIRS (YARN) environment variables set by the cluster manager</a:t>
            </a:r>
          </a:p>
          <a:p>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 -</a:t>
            </a:r>
          </a:p>
          <a:p>
            <a:pPr marL="171450" indent="-171450">
              <a:buFontTx/>
              <a:buChar char="-"/>
            </a:pPr>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On</a:t>
            </a:r>
            <a:r>
              <a:rPr lang="en-US" sz="1200" b="0" i="0" kern="1200" baseline="0" dirty="0" smtClean="0">
                <a:solidFill>
                  <a:schemeClr val="tx1"/>
                </a:solidFill>
                <a:effectLst/>
                <a:latin typeface="+mn-lt"/>
                <a:ea typeface="+mn-ea"/>
                <a:cs typeface="+mn-cs"/>
              </a:rPr>
              <a:t> the 2</a:t>
            </a:r>
            <a:r>
              <a:rPr lang="en-US" sz="1200" b="0" i="0" kern="1200" baseline="30000" dirty="0" smtClean="0">
                <a:solidFill>
                  <a:schemeClr val="tx1"/>
                </a:solidFill>
                <a:effectLst/>
                <a:latin typeface="+mn-lt"/>
                <a:ea typeface="+mn-ea"/>
                <a:cs typeface="+mn-cs"/>
              </a:rPr>
              <a:t>nd</a:t>
            </a:r>
            <a:r>
              <a:rPr lang="en-US" sz="1200" b="0" i="0" kern="1200" baseline="0" dirty="0" smtClean="0">
                <a:solidFill>
                  <a:schemeClr val="tx1"/>
                </a:solidFill>
                <a:effectLst/>
                <a:latin typeface="+mn-lt"/>
                <a:ea typeface="+mn-ea"/>
                <a:cs typeface="+mn-cs"/>
              </a:rPr>
              <a:t> machine, we have SPARK_WORKER_CORES set to 10, instead of 6 like all the other machines.</a:t>
            </a:r>
          </a:p>
          <a:p>
            <a:pPr marL="171450" indent="-171450">
              <a:buFontTx/>
              <a:buChar char="-"/>
            </a:pPr>
            <a:endParaRPr lang="en-US" sz="1200" b="0" i="0" kern="1200" baseline="0" dirty="0" smtClean="0">
              <a:solidFill>
                <a:schemeClr val="tx1"/>
              </a:solidFill>
              <a:effectLst/>
              <a:latin typeface="+mn-lt"/>
              <a:ea typeface="+mn-ea"/>
              <a:cs typeface="+mn-cs"/>
            </a:endParaRPr>
          </a:p>
          <a:p>
            <a:pPr marL="171450" indent="-171450">
              <a:buFontTx/>
              <a:buChar char="-"/>
            </a:pPr>
            <a:r>
              <a:rPr lang="en-US" sz="1200" b="0" i="0" kern="1200" baseline="0" dirty="0" smtClean="0">
                <a:solidFill>
                  <a:schemeClr val="tx1"/>
                </a:solidFill>
                <a:effectLst/>
                <a:latin typeface="+mn-lt"/>
                <a:ea typeface="+mn-ea"/>
                <a:cs typeface="+mn-cs"/>
              </a:rPr>
              <a:t>Note, there’s no way to tell a worker that has SPARK_WORKER_CORES set to 15 to just launch Executors with only 10 cores. However, you can start an entire Spark application and say that you only want ‘x’ cores and then some workers will launch Executors, but other workers will not. This could lead to a bit of unbalanced cluster. </a:t>
            </a:r>
          </a:p>
          <a:p>
            <a:pPr marL="171450" indent="-171450">
              <a:buFontTx/>
              <a:buChar char="-"/>
            </a:pPr>
            <a:endParaRPr lang="en-US" sz="1200" b="0" i="0" kern="1200" baseline="0" dirty="0" smtClean="0">
              <a:solidFill>
                <a:schemeClr val="tx1"/>
              </a:solidFill>
              <a:effectLst/>
              <a:latin typeface="+mn-lt"/>
              <a:ea typeface="+mn-ea"/>
              <a:cs typeface="+mn-cs"/>
            </a:endParaRPr>
          </a:p>
          <a:p>
            <a:pPr marL="171450" indent="-171450">
              <a:buFontTx/>
              <a:buChar char="-"/>
            </a:pPr>
            <a:r>
              <a:rPr lang="en-US" sz="1200" b="0" i="0" kern="1200" baseline="0" dirty="0" smtClean="0">
                <a:solidFill>
                  <a:schemeClr val="tx1"/>
                </a:solidFill>
                <a:effectLst/>
                <a:latin typeface="+mn-lt"/>
                <a:ea typeface="+mn-ea"/>
                <a:cs typeface="+mn-cs"/>
              </a:rPr>
              <a:t>- - - -</a:t>
            </a:r>
          </a:p>
          <a:p>
            <a:pPr marL="171450" indent="-171450">
              <a:buFontTx/>
              <a:buChar char="-"/>
            </a:pPr>
            <a:endParaRPr lang="en-US" sz="1200" b="0" i="0" kern="1200" baseline="0" dirty="0" smtClean="0">
              <a:solidFill>
                <a:schemeClr val="tx1"/>
              </a:solidFill>
              <a:effectLst/>
              <a:latin typeface="+mn-lt"/>
              <a:ea typeface="+mn-ea"/>
              <a:cs typeface="+mn-cs"/>
            </a:endParaRPr>
          </a:p>
          <a:p>
            <a:pPr marL="0" indent="0">
              <a:buFontTx/>
              <a:buNone/>
            </a:pPr>
            <a:r>
              <a:rPr lang="en-US" sz="1200" b="0" i="0" kern="1200" baseline="0" dirty="0" err="1" smtClean="0">
                <a:solidFill>
                  <a:schemeClr val="tx1"/>
                </a:solidFill>
                <a:effectLst/>
                <a:latin typeface="+mn-lt"/>
                <a:ea typeface="+mn-ea"/>
                <a:cs typeface="+mn-cs"/>
              </a:rPr>
              <a:t>ZooKeeper</a:t>
            </a:r>
            <a:r>
              <a:rPr lang="en-US" sz="1200" b="0" i="0" kern="1200" baseline="0" dirty="0" smtClean="0">
                <a:solidFill>
                  <a:schemeClr val="tx1"/>
                </a:solidFill>
                <a:effectLst/>
                <a:latin typeface="+mn-lt"/>
                <a:ea typeface="+mn-ea"/>
                <a:cs typeface="+mn-cs"/>
              </a:rPr>
              <a:t>:</a:t>
            </a:r>
          </a:p>
          <a:p>
            <a:pPr marL="0" indent="0">
              <a:buFontTx/>
              <a:buNone/>
            </a:pPr>
            <a:r>
              <a:rPr lang="en-US" sz="1200" b="0" i="0" kern="1200" dirty="0" smtClean="0">
                <a:solidFill>
                  <a:schemeClr val="tx1"/>
                </a:solidFill>
                <a:effectLst/>
                <a:latin typeface="+mn-lt"/>
                <a:ea typeface="+mn-ea"/>
                <a:cs typeface="+mn-cs"/>
              </a:rPr>
              <a:t>Utilizing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to provide leader election and some state storage, you can launch multiple Masters in your cluster connected to the same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instance. One will be elected “leader” and the others will remain in standby mode. If the current leader dies, another Master will be elected, recover the old Master’s state, and then resume scheduling. The entire recovery process (from the time the first leader goes down) should take between 1 and 2 minutes. Note that this delay only affects scheduling </a:t>
            </a:r>
            <a:r>
              <a:rPr lang="en-US" sz="1200" b="0" i="1" kern="1200" dirty="0" smtClean="0">
                <a:solidFill>
                  <a:schemeClr val="tx1"/>
                </a:solidFill>
                <a:effectLst/>
                <a:latin typeface="+mn-lt"/>
                <a:ea typeface="+mn-ea"/>
                <a:cs typeface="+mn-cs"/>
              </a:rPr>
              <a:t>new</a:t>
            </a:r>
            <a:r>
              <a:rPr lang="en-US" sz="1200" b="0" i="0" kern="1200" dirty="0" smtClean="0">
                <a:solidFill>
                  <a:schemeClr val="tx1"/>
                </a:solidFill>
                <a:effectLst/>
                <a:latin typeface="+mn-lt"/>
                <a:ea typeface="+mn-ea"/>
                <a:cs typeface="+mn-cs"/>
              </a:rPr>
              <a:t> applications – applications that were already running during Master failover are unaffected.</a:t>
            </a:r>
          </a:p>
          <a:p>
            <a:pPr marL="0" indent="0">
              <a:buFontTx/>
              <a:buNone/>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After you have a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cluster set up, enabling high availability is straightforward. Simply start multiple Master processes on different nodes with the same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configuration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URL and directory). Masters can be added and removed at any time.</a:t>
            </a:r>
          </a:p>
          <a:p>
            <a:r>
              <a:rPr lang="en-US" sz="1200" b="0" i="0" kern="1200" dirty="0" smtClean="0">
                <a:solidFill>
                  <a:schemeClr val="tx1"/>
                </a:solidFill>
                <a:effectLst/>
                <a:latin typeface="+mn-lt"/>
                <a:ea typeface="+mn-ea"/>
                <a:cs typeface="+mn-cs"/>
              </a:rPr>
              <a:t>In order to schedule new applications or add Workers to the cluster, they need to know the IP address of the current leader. This can be accomplished by simply passing in a list of Masters where you used to pass in a single one. For example, you might start your </a:t>
            </a:r>
            <a:r>
              <a:rPr lang="en-US" sz="1200" b="0" i="0" kern="1200" dirty="0" err="1" smtClean="0">
                <a:solidFill>
                  <a:schemeClr val="tx1"/>
                </a:solidFill>
                <a:effectLst/>
                <a:latin typeface="+mn-lt"/>
                <a:ea typeface="+mn-ea"/>
                <a:cs typeface="+mn-cs"/>
              </a:rPr>
              <a:t>SparkContext</a:t>
            </a:r>
            <a:r>
              <a:rPr lang="en-US" sz="1200" b="0" i="0" kern="1200" dirty="0" smtClean="0">
                <a:solidFill>
                  <a:schemeClr val="tx1"/>
                </a:solidFill>
                <a:effectLst/>
                <a:latin typeface="+mn-lt"/>
                <a:ea typeface="+mn-ea"/>
                <a:cs typeface="+mn-cs"/>
              </a:rPr>
              <a:t> pointing to spark://host1:port1,host2:port2. This would cause your </a:t>
            </a:r>
            <a:r>
              <a:rPr lang="en-US" sz="1200" b="0" i="0" kern="1200" dirty="0" err="1" smtClean="0">
                <a:solidFill>
                  <a:schemeClr val="tx1"/>
                </a:solidFill>
                <a:effectLst/>
                <a:latin typeface="+mn-lt"/>
                <a:ea typeface="+mn-ea"/>
                <a:cs typeface="+mn-cs"/>
              </a:rPr>
              <a:t>SparkContext</a:t>
            </a:r>
            <a:r>
              <a:rPr lang="en-US" sz="1200" b="0" i="0" kern="1200" dirty="0" smtClean="0">
                <a:solidFill>
                  <a:schemeClr val="tx1"/>
                </a:solidFill>
                <a:effectLst/>
                <a:latin typeface="+mn-lt"/>
                <a:ea typeface="+mn-ea"/>
                <a:cs typeface="+mn-cs"/>
              </a:rPr>
              <a:t> to try registering with both Masters – if host1 goes down, this configuration would still be correct as we’d find the new leader, host2.</a:t>
            </a:r>
          </a:p>
          <a:p>
            <a:r>
              <a:rPr lang="en-US" sz="1200" b="0" i="0" kern="1200" dirty="0" smtClean="0">
                <a:solidFill>
                  <a:schemeClr val="tx1"/>
                </a:solidFill>
                <a:effectLst/>
                <a:latin typeface="+mn-lt"/>
                <a:ea typeface="+mn-ea"/>
                <a:cs typeface="+mn-cs"/>
              </a:rPr>
              <a:t>There’s an important distinction to be made between “registering with a Master” and normal operation. When starting up, an application or Worker needs to be able to find and register with the current lead Master. Once it successfully registers, though, it is “in the system” (i.e., stored in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If failover occurs, the new leader will contact all previously registered applications and Workers to inform them of the change in leadership, so they need not even have known of the existence of the new Master at startup.</a:t>
            </a:r>
          </a:p>
          <a:p>
            <a:r>
              <a:rPr lang="en-US" sz="1200" b="0" i="0" kern="1200" dirty="0" smtClean="0">
                <a:solidFill>
                  <a:schemeClr val="tx1"/>
                </a:solidFill>
                <a:effectLst/>
                <a:latin typeface="+mn-lt"/>
                <a:ea typeface="+mn-ea"/>
                <a:cs typeface="+mn-cs"/>
              </a:rPr>
              <a:t>Due to this property, new Masters can be created at any time, and the only thing you need to worry about is that </a:t>
            </a:r>
            <a:r>
              <a:rPr lang="en-US" sz="1200" b="0" i="1" kern="1200" dirty="0" smtClean="0">
                <a:solidFill>
                  <a:schemeClr val="tx1"/>
                </a:solidFill>
                <a:effectLst/>
                <a:latin typeface="+mn-lt"/>
                <a:ea typeface="+mn-ea"/>
                <a:cs typeface="+mn-cs"/>
              </a:rPr>
              <a:t>new</a:t>
            </a:r>
            <a:r>
              <a:rPr lang="en-US" sz="1200" b="0" i="0" kern="1200" dirty="0" smtClean="0">
                <a:solidFill>
                  <a:schemeClr val="tx1"/>
                </a:solidFill>
                <a:effectLst/>
                <a:latin typeface="+mn-lt"/>
                <a:ea typeface="+mn-ea"/>
                <a:cs typeface="+mn-cs"/>
              </a:rPr>
              <a:t> applications and Workers can find it to register with in case it becomes the leader. Once registered, you’re taken care of.</a:t>
            </a:r>
          </a:p>
          <a:p>
            <a:pPr marL="0" indent="0">
              <a:buFontTx/>
              <a:buNone/>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221</a:t>
            </a:fld>
            <a:endParaRPr lang="en-US"/>
          </a:p>
        </p:txBody>
      </p:sp>
    </p:spTree>
    <p:extLst>
      <p:ext uri="{BB962C8B-B14F-4D97-AF65-F5344CB8AC3E}">
        <p14:creationId xmlns:p14="http://schemas.microsoft.com/office/powerpoint/2010/main" val="134507183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In the </a:t>
            </a:r>
            <a:r>
              <a:rPr lang="en-US" dirty="0" err="1" smtClean="0"/>
              <a:t>DataStax</a:t>
            </a:r>
            <a:r>
              <a:rPr lang="en-US" baseline="0" dirty="0" smtClean="0"/>
              <a:t> distribution, the Spark Master is HA via the C* system table.</a:t>
            </a:r>
            <a:endParaRPr lang="en-US" dirty="0" smtClean="0"/>
          </a:p>
          <a:p>
            <a:endParaRPr lang="en-US" dirty="0" smtClean="0"/>
          </a:p>
          <a:p>
            <a:r>
              <a:rPr lang="en-US" dirty="0" smtClean="0"/>
              <a:t>There will be 3 masters and the workers… when they start up, they ask ZK where the active master is.</a:t>
            </a:r>
          </a:p>
          <a:p>
            <a:endParaRPr lang="en-US" dirty="0" smtClean="0"/>
          </a:p>
          <a:p>
            <a:r>
              <a:rPr lang="en-US" dirty="0" smtClean="0"/>
              <a:t>How to separate RDD caches on disk from shuffle data? A) It is not possible right now</a:t>
            </a:r>
          </a:p>
          <a:p>
            <a:endParaRPr lang="en-US" dirty="0" smtClean="0"/>
          </a:p>
          <a:p>
            <a:r>
              <a:rPr lang="en-US" sz="1200" b="0" i="0" kern="1200" dirty="0" err="1" smtClean="0">
                <a:solidFill>
                  <a:schemeClr val="tx1"/>
                </a:solidFill>
                <a:effectLst/>
                <a:latin typeface="+mn-lt"/>
                <a:ea typeface="+mn-ea"/>
                <a:cs typeface="+mn-cs"/>
              </a:rPr>
              <a:t>Spark_local_dirs</a:t>
            </a:r>
            <a:r>
              <a:rPr lang="en-US" sz="1200" b="0" i="0" kern="1200" dirty="0" smtClean="0">
                <a:solidFill>
                  <a:schemeClr val="tx1"/>
                </a:solidFill>
                <a:effectLst/>
                <a:latin typeface="+mn-lt"/>
                <a:ea typeface="+mn-ea"/>
                <a:cs typeface="+mn-cs"/>
              </a:rPr>
              <a:t>: (SSDs) Directory to use for "scratch" space in Spark, including map output files and RDDs that get stored on disk. This should be on a fast, local disk in your system. It can also be a comma-separated list of multiple directories on different disks. NOTE: In Spark 1.0 and later this will be </a:t>
            </a:r>
            <a:r>
              <a:rPr lang="en-US" sz="1200" b="0" i="0" kern="1200" dirty="0" err="1" smtClean="0">
                <a:solidFill>
                  <a:schemeClr val="tx1"/>
                </a:solidFill>
                <a:effectLst/>
                <a:latin typeface="+mn-lt"/>
                <a:ea typeface="+mn-ea"/>
                <a:cs typeface="+mn-cs"/>
              </a:rPr>
              <a:t>overriden</a:t>
            </a:r>
            <a:r>
              <a:rPr lang="en-US" sz="1200" b="0" i="0" kern="1200" dirty="0" smtClean="0">
                <a:solidFill>
                  <a:schemeClr val="tx1"/>
                </a:solidFill>
                <a:effectLst/>
                <a:latin typeface="+mn-lt"/>
                <a:ea typeface="+mn-ea"/>
                <a:cs typeface="+mn-cs"/>
              </a:rPr>
              <a:t> by SPARK_LOCAL_DIRS (Standalone,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or LOCAL_DIRS (YARN) environment variables set by the cluster manager</a:t>
            </a:r>
          </a:p>
          <a:p>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 -</a:t>
            </a:r>
          </a:p>
          <a:p>
            <a:pPr marL="171450" indent="-171450">
              <a:buFontTx/>
              <a:buChar char="-"/>
            </a:pPr>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On</a:t>
            </a:r>
            <a:r>
              <a:rPr lang="en-US" sz="1200" b="0" i="0" kern="1200" baseline="0" dirty="0" smtClean="0">
                <a:solidFill>
                  <a:schemeClr val="tx1"/>
                </a:solidFill>
                <a:effectLst/>
                <a:latin typeface="+mn-lt"/>
                <a:ea typeface="+mn-ea"/>
                <a:cs typeface="+mn-cs"/>
              </a:rPr>
              <a:t> the 2</a:t>
            </a:r>
            <a:r>
              <a:rPr lang="en-US" sz="1200" b="0" i="0" kern="1200" baseline="30000" dirty="0" smtClean="0">
                <a:solidFill>
                  <a:schemeClr val="tx1"/>
                </a:solidFill>
                <a:effectLst/>
                <a:latin typeface="+mn-lt"/>
                <a:ea typeface="+mn-ea"/>
                <a:cs typeface="+mn-cs"/>
              </a:rPr>
              <a:t>nd</a:t>
            </a:r>
            <a:r>
              <a:rPr lang="en-US" sz="1200" b="0" i="0" kern="1200" baseline="0" dirty="0" smtClean="0">
                <a:solidFill>
                  <a:schemeClr val="tx1"/>
                </a:solidFill>
                <a:effectLst/>
                <a:latin typeface="+mn-lt"/>
                <a:ea typeface="+mn-ea"/>
                <a:cs typeface="+mn-cs"/>
              </a:rPr>
              <a:t> machine, we have SPARK_WORKER_CORES set to 10, instead of 6 like all the other machines.</a:t>
            </a:r>
          </a:p>
          <a:p>
            <a:pPr marL="171450" indent="-171450">
              <a:buFontTx/>
              <a:buChar char="-"/>
            </a:pPr>
            <a:endParaRPr lang="en-US" sz="1200" b="0" i="0" kern="1200" baseline="0" dirty="0" smtClean="0">
              <a:solidFill>
                <a:schemeClr val="tx1"/>
              </a:solidFill>
              <a:effectLst/>
              <a:latin typeface="+mn-lt"/>
              <a:ea typeface="+mn-ea"/>
              <a:cs typeface="+mn-cs"/>
            </a:endParaRPr>
          </a:p>
          <a:p>
            <a:pPr marL="171450" indent="-171450">
              <a:buFontTx/>
              <a:buChar char="-"/>
            </a:pPr>
            <a:r>
              <a:rPr lang="en-US" sz="1200" b="0" i="0" kern="1200" baseline="0" dirty="0" smtClean="0">
                <a:solidFill>
                  <a:schemeClr val="tx1"/>
                </a:solidFill>
                <a:effectLst/>
                <a:latin typeface="+mn-lt"/>
                <a:ea typeface="+mn-ea"/>
                <a:cs typeface="+mn-cs"/>
              </a:rPr>
              <a:t>Note, there’s no way to tell a worker that has SPARK_WORKER_CORES set to 15 to just launch Executors with only 10 cores. However, you can start an entire Spark application and say that you only want ‘x’ cores and then some workers will launch Executors, but other workers will not. This could lead to a bit of unbalanced cluster. </a:t>
            </a:r>
          </a:p>
          <a:p>
            <a:pPr marL="171450" indent="-171450">
              <a:buFontTx/>
              <a:buChar char="-"/>
            </a:pPr>
            <a:endParaRPr lang="en-US" sz="1200" b="0" i="0" kern="1200" baseline="0" dirty="0" smtClean="0">
              <a:solidFill>
                <a:schemeClr val="tx1"/>
              </a:solidFill>
              <a:effectLst/>
              <a:latin typeface="+mn-lt"/>
              <a:ea typeface="+mn-ea"/>
              <a:cs typeface="+mn-cs"/>
            </a:endParaRPr>
          </a:p>
          <a:p>
            <a:pPr marL="171450" indent="-171450">
              <a:buFontTx/>
              <a:buChar char="-"/>
            </a:pPr>
            <a:r>
              <a:rPr lang="en-US" sz="1200" b="0" i="0" kern="1200" baseline="0" dirty="0" smtClean="0">
                <a:solidFill>
                  <a:schemeClr val="tx1"/>
                </a:solidFill>
                <a:effectLst/>
                <a:latin typeface="+mn-lt"/>
                <a:ea typeface="+mn-ea"/>
                <a:cs typeface="+mn-cs"/>
              </a:rPr>
              <a:t>- - - -</a:t>
            </a:r>
          </a:p>
          <a:p>
            <a:pPr marL="171450" indent="-171450">
              <a:buFontTx/>
              <a:buChar char="-"/>
            </a:pPr>
            <a:endParaRPr lang="en-US" sz="1200" b="0" i="0" kern="1200" baseline="0" dirty="0" smtClean="0">
              <a:solidFill>
                <a:schemeClr val="tx1"/>
              </a:solidFill>
              <a:effectLst/>
              <a:latin typeface="+mn-lt"/>
              <a:ea typeface="+mn-ea"/>
              <a:cs typeface="+mn-cs"/>
            </a:endParaRPr>
          </a:p>
          <a:p>
            <a:pPr marL="0" indent="0">
              <a:buFontTx/>
              <a:buNone/>
            </a:pPr>
            <a:r>
              <a:rPr lang="en-US" sz="1200" b="0" i="0" kern="1200" baseline="0" dirty="0" err="1" smtClean="0">
                <a:solidFill>
                  <a:schemeClr val="tx1"/>
                </a:solidFill>
                <a:effectLst/>
                <a:latin typeface="+mn-lt"/>
                <a:ea typeface="+mn-ea"/>
                <a:cs typeface="+mn-cs"/>
              </a:rPr>
              <a:t>ZooKeeper</a:t>
            </a:r>
            <a:r>
              <a:rPr lang="en-US" sz="1200" b="0" i="0" kern="1200" baseline="0" dirty="0" smtClean="0">
                <a:solidFill>
                  <a:schemeClr val="tx1"/>
                </a:solidFill>
                <a:effectLst/>
                <a:latin typeface="+mn-lt"/>
                <a:ea typeface="+mn-ea"/>
                <a:cs typeface="+mn-cs"/>
              </a:rPr>
              <a:t>:</a:t>
            </a:r>
          </a:p>
          <a:p>
            <a:pPr marL="0" indent="0">
              <a:buFontTx/>
              <a:buNone/>
            </a:pPr>
            <a:r>
              <a:rPr lang="en-US" sz="1200" b="0" i="0" kern="1200" dirty="0" smtClean="0">
                <a:solidFill>
                  <a:schemeClr val="tx1"/>
                </a:solidFill>
                <a:effectLst/>
                <a:latin typeface="+mn-lt"/>
                <a:ea typeface="+mn-ea"/>
                <a:cs typeface="+mn-cs"/>
              </a:rPr>
              <a:t>Utilizing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to provide leader election and some state storage, you can launch multiple Masters in your cluster connected to the same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instance. One will be elected “leader” and the others will remain in standby mode. If the current leader dies, another Master will be elected, recover the old Master’s state, and then resume scheduling. The entire recovery process (from the time the first leader goes down) should take between 1 and 2 minutes. Note that this delay only affects scheduling </a:t>
            </a:r>
            <a:r>
              <a:rPr lang="en-US" sz="1200" b="0" i="1" kern="1200" dirty="0" smtClean="0">
                <a:solidFill>
                  <a:schemeClr val="tx1"/>
                </a:solidFill>
                <a:effectLst/>
                <a:latin typeface="+mn-lt"/>
                <a:ea typeface="+mn-ea"/>
                <a:cs typeface="+mn-cs"/>
              </a:rPr>
              <a:t>new</a:t>
            </a:r>
            <a:r>
              <a:rPr lang="en-US" sz="1200" b="0" i="0" kern="1200" dirty="0" smtClean="0">
                <a:solidFill>
                  <a:schemeClr val="tx1"/>
                </a:solidFill>
                <a:effectLst/>
                <a:latin typeface="+mn-lt"/>
                <a:ea typeface="+mn-ea"/>
                <a:cs typeface="+mn-cs"/>
              </a:rPr>
              <a:t> applications – applications that were already running during Master failover are unaffected.</a:t>
            </a:r>
          </a:p>
          <a:p>
            <a:pPr marL="0" indent="0">
              <a:buFontTx/>
              <a:buNone/>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After you have a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cluster set up, enabling high availability is straightforward. Simply start multiple Master processes on different nodes with the same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configuration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URL and directory). Masters can be added and removed at any time.</a:t>
            </a:r>
          </a:p>
          <a:p>
            <a:r>
              <a:rPr lang="en-US" sz="1200" b="0" i="0" kern="1200" dirty="0" smtClean="0">
                <a:solidFill>
                  <a:schemeClr val="tx1"/>
                </a:solidFill>
                <a:effectLst/>
                <a:latin typeface="+mn-lt"/>
                <a:ea typeface="+mn-ea"/>
                <a:cs typeface="+mn-cs"/>
              </a:rPr>
              <a:t>In order to schedule new applications or add Workers to the cluster, they need to know the IP address of the current leader. This can be accomplished by simply passing in a list of Masters where you used to pass in a single one. For example, you might start your </a:t>
            </a:r>
            <a:r>
              <a:rPr lang="en-US" sz="1200" b="0" i="0" kern="1200" dirty="0" err="1" smtClean="0">
                <a:solidFill>
                  <a:schemeClr val="tx1"/>
                </a:solidFill>
                <a:effectLst/>
                <a:latin typeface="+mn-lt"/>
                <a:ea typeface="+mn-ea"/>
                <a:cs typeface="+mn-cs"/>
              </a:rPr>
              <a:t>SparkContext</a:t>
            </a:r>
            <a:r>
              <a:rPr lang="en-US" sz="1200" b="0" i="0" kern="1200" dirty="0" smtClean="0">
                <a:solidFill>
                  <a:schemeClr val="tx1"/>
                </a:solidFill>
                <a:effectLst/>
                <a:latin typeface="+mn-lt"/>
                <a:ea typeface="+mn-ea"/>
                <a:cs typeface="+mn-cs"/>
              </a:rPr>
              <a:t> pointing to spark://host1:port1,host2:port2. This would cause your </a:t>
            </a:r>
            <a:r>
              <a:rPr lang="en-US" sz="1200" b="0" i="0" kern="1200" dirty="0" err="1" smtClean="0">
                <a:solidFill>
                  <a:schemeClr val="tx1"/>
                </a:solidFill>
                <a:effectLst/>
                <a:latin typeface="+mn-lt"/>
                <a:ea typeface="+mn-ea"/>
                <a:cs typeface="+mn-cs"/>
              </a:rPr>
              <a:t>SparkContext</a:t>
            </a:r>
            <a:r>
              <a:rPr lang="en-US" sz="1200" b="0" i="0" kern="1200" dirty="0" smtClean="0">
                <a:solidFill>
                  <a:schemeClr val="tx1"/>
                </a:solidFill>
                <a:effectLst/>
                <a:latin typeface="+mn-lt"/>
                <a:ea typeface="+mn-ea"/>
                <a:cs typeface="+mn-cs"/>
              </a:rPr>
              <a:t> to try registering with both Masters – if host1 goes down, this configuration would still be correct as we’d find the new leader, host2.</a:t>
            </a:r>
          </a:p>
          <a:p>
            <a:r>
              <a:rPr lang="en-US" sz="1200" b="0" i="0" kern="1200" dirty="0" smtClean="0">
                <a:solidFill>
                  <a:schemeClr val="tx1"/>
                </a:solidFill>
                <a:effectLst/>
                <a:latin typeface="+mn-lt"/>
                <a:ea typeface="+mn-ea"/>
                <a:cs typeface="+mn-cs"/>
              </a:rPr>
              <a:t>There’s an important distinction to be made between “registering with a Master” and normal operation. When starting up, an application or Worker needs to be able to find and register with the current lead Master. Once it successfully registers, though, it is “in the system” (i.e., stored in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If failover occurs, the new leader will contact all previously registered applications and Workers to inform them of the change in leadership, so they need not even have known of the existence of the new Master at startup.</a:t>
            </a:r>
          </a:p>
          <a:p>
            <a:r>
              <a:rPr lang="en-US" sz="1200" b="0" i="0" kern="1200" dirty="0" smtClean="0">
                <a:solidFill>
                  <a:schemeClr val="tx1"/>
                </a:solidFill>
                <a:effectLst/>
                <a:latin typeface="+mn-lt"/>
                <a:ea typeface="+mn-ea"/>
                <a:cs typeface="+mn-cs"/>
              </a:rPr>
              <a:t>Due to this property, new Masters can be created at any time, and the only thing you need to worry about is that </a:t>
            </a:r>
            <a:r>
              <a:rPr lang="en-US" sz="1200" b="0" i="1" kern="1200" dirty="0" smtClean="0">
                <a:solidFill>
                  <a:schemeClr val="tx1"/>
                </a:solidFill>
                <a:effectLst/>
                <a:latin typeface="+mn-lt"/>
                <a:ea typeface="+mn-ea"/>
                <a:cs typeface="+mn-cs"/>
              </a:rPr>
              <a:t>new</a:t>
            </a:r>
            <a:r>
              <a:rPr lang="en-US" sz="1200" b="0" i="0" kern="1200" dirty="0" smtClean="0">
                <a:solidFill>
                  <a:schemeClr val="tx1"/>
                </a:solidFill>
                <a:effectLst/>
                <a:latin typeface="+mn-lt"/>
                <a:ea typeface="+mn-ea"/>
                <a:cs typeface="+mn-cs"/>
              </a:rPr>
              <a:t> applications and Workers can find it to register with in case it becomes the leader. Once registered, you’re taken care of.</a:t>
            </a:r>
          </a:p>
          <a:p>
            <a:pPr marL="0" indent="0">
              <a:buFontTx/>
              <a:buNone/>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222</a:t>
            </a:fld>
            <a:endParaRPr lang="en-US"/>
          </a:p>
        </p:txBody>
      </p:sp>
    </p:spTree>
    <p:extLst>
      <p:ext uri="{BB962C8B-B14F-4D97-AF65-F5344CB8AC3E}">
        <p14:creationId xmlns:p14="http://schemas.microsoft.com/office/powerpoint/2010/main" val="116698278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223</a:t>
            </a:fld>
            <a:endParaRPr lang="en-US"/>
          </a:p>
        </p:txBody>
      </p:sp>
    </p:spTree>
    <p:extLst>
      <p:ext uri="{BB962C8B-B14F-4D97-AF65-F5344CB8AC3E}">
        <p14:creationId xmlns:p14="http://schemas.microsoft.com/office/powerpoint/2010/main" val="157768211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configure the cluster by setting environment variables in </a:t>
            </a:r>
            <a:r>
              <a:rPr lang="en-US" dirty="0" err="1" smtClean="0"/>
              <a:t>conf</a:t>
            </a:r>
            <a:r>
              <a:rPr lang="en-US" dirty="0" smtClean="0"/>
              <a:t>/spark-env.sh</a:t>
            </a:r>
            <a:r>
              <a:rPr lang="en-US" sz="1200" b="0" i="0" kern="1200" dirty="0" smtClean="0">
                <a:solidFill>
                  <a:schemeClr val="tx1"/>
                </a:solidFill>
                <a:effectLst/>
                <a:latin typeface="+mn-lt"/>
                <a:ea typeface="+mn-ea"/>
                <a:cs typeface="+mn-cs"/>
              </a:rPr>
              <a:t>. Create this file by starting with </a:t>
            </a:r>
            <a:r>
              <a:rPr lang="en-US" sz="1200" b="0" i="0" kern="1200" dirty="0" err="1" smtClean="0">
                <a:solidFill>
                  <a:schemeClr val="tx1"/>
                </a:solidFill>
                <a:effectLst/>
                <a:latin typeface="+mn-lt"/>
                <a:ea typeface="+mn-ea"/>
                <a:cs typeface="+mn-cs"/>
              </a:rPr>
              <a:t>the</a:t>
            </a:r>
            <a:r>
              <a:rPr lang="en-US" dirty="0" err="1" smtClean="0"/>
              <a:t>conf</a:t>
            </a:r>
            <a:r>
              <a:rPr lang="en-US" dirty="0" smtClean="0"/>
              <a:t>/spark-</a:t>
            </a:r>
            <a:r>
              <a:rPr lang="en-US" dirty="0" err="1" smtClean="0"/>
              <a:t>env.sh.template</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copy it to all your worker machines</a:t>
            </a:r>
            <a:r>
              <a:rPr lang="en-US" sz="1200" b="0" i="0" kern="1200" dirty="0" smtClean="0">
                <a:solidFill>
                  <a:schemeClr val="tx1"/>
                </a:solidFill>
                <a:effectLst/>
                <a:latin typeface="+mn-lt"/>
                <a:ea typeface="+mn-ea"/>
                <a:cs typeface="+mn-cs"/>
              </a:rPr>
              <a:t> for the settings to take effect.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Regarding SPARK_WORKER_INSTANCES:</a:t>
            </a:r>
          </a:p>
          <a:p>
            <a:r>
              <a:rPr lang="en-US" sz="1200" b="0" i="0" kern="1200" dirty="0" smtClean="0">
                <a:solidFill>
                  <a:schemeClr val="tx1"/>
                </a:solidFill>
                <a:effectLst/>
                <a:latin typeface="+mn-lt"/>
                <a:ea typeface="+mn-ea"/>
                <a:cs typeface="+mn-cs"/>
              </a:rPr>
              <a:t>You can make this more than 1 if you have very large machines and would like multiple Spark worker processes. If you do set this, make sure to also set </a:t>
            </a:r>
            <a:r>
              <a:rPr lang="en-US" dirty="0" smtClean="0"/>
              <a:t>SPARK_WORKER_CORES</a:t>
            </a:r>
            <a:r>
              <a:rPr lang="en-US" sz="1200" b="0" i="0" kern="1200" dirty="0" smtClean="0">
                <a:solidFill>
                  <a:schemeClr val="tx1"/>
                </a:solidFill>
                <a:effectLst/>
                <a:latin typeface="+mn-lt"/>
                <a:ea typeface="+mn-ea"/>
                <a:cs typeface="+mn-cs"/>
              </a:rPr>
              <a:t> explicitly to limit the cores per worker, or else each worker will try to use all the cores.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About</a:t>
            </a:r>
            <a:r>
              <a:rPr lang="en-US" sz="1200" b="0" i="0" kern="1200" baseline="0" dirty="0" smtClean="0">
                <a:solidFill>
                  <a:schemeClr val="tx1"/>
                </a:solidFill>
                <a:effectLst/>
                <a:latin typeface="+mn-lt"/>
                <a:ea typeface="+mn-ea"/>
                <a:cs typeface="+mn-cs"/>
              </a:rPr>
              <a:t> SPARK_WORKER_MEMORY:</a:t>
            </a:r>
          </a:p>
          <a:p>
            <a:r>
              <a:rPr lang="en-US" sz="1200" b="0" i="0" kern="1200" dirty="0" smtClean="0">
                <a:solidFill>
                  <a:schemeClr val="tx1"/>
                </a:solidFill>
                <a:effectLst/>
                <a:latin typeface="+mn-lt"/>
                <a:ea typeface="+mn-ea"/>
                <a:cs typeface="+mn-cs"/>
              </a:rPr>
              <a:t>…note that each application's </a:t>
            </a:r>
            <a:r>
              <a:rPr lang="en-US" sz="1200" b="0" i="1" kern="1200" dirty="0" smtClean="0">
                <a:solidFill>
                  <a:schemeClr val="tx1"/>
                </a:solidFill>
                <a:effectLst/>
                <a:latin typeface="+mn-lt"/>
                <a:ea typeface="+mn-ea"/>
                <a:cs typeface="+mn-cs"/>
              </a:rPr>
              <a:t>individual</a:t>
            </a:r>
            <a:r>
              <a:rPr lang="en-US" sz="1200" b="0" i="0" kern="1200" dirty="0" smtClean="0">
                <a:solidFill>
                  <a:schemeClr val="tx1"/>
                </a:solidFill>
                <a:effectLst/>
                <a:latin typeface="+mn-lt"/>
                <a:ea typeface="+mn-ea"/>
                <a:cs typeface="+mn-cs"/>
              </a:rPr>
              <a:t> memory is configured using its </a:t>
            </a:r>
            <a:r>
              <a:rPr lang="en-US" dirty="0" err="1" smtClean="0"/>
              <a:t>spark.executor.memory</a:t>
            </a:r>
            <a:r>
              <a:rPr lang="en-US" dirty="0" smtClean="0"/>
              <a:t> </a:t>
            </a:r>
            <a:r>
              <a:rPr lang="en-US" sz="1200" b="0" i="0" kern="1200" dirty="0" smtClean="0">
                <a:solidFill>
                  <a:schemeClr val="tx1"/>
                </a:solidFill>
                <a:effectLst/>
                <a:latin typeface="+mn-lt"/>
                <a:ea typeface="+mn-ea"/>
                <a:cs typeface="+mn-cs"/>
              </a:rPr>
              <a:t>property.</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224</a:t>
            </a:fld>
            <a:endParaRPr lang="en-US"/>
          </a:p>
        </p:txBody>
      </p:sp>
    </p:spTree>
    <p:extLst>
      <p:ext uri="{BB962C8B-B14F-4D97-AF65-F5344CB8AC3E}">
        <p14:creationId xmlns:p14="http://schemas.microsoft.com/office/powerpoint/2010/main" val="143579608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cannot say how many executors you want in Standalone mode…</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225</a:t>
            </a:fld>
            <a:endParaRPr lang="en-US"/>
          </a:p>
        </p:txBody>
      </p:sp>
    </p:spTree>
    <p:extLst>
      <p:ext uri="{BB962C8B-B14F-4D97-AF65-F5344CB8AC3E}">
        <p14:creationId xmlns:p14="http://schemas.microsoft.com/office/powerpoint/2010/main" val="1544827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24</a:t>
            </a:fld>
            <a:endParaRPr lang="en-US"/>
          </a:p>
        </p:txBody>
      </p:sp>
    </p:spTree>
    <p:extLst>
      <p:ext uri="{BB962C8B-B14F-4D97-AF65-F5344CB8AC3E}">
        <p14:creationId xmlns:p14="http://schemas.microsoft.com/office/powerpoint/2010/main" val="253030851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226</a:t>
            </a:fld>
            <a:endParaRPr lang="en-US"/>
          </a:p>
        </p:txBody>
      </p:sp>
    </p:spTree>
    <p:extLst>
      <p:ext uri="{BB962C8B-B14F-4D97-AF65-F5344CB8AC3E}">
        <p14:creationId xmlns:p14="http://schemas.microsoft.com/office/powerpoint/2010/main" val="207408583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227</a:t>
            </a:fld>
            <a:endParaRPr lang="en-US"/>
          </a:p>
        </p:txBody>
      </p:sp>
    </p:spTree>
    <p:extLst>
      <p:ext uri="{BB962C8B-B14F-4D97-AF65-F5344CB8AC3E}">
        <p14:creationId xmlns:p14="http://schemas.microsoft.com/office/powerpoint/2010/main" val="135038260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228</a:t>
            </a:fld>
            <a:endParaRPr lang="en-US"/>
          </a:p>
        </p:txBody>
      </p:sp>
    </p:spTree>
    <p:extLst>
      <p:ext uri="{BB962C8B-B14F-4D97-AF65-F5344CB8AC3E}">
        <p14:creationId xmlns:p14="http://schemas.microsoft.com/office/powerpoint/2010/main" val="1869801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229</a:t>
            </a:fld>
            <a:endParaRPr lang="en-US"/>
          </a:p>
        </p:txBody>
      </p:sp>
    </p:spTree>
    <p:extLst>
      <p:ext uri="{BB962C8B-B14F-4D97-AF65-F5344CB8AC3E}">
        <p14:creationId xmlns:p14="http://schemas.microsoft.com/office/powerpoint/2010/main" val="199797821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NodeManagers</a:t>
            </a:r>
            <a:r>
              <a:rPr lang="en-US" sz="1200" b="0" i="0" kern="1200" dirty="0" smtClean="0">
                <a:solidFill>
                  <a:schemeClr val="tx1"/>
                </a:solidFill>
                <a:effectLst/>
                <a:latin typeface="+mn-lt"/>
                <a:ea typeface="+mn-ea"/>
                <a:cs typeface="+mn-cs"/>
              </a:rPr>
              <a:t> are </a:t>
            </a:r>
            <a:r>
              <a:rPr lang="en-US" sz="1200" b="0" i="0" kern="1200" dirty="0" err="1" smtClean="0">
                <a:solidFill>
                  <a:schemeClr val="tx1"/>
                </a:solidFill>
                <a:effectLst/>
                <a:latin typeface="+mn-lt"/>
                <a:ea typeface="+mn-ea"/>
                <a:cs typeface="+mn-cs"/>
              </a:rPr>
              <a:t>heartbeating</a:t>
            </a:r>
            <a:r>
              <a:rPr lang="en-US" sz="1200" b="0" i="0" kern="1200" dirty="0" smtClean="0">
                <a:solidFill>
                  <a:schemeClr val="tx1"/>
                </a:solidFill>
                <a:effectLst/>
                <a:latin typeface="+mn-lt"/>
                <a:ea typeface="+mn-ea"/>
                <a:cs typeface="+mn-cs"/>
              </a:rPr>
              <a:t> with the Resource</a:t>
            </a:r>
            <a:r>
              <a:rPr lang="en-US" sz="1200" b="0" i="0" kern="1200" baseline="0" dirty="0" smtClean="0">
                <a:solidFill>
                  <a:schemeClr val="tx1"/>
                </a:solidFill>
                <a:effectLst/>
                <a:latin typeface="+mn-lt"/>
                <a:ea typeface="+mn-ea"/>
                <a:cs typeface="+mn-cs"/>
              </a:rPr>
              <a:t> Manager and always sharing live resources information.</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1) A client program submits the application, including the necessary specifications to launch the application-specific </a:t>
            </a:r>
            <a:r>
              <a:rPr lang="en-US" sz="1200" b="0" i="0" kern="1200" dirty="0" err="1" smtClean="0">
                <a:solidFill>
                  <a:schemeClr val="tx1"/>
                </a:solidFill>
                <a:effectLst/>
                <a:latin typeface="+mn-lt"/>
                <a:ea typeface="+mn-ea"/>
                <a:cs typeface="+mn-cs"/>
              </a:rPr>
              <a:t>ApplicationMaster</a:t>
            </a:r>
            <a:r>
              <a:rPr lang="en-US" sz="1200" b="0" i="0" kern="1200" dirty="0" smtClean="0">
                <a:solidFill>
                  <a:schemeClr val="tx1"/>
                </a:solidFill>
                <a:effectLst/>
                <a:latin typeface="+mn-lt"/>
                <a:ea typeface="+mn-ea"/>
                <a:cs typeface="+mn-cs"/>
              </a:rPr>
              <a:t> itself.</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2) The </a:t>
            </a:r>
            <a:r>
              <a:rPr lang="en-US" sz="1200" b="0" i="0" kern="1200" dirty="0" err="1" smtClean="0">
                <a:solidFill>
                  <a:schemeClr val="tx1"/>
                </a:solidFill>
                <a:effectLst/>
                <a:latin typeface="+mn-lt"/>
                <a:ea typeface="+mn-ea"/>
                <a:cs typeface="+mn-cs"/>
              </a:rPr>
              <a:t>ResourceManager</a:t>
            </a:r>
            <a:r>
              <a:rPr lang="en-US" sz="1200" b="0" i="0" kern="1200" dirty="0" smtClean="0">
                <a:solidFill>
                  <a:schemeClr val="tx1"/>
                </a:solidFill>
                <a:effectLst/>
                <a:latin typeface="+mn-lt"/>
                <a:ea typeface="+mn-ea"/>
                <a:cs typeface="+mn-cs"/>
              </a:rPr>
              <a:t> assumes the responsibility to negotiate a specified container in which to start the </a:t>
            </a:r>
            <a:r>
              <a:rPr lang="en-US" sz="1200" b="0" i="0" kern="1200" dirty="0" err="1" smtClean="0">
                <a:solidFill>
                  <a:schemeClr val="tx1"/>
                </a:solidFill>
                <a:effectLst/>
                <a:latin typeface="+mn-lt"/>
                <a:ea typeface="+mn-ea"/>
                <a:cs typeface="+mn-cs"/>
              </a:rPr>
              <a:t>ApplicationMaster</a:t>
            </a:r>
            <a:r>
              <a:rPr lang="en-US" sz="1200" b="0" i="0" kern="1200" dirty="0" smtClean="0">
                <a:solidFill>
                  <a:schemeClr val="tx1"/>
                </a:solidFill>
                <a:effectLst/>
                <a:latin typeface="+mn-lt"/>
                <a:ea typeface="+mn-ea"/>
                <a:cs typeface="+mn-cs"/>
              </a:rPr>
              <a:t> and then launches the </a:t>
            </a:r>
            <a:r>
              <a:rPr lang="en-US" sz="1200" b="0" i="0" kern="1200" dirty="0" err="1" smtClean="0">
                <a:solidFill>
                  <a:schemeClr val="tx1"/>
                </a:solidFill>
                <a:effectLst/>
                <a:latin typeface="+mn-lt"/>
                <a:ea typeface="+mn-ea"/>
                <a:cs typeface="+mn-cs"/>
              </a:rPr>
              <a:t>ApplicationMaster</a:t>
            </a:r>
            <a:r>
              <a:rPr lang="en-US" sz="1200" b="0" i="0" kern="1200" dirty="0" smtClean="0">
                <a:solidFill>
                  <a:schemeClr val="tx1"/>
                </a:solidFill>
                <a:effectLst/>
                <a:latin typeface="+mn-lt"/>
                <a:ea typeface="+mn-ea"/>
                <a:cs typeface="+mn-cs"/>
              </a:rPr>
              <a:t>. Per Andrew: Technically the RM negotiates</a:t>
            </a:r>
            <a:r>
              <a:rPr lang="en-US" sz="1200" b="0" i="0" kern="1200" baseline="0" dirty="0" smtClean="0">
                <a:solidFill>
                  <a:schemeClr val="tx1"/>
                </a:solidFill>
                <a:effectLst/>
                <a:latin typeface="+mn-lt"/>
                <a:ea typeface="+mn-ea"/>
                <a:cs typeface="+mn-cs"/>
              </a:rPr>
              <a:t> with the NM to launch a generic container, within which the </a:t>
            </a:r>
            <a:r>
              <a:rPr lang="en-US" sz="1200" b="0" i="0" kern="1200" baseline="0" dirty="0" err="1" smtClean="0">
                <a:solidFill>
                  <a:schemeClr val="tx1"/>
                </a:solidFill>
                <a:effectLst/>
                <a:latin typeface="+mn-lt"/>
                <a:ea typeface="+mn-ea"/>
                <a:cs typeface="+mn-cs"/>
              </a:rPr>
              <a:t>AppMaster</a:t>
            </a:r>
            <a:r>
              <a:rPr lang="en-US" sz="1200" b="0" i="0" kern="1200" baseline="0" dirty="0" smtClean="0">
                <a:solidFill>
                  <a:schemeClr val="tx1"/>
                </a:solidFill>
                <a:effectLst/>
                <a:latin typeface="+mn-lt"/>
                <a:ea typeface="+mn-ea"/>
                <a:cs typeface="+mn-cs"/>
              </a:rPr>
              <a:t> code is instantiated.</a:t>
            </a:r>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3) The </a:t>
            </a:r>
            <a:r>
              <a:rPr lang="en-US" sz="1200" b="0" i="0" kern="1200" dirty="0" err="1" smtClean="0">
                <a:solidFill>
                  <a:schemeClr val="tx1"/>
                </a:solidFill>
                <a:effectLst/>
                <a:latin typeface="+mn-lt"/>
                <a:ea typeface="+mn-ea"/>
                <a:cs typeface="+mn-cs"/>
              </a:rPr>
              <a:t>ApplicationMaster</a:t>
            </a:r>
            <a:r>
              <a:rPr lang="en-US" sz="1200" b="0" i="0" kern="1200" dirty="0" smtClean="0">
                <a:solidFill>
                  <a:schemeClr val="tx1"/>
                </a:solidFill>
                <a:effectLst/>
                <a:latin typeface="+mn-lt"/>
                <a:ea typeface="+mn-ea"/>
                <a:cs typeface="+mn-cs"/>
              </a:rPr>
              <a:t>, on boot-up, registers with the </a:t>
            </a:r>
            <a:r>
              <a:rPr lang="en-US" sz="1200" b="0" i="0" kern="1200" dirty="0" err="1" smtClean="0">
                <a:solidFill>
                  <a:schemeClr val="tx1"/>
                </a:solidFill>
                <a:effectLst/>
                <a:latin typeface="+mn-lt"/>
                <a:ea typeface="+mn-ea"/>
                <a:cs typeface="+mn-cs"/>
              </a:rPr>
              <a:t>ResourceManager</a:t>
            </a:r>
            <a:r>
              <a:rPr lang="en-US" sz="1200" b="0" i="0" kern="1200" dirty="0" smtClean="0">
                <a:solidFill>
                  <a:schemeClr val="tx1"/>
                </a:solidFill>
                <a:effectLst/>
                <a:latin typeface="+mn-lt"/>
                <a:ea typeface="+mn-ea"/>
                <a:cs typeface="+mn-cs"/>
              </a:rPr>
              <a:t> – the registration allows the client program to query the </a:t>
            </a:r>
            <a:r>
              <a:rPr lang="en-US" sz="1200" b="0" i="0" kern="1200" dirty="0" err="1" smtClean="0">
                <a:solidFill>
                  <a:schemeClr val="tx1"/>
                </a:solidFill>
                <a:effectLst/>
                <a:latin typeface="+mn-lt"/>
                <a:ea typeface="+mn-ea"/>
                <a:cs typeface="+mn-cs"/>
              </a:rPr>
              <a:t>ResourceManager</a:t>
            </a:r>
            <a:r>
              <a:rPr lang="en-US" sz="1200" b="0" i="0" kern="1200" dirty="0" smtClean="0">
                <a:solidFill>
                  <a:schemeClr val="tx1"/>
                </a:solidFill>
                <a:effectLst/>
                <a:latin typeface="+mn-lt"/>
                <a:ea typeface="+mn-ea"/>
                <a:cs typeface="+mn-cs"/>
              </a:rPr>
              <a:t> for details, which allow it to  directly communicate with its own </a:t>
            </a:r>
            <a:r>
              <a:rPr lang="en-US" sz="1200" b="0" i="0" kern="1200" dirty="0" err="1" smtClean="0">
                <a:solidFill>
                  <a:schemeClr val="tx1"/>
                </a:solidFill>
                <a:effectLst/>
                <a:latin typeface="+mn-lt"/>
                <a:ea typeface="+mn-ea"/>
                <a:cs typeface="+mn-cs"/>
              </a:rPr>
              <a:t>ApplicationMaster</a:t>
            </a:r>
            <a:r>
              <a:rPr lang="en-US" sz="1200" b="0" i="0" kern="1200" dirty="0" smtClean="0">
                <a:solidFill>
                  <a:schemeClr val="tx1"/>
                </a:solidFill>
                <a:effectLst/>
                <a:latin typeface="+mn-lt"/>
                <a:ea typeface="+mn-ea"/>
                <a:cs typeface="+mn-cs"/>
              </a:rPr>
              <a:t>.</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4+5) During normal operation the </a:t>
            </a:r>
            <a:r>
              <a:rPr lang="en-US" sz="1200" b="0" i="0" kern="1200" dirty="0" err="1" smtClean="0">
                <a:solidFill>
                  <a:schemeClr val="tx1"/>
                </a:solidFill>
                <a:effectLst/>
                <a:latin typeface="+mn-lt"/>
                <a:ea typeface="+mn-ea"/>
                <a:cs typeface="+mn-cs"/>
              </a:rPr>
              <a:t>ApplicationMaster</a:t>
            </a:r>
            <a:r>
              <a:rPr lang="en-US" sz="1200" b="0" i="0" kern="1200" dirty="0" smtClean="0">
                <a:solidFill>
                  <a:schemeClr val="tx1"/>
                </a:solidFill>
                <a:effectLst/>
                <a:latin typeface="+mn-lt"/>
                <a:ea typeface="+mn-ea"/>
                <a:cs typeface="+mn-cs"/>
              </a:rPr>
              <a:t> negotiates appropriate resource containers via the resource-request protocol.</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6) On successful container allocations, the </a:t>
            </a:r>
            <a:r>
              <a:rPr lang="en-US" sz="1200" b="0" i="0" kern="1200" dirty="0" err="1" smtClean="0">
                <a:solidFill>
                  <a:schemeClr val="tx1"/>
                </a:solidFill>
                <a:effectLst/>
                <a:latin typeface="+mn-lt"/>
                <a:ea typeface="+mn-ea"/>
                <a:cs typeface="+mn-cs"/>
              </a:rPr>
              <a:t>ApplicationMaster</a:t>
            </a:r>
            <a:r>
              <a:rPr lang="en-US" sz="1200" b="0" i="0" kern="1200" dirty="0" smtClean="0">
                <a:solidFill>
                  <a:schemeClr val="tx1"/>
                </a:solidFill>
                <a:effectLst/>
                <a:latin typeface="+mn-lt"/>
                <a:ea typeface="+mn-ea"/>
                <a:cs typeface="+mn-cs"/>
              </a:rPr>
              <a:t> launches the container by providing the container launch specification to the </a:t>
            </a:r>
            <a:r>
              <a:rPr lang="en-US" sz="1200" b="0" i="0" kern="1200" dirty="0" err="1" smtClean="0">
                <a:solidFill>
                  <a:schemeClr val="tx1"/>
                </a:solidFill>
                <a:effectLst/>
                <a:latin typeface="+mn-lt"/>
                <a:ea typeface="+mn-ea"/>
                <a:cs typeface="+mn-cs"/>
              </a:rPr>
              <a:t>NodeManager</a:t>
            </a:r>
            <a:r>
              <a:rPr lang="en-US" sz="1200" b="0" i="0" kern="1200" dirty="0" smtClean="0">
                <a:solidFill>
                  <a:schemeClr val="tx1"/>
                </a:solidFill>
                <a:effectLst/>
                <a:latin typeface="+mn-lt"/>
                <a:ea typeface="+mn-ea"/>
                <a:cs typeface="+mn-cs"/>
              </a:rPr>
              <a:t>. The launch specification, typically, includes the necessary information to allow the container to communicate with the </a:t>
            </a:r>
            <a:r>
              <a:rPr lang="en-US" sz="1200" b="0" i="0" kern="1200" dirty="0" err="1" smtClean="0">
                <a:solidFill>
                  <a:schemeClr val="tx1"/>
                </a:solidFill>
                <a:effectLst/>
                <a:latin typeface="+mn-lt"/>
                <a:ea typeface="+mn-ea"/>
                <a:cs typeface="+mn-cs"/>
              </a:rPr>
              <a:t>ApplicationMaster</a:t>
            </a:r>
            <a:r>
              <a:rPr lang="en-US" sz="1200" b="0" i="0" kern="1200" dirty="0" smtClean="0">
                <a:solidFill>
                  <a:schemeClr val="tx1"/>
                </a:solidFill>
                <a:effectLst/>
                <a:latin typeface="+mn-lt"/>
                <a:ea typeface="+mn-ea"/>
                <a:cs typeface="+mn-cs"/>
              </a:rPr>
              <a:t> itself.</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7) The application code executing within the container then provides necessary information (progress, status etc.) to its </a:t>
            </a:r>
            <a:r>
              <a:rPr lang="en-US" sz="1200" b="0" i="0" kern="1200" dirty="0" err="1" smtClean="0">
                <a:solidFill>
                  <a:schemeClr val="tx1"/>
                </a:solidFill>
                <a:effectLst/>
                <a:latin typeface="+mn-lt"/>
                <a:ea typeface="+mn-ea"/>
                <a:cs typeface="+mn-cs"/>
              </a:rPr>
              <a:t>ApplicationMaster</a:t>
            </a:r>
            <a:r>
              <a:rPr lang="en-US" sz="1200" b="0" i="0" kern="1200" dirty="0" smtClean="0">
                <a:solidFill>
                  <a:schemeClr val="tx1"/>
                </a:solidFill>
                <a:effectLst/>
                <a:latin typeface="+mn-lt"/>
                <a:ea typeface="+mn-ea"/>
                <a:cs typeface="+mn-cs"/>
              </a:rPr>
              <a:t> via an application-specific protocol.</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8) During the application execution, the client that submitted the program communicates directly with the </a:t>
            </a:r>
            <a:r>
              <a:rPr lang="en-US" sz="1200" b="0" i="0" kern="1200" dirty="0" err="1" smtClean="0">
                <a:solidFill>
                  <a:schemeClr val="tx1"/>
                </a:solidFill>
                <a:effectLst/>
                <a:latin typeface="+mn-lt"/>
                <a:ea typeface="+mn-ea"/>
                <a:cs typeface="+mn-cs"/>
              </a:rPr>
              <a:t>ApplicationMaster</a:t>
            </a:r>
            <a:r>
              <a:rPr lang="en-US" sz="1200" b="0" i="0" kern="1200" dirty="0" smtClean="0">
                <a:solidFill>
                  <a:schemeClr val="tx1"/>
                </a:solidFill>
                <a:effectLst/>
                <a:latin typeface="+mn-lt"/>
                <a:ea typeface="+mn-ea"/>
                <a:cs typeface="+mn-cs"/>
              </a:rPr>
              <a:t> to get status, progress updates etc. via an application-specific protocol.</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9) Once the application is complete, and all necessary work has been finished, the </a:t>
            </a:r>
            <a:r>
              <a:rPr lang="en-US" sz="1200" b="0" i="0" kern="1200" dirty="0" err="1" smtClean="0">
                <a:solidFill>
                  <a:schemeClr val="tx1"/>
                </a:solidFill>
                <a:effectLst/>
                <a:latin typeface="+mn-lt"/>
                <a:ea typeface="+mn-ea"/>
                <a:cs typeface="+mn-cs"/>
              </a:rPr>
              <a:t>ApplicationMaster</a:t>
            </a:r>
            <a:r>
              <a:rPr lang="en-US" sz="1200" b="0" i="0" kern="1200" dirty="0" smtClean="0">
                <a:solidFill>
                  <a:schemeClr val="tx1"/>
                </a:solidFill>
                <a:effectLst/>
                <a:latin typeface="+mn-lt"/>
                <a:ea typeface="+mn-ea"/>
                <a:cs typeface="+mn-cs"/>
              </a:rPr>
              <a:t> deregisters with the </a:t>
            </a:r>
            <a:r>
              <a:rPr lang="en-US" sz="1200" b="0" i="0" kern="1200" dirty="0" err="1" smtClean="0">
                <a:solidFill>
                  <a:schemeClr val="tx1"/>
                </a:solidFill>
                <a:effectLst/>
                <a:latin typeface="+mn-lt"/>
                <a:ea typeface="+mn-ea"/>
                <a:cs typeface="+mn-cs"/>
              </a:rPr>
              <a:t>ResourceManager</a:t>
            </a:r>
            <a:r>
              <a:rPr lang="en-US" sz="1200" b="0" i="0" kern="1200" dirty="0" smtClean="0">
                <a:solidFill>
                  <a:schemeClr val="tx1"/>
                </a:solidFill>
                <a:effectLst/>
                <a:latin typeface="+mn-lt"/>
                <a:ea typeface="+mn-ea"/>
                <a:cs typeface="+mn-cs"/>
              </a:rPr>
              <a:t> and shuts down, allowing its own container to be repurposed.</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230</a:t>
            </a:fld>
            <a:endParaRPr lang="en-US"/>
          </a:p>
        </p:txBody>
      </p:sp>
    </p:spTree>
    <p:extLst>
      <p:ext uri="{BB962C8B-B14F-4D97-AF65-F5344CB8AC3E}">
        <p14:creationId xmlns:p14="http://schemas.microsoft.com/office/powerpoint/2010/main" val="90711218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Application: </a:t>
            </a:r>
            <a:r>
              <a:rPr lang="en-US" sz="1200" b="0" i="0" kern="1200" dirty="0" smtClean="0">
                <a:solidFill>
                  <a:schemeClr val="tx1"/>
                </a:solidFill>
                <a:effectLst/>
                <a:latin typeface="+mn-lt"/>
                <a:ea typeface="+mn-ea"/>
                <a:cs typeface="+mn-cs"/>
              </a:rPr>
              <a:t>This may be a single job, a sequence of jobs, a long-running service issuing new commands as needed or an interactive exploration session.</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Spark Driver:</a:t>
            </a:r>
            <a:r>
              <a:rPr lang="en-US" sz="1200" b="0" i="0" kern="1200" dirty="0" smtClean="0">
                <a:solidFill>
                  <a:schemeClr val="tx1"/>
                </a:solidFill>
                <a:effectLst/>
                <a:latin typeface="+mn-lt"/>
                <a:ea typeface="+mn-ea"/>
                <a:cs typeface="+mn-cs"/>
              </a:rPr>
              <a:t> The Spark driver is the process running the spark context (which represents the application session). This driver is responsible for converting the application to a directed graph of individual steps to execute on the cluster. There is one driver per application.</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Spark Application Master:</a:t>
            </a:r>
            <a:r>
              <a:rPr lang="en-US" sz="1200" b="0" i="0" kern="1200" dirty="0" smtClean="0">
                <a:solidFill>
                  <a:schemeClr val="tx1"/>
                </a:solidFill>
                <a:effectLst/>
                <a:latin typeface="+mn-lt"/>
                <a:ea typeface="+mn-ea"/>
                <a:cs typeface="+mn-cs"/>
              </a:rPr>
              <a:t> The Spark Application Master is responsible for negotiating resource requests made by the driver with YARN and finding a suitable set of hosts/containers in which to run the Spark applications. There is one Application Master per application.</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Spark Executor:</a:t>
            </a:r>
            <a:r>
              <a:rPr lang="en-US" sz="1200" b="0" i="0" kern="1200" dirty="0" smtClean="0">
                <a:solidFill>
                  <a:schemeClr val="tx1"/>
                </a:solidFill>
                <a:effectLst/>
                <a:latin typeface="+mn-lt"/>
                <a:ea typeface="+mn-ea"/>
                <a:cs typeface="+mn-cs"/>
              </a:rPr>
              <a:t> A single JVM instance on a node that serves a single Spark application. An executor runs multiple tasks over its lifetime, and multiple tasks concurrently. A node may have several Spark executors and there are many nodes running Spark Executors for each client application.</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Spark Task: </a:t>
            </a:r>
            <a:r>
              <a:rPr lang="en-US" sz="1200" b="0" i="0" kern="1200" dirty="0" smtClean="0">
                <a:solidFill>
                  <a:schemeClr val="tx1"/>
                </a:solidFill>
                <a:effectLst/>
                <a:latin typeface="+mn-lt"/>
                <a:ea typeface="+mn-ea"/>
                <a:cs typeface="+mn-cs"/>
              </a:rPr>
              <a:t>A Spark Task represents a unit of work on a partition of a distributed dataset. </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231</a:t>
            </a:fld>
            <a:endParaRPr lang="en-US"/>
          </a:p>
        </p:txBody>
      </p:sp>
    </p:spTree>
    <p:extLst>
      <p:ext uri="{BB962C8B-B14F-4D97-AF65-F5344CB8AC3E}">
        <p14:creationId xmlns:p14="http://schemas.microsoft.com/office/powerpoint/2010/main" val="173350890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client mode (the default), the driver runs on the machine where you executed  spark-submit , as part of the  spark-submit command.</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In yarn-client mode, the driver runs in the client process, and the application master is only used for requesting resources from YARN.</a:t>
            </a:r>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means that you can directly see the output of your driver program, or send input</a:t>
            </a:r>
          </a:p>
          <a:p>
            <a:r>
              <a:rPr lang="en-US" sz="1200" b="0" i="0" kern="1200" dirty="0" smtClean="0">
                <a:solidFill>
                  <a:schemeClr val="tx1"/>
                </a:solidFill>
                <a:effectLst/>
                <a:latin typeface="+mn-lt"/>
                <a:ea typeface="+mn-ea"/>
                <a:cs typeface="+mn-cs"/>
              </a:rPr>
              <a:t>to it (e.g. for an interactive shell), but it requires that the machine where you submitted from has fast connectivity to the workers and stays available for the duration of your application. In contrast, in  cluster mode, the driver is launched within the standalone cluster, as another process on one of the worker nodes, and then it connects back to request executors. This makes  spark-submit more “fire-and-forget”, in that you can close your laptop while the application is running.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232</a:t>
            </a:fld>
            <a:endParaRPr lang="en-US"/>
          </a:p>
        </p:txBody>
      </p:sp>
    </p:spTree>
    <p:extLst>
      <p:ext uri="{BB962C8B-B14F-4D97-AF65-F5344CB8AC3E}">
        <p14:creationId xmlns:p14="http://schemas.microsoft.com/office/powerpoint/2010/main" val="149372247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running Spark on YARN, each Spark executor runs as a YARN container. Where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schedules a container and fires up a JVM for each task, Spark hosts multiple tasks within the same container. This approach enables several orders of magnitude faster task startup time.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Broadly, yarn-cluster mode makes sense for production jobs, while yarn-client mode makes sense for interactive and debugging uses where you want to see your application’s output immediately.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yarn-cluster mode, the driver runs in the Application Master. This means that the same process is responsible for both driving the application and requesting resources from YARN, and this process runs inside a YARN container. The client that starts the app doesn’t need to stick around for its entire lifetime.</a:t>
            </a:r>
          </a:p>
          <a:p>
            <a:endParaRPr lang="en-US" dirty="0" smtClean="0"/>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Understanding the difference requires an understanding of YARN’s </a:t>
            </a:r>
            <a:r>
              <a:rPr lang="en-US" sz="1200" b="0" i="1" kern="1200" dirty="0" smtClean="0">
                <a:solidFill>
                  <a:schemeClr val="tx1"/>
                </a:solidFill>
                <a:effectLst/>
                <a:latin typeface="+mn-lt"/>
                <a:ea typeface="+mn-ea"/>
                <a:cs typeface="+mn-cs"/>
              </a:rPr>
              <a:t>Application Master</a:t>
            </a:r>
            <a:r>
              <a:rPr lang="en-US" sz="1200" b="0" i="0" kern="1200" dirty="0" smtClean="0">
                <a:solidFill>
                  <a:schemeClr val="tx1"/>
                </a:solidFill>
                <a:effectLst/>
                <a:latin typeface="+mn-lt"/>
                <a:ea typeface="+mn-ea"/>
                <a:cs typeface="+mn-cs"/>
              </a:rPr>
              <a:t> concept. In YARN, each application instance has an Application Master process, which is the first container started for that application. The application is responsible for requesting resources from the </a:t>
            </a:r>
            <a:r>
              <a:rPr lang="en-US" sz="1200" b="0" i="0" kern="1200" dirty="0" err="1" smtClean="0">
                <a:solidFill>
                  <a:schemeClr val="tx1"/>
                </a:solidFill>
                <a:effectLst/>
                <a:latin typeface="+mn-lt"/>
                <a:ea typeface="+mn-ea"/>
                <a:cs typeface="+mn-cs"/>
              </a:rPr>
              <a:t>ResourceManager</a:t>
            </a:r>
            <a:r>
              <a:rPr lang="en-US" sz="1200" b="0" i="0" kern="1200" dirty="0" smtClean="0">
                <a:solidFill>
                  <a:schemeClr val="tx1"/>
                </a:solidFill>
                <a:effectLst/>
                <a:latin typeface="+mn-lt"/>
                <a:ea typeface="+mn-ea"/>
                <a:cs typeface="+mn-cs"/>
              </a:rPr>
              <a:t>, and, when allocated them, telling </a:t>
            </a:r>
            <a:r>
              <a:rPr lang="en-US" sz="1200" b="0" i="0" kern="1200" dirty="0" err="1" smtClean="0">
                <a:solidFill>
                  <a:schemeClr val="tx1"/>
                </a:solidFill>
                <a:effectLst/>
                <a:latin typeface="+mn-lt"/>
                <a:ea typeface="+mn-ea"/>
                <a:cs typeface="+mn-cs"/>
              </a:rPr>
              <a:t>NodeManagers</a:t>
            </a:r>
            <a:r>
              <a:rPr lang="en-US" sz="1200" b="0" i="0" kern="1200" dirty="0" smtClean="0">
                <a:solidFill>
                  <a:schemeClr val="tx1"/>
                </a:solidFill>
                <a:effectLst/>
                <a:latin typeface="+mn-lt"/>
                <a:ea typeface="+mn-ea"/>
                <a:cs typeface="+mn-cs"/>
              </a:rPr>
              <a:t> to start containers on its behalf. Application Masters obviate the need for an active client — the process starting the application can go away and coordination continues from a process managed by YARN running on the cluster.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233</a:t>
            </a:fld>
            <a:endParaRPr lang="en-US"/>
          </a:p>
        </p:txBody>
      </p:sp>
    </p:spTree>
    <p:extLst>
      <p:ext uri="{BB962C8B-B14F-4D97-AF65-F5344CB8AC3E}">
        <p14:creationId xmlns:p14="http://schemas.microsoft.com/office/powerpoint/2010/main" val="127297187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Mesos</a:t>
            </a:r>
            <a:r>
              <a:rPr lang="en-US" dirty="0" smtClean="0"/>
              <a:t> and Standalone mode, Spark will greedily acquire as many cores and executors as are offered by the scheduler. However, both </a:t>
            </a:r>
            <a:r>
              <a:rPr lang="en-US" dirty="0" err="1" smtClean="0"/>
              <a:t>Mesos</a:t>
            </a:r>
            <a:r>
              <a:rPr lang="en-US" dirty="0" smtClean="0"/>
              <a:t> and Stand‐alone mode support setting  </a:t>
            </a:r>
            <a:r>
              <a:rPr lang="en-US" dirty="0" err="1" smtClean="0"/>
              <a:t>spark.cores.max</a:t>
            </a:r>
            <a:r>
              <a:rPr lang="en-US" dirty="0" smtClean="0"/>
              <a:t> to limit the total number of cores across</a:t>
            </a:r>
          </a:p>
          <a:p>
            <a:r>
              <a:rPr lang="en-US" dirty="0" smtClean="0"/>
              <a:t>all executors for an application.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234</a:t>
            </a:fld>
            <a:endParaRPr lang="en-US"/>
          </a:p>
        </p:txBody>
      </p:sp>
    </p:spTree>
    <p:extLst>
      <p:ext uri="{BB962C8B-B14F-4D97-AF65-F5344CB8AC3E}">
        <p14:creationId xmlns:p14="http://schemas.microsoft.com/office/powerpoint/2010/main" val="144830873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235</a:t>
            </a:fld>
            <a:endParaRPr lang="en-US"/>
          </a:p>
        </p:txBody>
      </p:sp>
    </p:spTree>
    <p:extLst>
      <p:ext uri="{BB962C8B-B14F-4D97-AF65-F5344CB8AC3E}">
        <p14:creationId xmlns:p14="http://schemas.microsoft.com/office/powerpoint/2010/main" val="2029244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25</a:t>
            </a:fld>
            <a:endParaRPr lang="en-US"/>
          </a:p>
        </p:txBody>
      </p:sp>
    </p:spTree>
    <p:extLst>
      <p:ext uri="{BB962C8B-B14F-4D97-AF65-F5344CB8AC3E}">
        <p14:creationId xmlns:p14="http://schemas.microsoft.com/office/powerpoint/2010/main" val="88006319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Note that in client mode, the output from the Spark app is sent directly back to the </a:t>
            </a:r>
            <a:r>
              <a:rPr lang="en-US" sz="1200" b="0" i="0" u="none" strike="noStrike" kern="1200" dirty="0" err="1" smtClean="0">
                <a:solidFill>
                  <a:schemeClr val="tx1"/>
                </a:solidFill>
                <a:effectLst/>
                <a:latin typeface="+mn-lt"/>
                <a:ea typeface="+mn-ea"/>
                <a:cs typeface="+mn-cs"/>
              </a:rPr>
              <a:t>cmd</a:t>
            </a:r>
            <a:r>
              <a:rPr lang="en-US" sz="1200" b="0" i="0" u="none" strike="noStrike" kern="1200" dirty="0" smtClean="0">
                <a:solidFill>
                  <a:schemeClr val="tx1"/>
                </a:solidFill>
                <a:effectLst/>
                <a:latin typeface="+mn-lt"/>
                <a:ea typeface="+mn-ea"/>
                <a:cs typeface="+mn-cs"/>
              </a:rPr>
              <a:t>-line.</a:t>
            </a:r>
            <a:endParaRPr lang="en-US" b="0" dirty="0" smtClean="0"/>
          </a:p>
          <a:p>
            <a:endParaRPr lang="en-US" b="0" dirty="0"/>
          </a:p>
        </p:txBody>
      </p:sp>
      <p:sp>
        <p:nvSpPr>
          <p:cNvPr id="4" name="Slide Number Placeholder 3"/>
          <p:cNvSpPr>
            <a:spLocks noGrp="1"/>
          </p:cNvSpPr>
          <p:nvPr>
            <p:ph type="sldNum" sz="quarter" idx="10"/>
          </p:nvPr>
        </p:nvSpPr>
        <p:spPr/>
        <p:txBody>
          <a:bodyPr/>
          <a:lstStyle/>
          <a:p>
            <a:fld id="{6ABF7D8C-7970-48FE-9283-7C11973B602A}" type="slidenum">
              <a:rPr lang="en-US" smtClean="0"/>
              <a:t>236</a:t>
            </a:fld>
            <a:endParaRPr lang="en-US"/>
          </a:p>
        </p:txBody>
      </p:sp>
    </p:spTree>
    <p:extLst>
      <p:ext uri="{BB962C8B-B14F-4D97-AF65-F5344CB8AC3E}">
        <p14:creationId xmlns:p14="http://schemas.microsoft.com/office/powerpoint/2010/main" val="160972013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Let’s click on an app to see</a:t>
            </a:r>
            <a:r>
              <a:rPr lang="en-US" baseline="0" dirty="0" smtClean="0"/>
              <a:t> the details…</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237</a:t>
            </a:fld>
            <a:endParaRPr lang="en-US"/>
          </a:p>
        </p:txBody>
      </p:sp>
    </p:spTree>
    <p:extLst>
      <p:ext uri="{BB962C8B-B14F-4D97-AF65-F5344CB8AC3E}">
        <p14:creationId xmlns:p14="http://schemas.microsoft.com/office/powerpoint/2010/main" val="1770263942"/>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238</a:t>
            </a:fld>
            <a:endParaRPr lang="en-US"/>
          </a:p>
        </p:txBody>
      </p:sp>
    </p:spTree>
    <p:extLst>
      <p:ext uri="{BB962C8B-B14F-4D97-AF65-F5344CB8AC3E}">
        <p14:creationId xmlns:p14="http://schemas.microsoft.com/office/powerpoint/2010/main" val="77370041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Notice that this time, the output is not shown on the </a:t>
            </a:r>
            <a:r>
              <a:rPr lang="en-US" sz="1200" b="0" i="0" u="none" strike="noStrike" kern="1200" dirty="0" err="1" smtClean="0">
                <a:solidFill>
                  <a:schemeClr val="tx1"/>
                </a:solidFill>
                <a:effectLst/>
                <a:latin typeface="+mn-lt"/>
                <a:ea typeface="+mn-ea"/>
                <a:cs typeface="+mn-cs"/>
              </a:rPr>
              <a:t>cmd</a:t>
            </a:r>
            <a:r>
              <a:rPr lang="en-US" sz="1200" b="0" i="0" u="none" strike="noStrike" kern="1200" dirty="0" smtClean="0">
                <a:solidFill>
                  <a:schemeClr val="tx1"/>
                </a:solidFill>
                <a:effectLst/>
                <a:latin typeface="+mn-lt"/>
                <a:ea typeface="+mn-ea"/>
                <a:cs typeface="+mn-cs"/>
              </a:rPr>
              <a:t> line. The output will be printed to the </a:t>
            </a:r>
            <a:r>
              <a:rPr lang="en-US" sz="1200" b="0" i="0" u="none" strike="noStrike" kern="1200" dirty="0" err="1" smtClean="0">
                <a:solidFill>
                  <a:schemeClr val="tx1"/>
                </a:solidFill>
                <a:effectLst/>
                <a:latin typeface="+mn-lt"/>
                <a:ea typeface="+mn-ea"/>
                <a:cs typeface="+mn-cs"/>
              </a:rPr>
              <a:t>stdout</a:t>
            </a:r>
            <a:r>
              <a:rPr lang="en-US" sz="1200" b="0" i="0" u="none" strike="noStrike" kern="1200" dirty="0" smtClean="0">
                <a:solidFill>
                  <a:schemeClr val="tx1"/>
                </a:solidFill>
                <a:effectLst/>
                <a:latin typeface="+mn-lt"/>
                <a:ea typeface="+mn-ea"/>
                <a:cs typeface="+mn-cs"/>
              </a:rPr>
              <a:t> log file for the application.</a:t>
            </a:r>
            <a:endParaRPr lang="en-US" b="0" dirty="0" smtClean="0"/>
          </a:p>
          <a:p>
            <a:endParaRPr lang="en-US" b="0" dirty="0"/>
          </a:p>
        </p:txBody>
      </p:sp>
      <p:sp>
        <p:nvSpPr>
          <p:cNvPr id="4" name="Slide Number Placeholder 3"/>
          <p:cNvSpPr>
            <a:spLocks noGrp="1"/>
          </p:cNvSpPr>
          <p:nvPr>
            <p:ph type="sldNum" sz="quarter" idx="10"/>
          </p:nvPr>
        </p:nvSpPr>
        <p:spPr/>
        <p:txBody>
          <a:bodyPr/>
          <a:lstStyle/>
          <a:p>
            <a:fld id="{6ABF7D8C-7970-48FE-9283-7C11973B602A}" type="slidenum">
              <a:rPr lang="en-US" smtClean="0"/>
              <a:t>239</a:t>
            </a:fld>
            <a:endParaRPr lang="en-US"/>
          </a:p>
        </p:txBody>
      </p:sp>
    </p:spTree>
    <p:extLst>
      <p:ext uri="{BB962C8B-B14F-4D97-AF65-F5344CB8AC3E}">
        <p14:creationId xmlns:p14="http://schemas.microsoft.com/office/powerpoint/2010/main" val="115454170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240</a:t>
            </a:fld>
            <a:endParaRPr lang="en-US"/>
          </a:p>
        </p:txBody>
      </p:sp>
    </p:spTree>
    <p:extLst>
      <p:ext uri="{BB962C8B-B14F-4D97-AF65-F5344CB8AC3E}">
        <p14:creationId xmlns:p14="http://schemas.microsoft.com/office/powerpoint/2010/main" val="70067608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241</a:t>
            </a:fld>
            <a:endParaRPr lang="en-US"/>
          </a:p>
        </p:txBody>
      </p:sp>
    </p:spTree>
    <p:extLst>
      <p:ext uri="{BB962C8B-B14F-4D97-AF65-F5344CB8AC3E}">
        <p14:creationId xmlns:p14="http://schemas.microsoft.com/office/powerpoint/2010/main" val="164931941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242</a:t>
            </a:fld>
            <a:endParaRPr lang="en-US"/>
          </a:p>
        </p:txBody>
      </p:sp>
    </p:spTree>
    <p:extLst>
      <p:ext uri="{BB962C8B-B14F-4D97-AF65-F5344CB8AC3E}">
        <p14:creationId xmlns:p14="http://schemas.microsoft.com/office/powerpoint/2010/main" val="113302376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History Server</a:t>
            </a:r>
            <a:r>
              <a:rPr lang="en-US" sz="1200" b="0" i="0" kern="1200" baseline="0" dirty="0" smtClean="0">
                <a:solidFill>
                  <a:schemeClr val="tx1"/>
                </a:solidFill>
                <a:effectLst/>
                <a:latin typeface="+mn-lt"/>
                <a:ea typeface="+mn-ea"/>
                <a:cs typeface="+mn-cs"/>
              </a:rPr>
              <a:t> is another Spark JVM that by defaults takes 512 MB of RAM.</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Spark’s Standalone Mode cluster manager also has its own </a:t>
            </a:r>
            <a:r>
              <a:rPr lang="en-US" sz="1200" b="0" i="0" u="none" strike="noStrike" kern="1200" dirty="0" smtClean="0">
                <a:solidFill>
                  <a:schemeClr val="tx1"/>
                </a:solidFill>
                <a:effectLst/>
                <a:latin typeface="+mn-lt"/>
                <a:ea typeface="+mn-ea"/>
                <a:cs typeface="+mn-cs"/>
                <a:hlinkClick r:id="rId3"/>
              </a:rPr>
              <a:t>web UI</a:t>
            </a:r>
            <a:r>
              <a:rPr lang="en-US" sz="1200" b="0" i="0" kern="1200" dirty="0" smtClean="0">
                <a:solidFill>
                  <a:schemeClr val="tx1"/>
                </a:solidFill>
                <a:effectLst/>
                <a:latin typeface="+mn-lt"/>
                <a:ea typeface="+mn-ea"/>
                <a:cs typeface="+mn-cs"/>
              </a:rPr>
              <a:t>. If an application has logged events over the course of its lifetime, then the Standalone master’s web UI will automatically re-render the application’s UI after the application has finished.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Spark is run on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or YARN, it is still possible to reconstruct the UI of a finished application through Spark’s history server, provided that the application’s event logs exist. You can start the history server by executing:</a:t>
            </a:r>
          </a:p>
          <a:p>
            <a:r>
              <a:rPr lang="en-US" dirty="0" smtClean="0"/>
              <a:t>./sbin/start-history-server.sh</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243</a:t>
            </a:fld>
            <a:endParaRPr lang="en-US"/>
          </a:p>
        </p:txBody>
      </p:sp>
    </p:spTree>
    <p:extLst>
      <p:ext uri="{BB962C8B-B14F-4D97-AF65-F5344CB8AC3E}">
        <p14:creationId xmlns:p14="http://schemas.microsoft.com/office/powerpoint/2010/main" val="76526855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244</a:t>
            </a:fld>
            <a:endParaRPr lang="en-US"/>
          </a:p>
        </p:txBody>
      </p:sp>
    </p:spTree>
    <p:extLst>
      <p:ext uri="{BB962C8B-B14F-4D97-AF65-F5344CB8AC3E}">
        <p14:creationId xmlns:p14="http://schemas.microsoft.com/office/powerpoint/2010/main" val="71224948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245</a:t>
            </a:fld>
            <a:endParaRPr lang="en-US"/>
          </a:p>
        </p:txBody>
      </p:sp>
    </p:spTree>
    <p:extLst>
      <p:ext uri="{BB962C8B-B14F-4D97-AF65-F5344CB8AC3E}">
        <p14:creationId xmlns:p14="http://schemas.microsoft.com/office/powerpoint/2010/main" val="1005872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What if we want to do other things, multiple things, with</a:t>
            </a:r>
            <a:r>
              <a:rPr lang="en-US" baseline="0" dirty="0" smtClean="0"/>
              <a:t> the cleaned RDD? … </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26</a:t>
            </a:fld>
            <a:endParaRPr lang="en-US"/>
          </a:p>
        </p:txBody>
      </p:sp>
    </p:spTree>
    <p:extLst>
      <p:ext uri="{BB962C8B-B14F-4D97-AF65-F5344CB8AC3E}">
        <p14:creationId xmlns:p14="http://schemas.microsoft.com/office/powerpoint/2010/main" val="338437532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246</a:t>
            </a:fld>
            <a:endParaRPr lang="en-US"/>
          </a:p>
        </p:txBody>
      </p:sp>
    </p:spTree>
    <p:extLst>
      <p:ext uri="{BB962C8B-B14F-4D97-AF65-F5344CB8AC3E}">
        <p14:creationId xmlns:p14="http://schemas.microsoft.com/office/powerpoint/2010/main" val="8874225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Spark = granular pipelined</a:t>
            </a:r>
            <a:r>
              <a:rPr lang="en-US" baseline="0" dirty="0" smtClean="0"/>
              <a:t> tasks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247</a:t>
            </a:fld>
            <a:endParaRPr lang="en-US"/>
          </a:p>
        </p:txBody>
      </p:sp>
    </p:spTree>
    <p:extLst>
      <p:ext uri="{BB962C8B-B14F-4D97-AF65-F5344CB8AC3E}">
        <p14:creationId xmlns:p14="http://schemas.microsoft.com/office/powerpoint/2010/main" val="201334502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MR = </a:t>
            </a:r>
            <a:r>
              <a:rPr lang="en-US" dirty="0" err="1" smtClean="0"/>
              <a:t>heaviy</a:t>
            </a:r>
            <a:r>
              <a:rPr lang="en-US" baseline="0" dirty="0" smtClean="0"/>
              <a:t> Map or Reduce tasks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248</a:t>
            </a:fld>
            <a:endParaRPr lang="en-US"/>
          </a:p>
        </p:txBody>
      </p:sp>
    </p:spTree>
    <p:extLst>
      <p:ext uri="{BB962C8B-B14F-4D97-AF65-F5344CB8AC3E}">
        <p14:creationId xmlns:p14="http://schemas.microsoft.com/office/powerpoint/2010/main" val="206788582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for  </a:t>
            </a:r>
            <a:r>
              <a:rPr lang="en-US" dirty="0" err="1" smtClean="0"/>
              <a:t>straglers</a:t>
            </a:r>
            <a:r>
              <a:rPr lang="en-US" dirty="0" smtClean="0"/>
              <a:t> (tasks</a:t>
            </a:r>
            <a:r>
              <a:rPr lang="en-US" baseline="0" dirty="0" smtClean="0"/>
              <a:t> that ran slower) </a:t>
            </a:r>
            <a:r>
              <a:rPr lang="en-US" dirty="0" smtClean="0"/>
              <a:t> and</a:t>
            </a:r>
            <a:r>
              <a:rPr lang="en-US" baseline="0" dirty="0" smtClean="0"/>
              <a:t> new job</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249</a:t>
            </a:fld>
            <a:endParaRPr lang="en-US"/>
          </a:p>
        </p:txBody>
      </p:sp>
    </p:spTree>
    <p:extLst>
      <p:ext uri="{BB962C8B-B14F-4D97-AF65-F5344CB8AC3E}">
        <p14:creationId xmlns:p14="http://schemas.microsoft.com/office/powerpoint/2010/main" val="203521300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250</a:t>
            </a:fld>
            <a:endParaRPr lang="en-US"/>
          </a:p>
        </p:txBody>
      </p:sp>
    </p:spTree>
    <p:extLst>
      <p:ext uri="{BB962C8B-B14F-4D97-AF65-F5344CB8AC3E}">
        <p14:creationId xmlns:p14="http://schemas.microsoft.com/office/powerpoint/2010/main" val="68347831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lvl="0" rtl="0">
              <a:lnSpc>
                <a:spcPct val="100000"/>
              </a:lnSpc>
              <a:spcBef>
                <a:spcPts val="0"/>
              </a:spcBef>
              <a:buClr>
                <a:srgbClr val="DFDFDF"/>
              </a:buClr>
              <a:buSzPct val="25000"/>
              <a:buFont typeface="Merriweather Sans"/>
              <a:buNone/>
            </a:pPr>
            <a:r>
              <a:rPr lang="en-US" sz="1200" dirty="0" smtClean="0">
                <a:solidFill>
                  <a:srgbClr val="FFFFFF"/>
                </a:solidFill>
              </a:rPr>
              <a:t>Spark is fast because it reuses cluster resources</a:t>
            </a:r>
          </a:p>
          <a:p>
            <a:pPr lvl="0" rtl="0">
              <a:lnSpc>
                <a:spcPct val="100000"/>
              </a:lnSpc>
              <a:spcBef>
                <a:spcPts val="3000"/>
              </a:spcBef>
              <a:buClr>
                <a:srgbClr val="DFDFDF"/>
              </a:buClr>
              <a:buSzPct val="25000"/>
              <a:buFont typeface="Merriweather Sans"/>
              <a:buNone/>
            </a:pPr>
            <a:endParaRPr lang="en-US" sz="1200" dirty="0" smtClean="0">
              <a:solidFill>
                <a:srgbClr val="FFFFFF"/>
              </a:solidFill>
            </a:endParaRPr>
          </a:p>
          <a:p>
            <a:pPr lvl="0" rtl="0">
              <a:lnSpc>
                <a:spcPct val="100000"/>
              </a:lnSpc>
              <a:spcBef>
                <a:spcPts val="3000"/>
              </a:spcBef>
              <a:buClr>
                <a:srgbClr val="DFDFDF"/>
              </a:buClr>
              <a:buSzPct val="25000"/>
              <a:buFont typeface="Merriweather Sans"/>
              <a:buNone/>
            </a:pPr>
            <a:r>
              <a:rPr lang="en-US" sz="1200" dirty="0" smtClean="0">
                <a:solidFill>
                  <a:srgbClr val="FFFFFF"/>
                </a:solidFill>
              </a:rPr>
              <a:t>Spark holds onto resources for a long time</a:t>
            </a:r>
          </a:p>
          <a:p>
            <a:pPr lvl="0" rtl="0">
              <a:lnSpc>
                <a:spcPct val="100000"/>
              </a:lnSpc>
              <a:spcBef>
                <a:spcPts val="3000"/>
              </a:spcBef>
              <a:buClr>
                <a:srgbClr val="DFDFDF"/>
              </a:buClr>
              <a:buSzPct val="25000"/>
              <a:buFont typeface="Merriweather Sans"/>
              <a:buNone/>
            </a:pPr>
            <a:endParaRPr lang="en-US" sz="1200" dirty="0" smtClean="0">
              <a:solidFill>
                <a:srgbClr val="FFFFFF"/>
              </a:solidFill>
            </a:endParaRPr>
          </a:p>
          <a:p>
            <a:pPr lvl="0" rtl="0">
              <a:lnSpc>
                <a:spcPct val="100000"/>
              </a:lnSpc>
              <a:spcBef>
                <a:spcPts val="3000"/>
              </a:spcBef>
              <a:buClr>
                <a:srgbClr val="DFDFDF"/>
              </a:buClr>
              <a:buSzPct val="25000"/>
              <a:buFont typeface="Merriweather Sans"/>
              <a:buNone/>
            </a:pPr>
            <a:r>
              <a:rPr lang="en-US" sz="1200" i="1" dirty="0" smtClean="0">
                <a:solidFill>
                  <a:srgbClr val="FFFFFF"/>
                </a:solidFill>
              </a:rPr>
              <a:t>Dynamic allocation allows you to benefit from the former without suffering the latter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251</a:t>
            </a:fld>
            <a:endParaRPr lang="en-US"/>
          </a:p>
        </p:txBody>
      </p:sp>
    </p:spTree>
    <p:extLst>
      <p:ext uri="{BB962C8B-B14F-4D97-AF65-F5344CB8AC3E}">
        <p14:creationId xmlns:p14="http://schemas.microsoft.com/office/powerpoint/2010/main" val="303287615"/>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252</a:t>
            </a:fld>
            <a:endParaRPr lang="en-US"/>
          </a:p>
        </p:txBody>
      </p:sp>
    </p:spTree>
    <p:extLst>
      <p:ext uri="{BB962C8B-B14F-4D97-AF65-F5344CB8AC3E}">
        <p14:creationId xmlns:p14="http://schemas.microsoft.com/office/powerpoint/2010/main" val="135398478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External shuffle service.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you</a:t>
            </a:r>
            <a:r>
              <a:rPr lang="en-US" baseline="0" dirty="0" smtClean="0"/>
              <a:t> want to use dynamic allocation in YARN, you have to turn this on also.</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Executors will still write out the files after the map runs.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what if an Executor dies or gets terminated?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You need another process to serve the shuffle files to the Reducers.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Standalone Mode, Worker JVM is used to serve the files. In YARN, the </a:t>
            </a:r>
            <a:r>
              <a:rPr lang="en-US" baseline="0" dirty="0" err="1" smtClean="0"/>
              <a:t>NodeManager</a:t>
            </a:r>
            <a:r>
              <a:rPr lang="en-US" baseline="0" dirty="0" smtClean="0"/>
              <a:t> JVM is used (via an auxiliary service)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enable this service in Standalone mode, set </a:t>
            </a:r>
            <a:r>
              <a:rPr lang="en-US" dirty="0" err="1" smtClean="0"/>
              <a:t>spark.shuffle.service.enabled</a:t>
            </a:r>
            <a:r>
              <a:rPr lang="en-US" sz="1200" b="0" i="0" kern="1200" dirty="0" smtClean="0">
                <a:solidFill>
                  <a:schemeClr val="tx1"/>
                </a:solidFill>
                <a:effectLst/>
                <a:latin typeface="+mn-lt"/>
                <a:ea typeface="+mn-ea"/>
                <a:cs typeface="+mn-cs"/>
              </a:rPr>
              <a:t> to </a:t>
            </a:r>
            <a:r>
              <a:rPr lang="en-US" dirty="0" smtClean="0"/>
              <a:t>true</a:t>
            </a:r>
            <a:r>
              <a:rPr lang="en-US" sz="1200" b="0" i="0" kern="1200" dirty="0" smtClean="0">
                <a:solidFill>
                  <a:schemeClr val="tx1"/>
                </a:solidFill>
                <a:effectLst/>
                <a:latin typeface="+mn-lt"/>
                <a:ea typeface="+mn-ea"/>
                <a:cs typeface="+mn-cs"/>
              </a:rPr>
              <a:t>. In YARN, this external shuffle service is implemented in </a:t>
            </a:r>
            <a:r>
              <a:rPr lang="en-US" dirty="0" err="1" smtClean="0"/>
              <a:t>org.apache.spark.yarn.network.YarnShuffleService</a:t>
            </a:r>
            <a:r>
              <a:rPr lang="en-US" sz="1200" b="0" i="0" kern="1200" dirty="0" smtClean="0">
                <a:solidFill>
                  <a:schemeClr val="tx1"/>
                </a:solidFill>
                <a:effectLst/>
                <a:latin typeface="+mn-lt"/>
                <a:ea typeface="+mn-ea"/>
                <a:cs typeface="+mn-cs"/>
              </a:rPr>
              <a:t> that runs in each </a:t>
            </a:r>
            <a:r>
              <a:rPr lang="en-US" dirty="0" err="1" smtClean="0"/>
              <a:t>NodeManager</a:t>
            </a:r>
            <a:r>
              <a:rPr lang="en-US" sz="1200" b="0" i="0" kern="1200" dirty="0" smtClean="0">
                <a:solidFill>
                  <a:schemeClr val="tx1"/>
                </a:solidFill>
                <a:effectLst/>
                <a:latin typeface="+mn-lt"/>
                <a:ea typeface="+mn-ea"/>
                <a:cs typeface="+mn-cs"/>
              </a:rPr>
              <a:t> in your cluster.</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253</a:t>
            </a:fld>
            <a:endParaRPr lang="en-US"/>
          </a:p>
        </p:txBody>
      </p:sp>
    </p:spTree>
    <p:extLst>
      <p:ext uri="{BB962C8B-B14F-4D97-AF65-F5344CB8AC3E}">
        <p14:creationId xmlns:p14="http://schemas.microsoft.com/office/powerpoint/2010/main" val="203450490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254</a:t>
            </a:fld>
            <a:endParaRPr lang="en-US"/>
          </a:p>
        </p:txBody>
      </p:sp>
    </p:spTree>
    <p:extLst>
      <p:ext uri="{BB962C8B-B14F-4D97-AF65-F5344CB8AC3E}">
        <p14:creationId xmlns:p14="http://schemas.microsoft.com/office/powerpoint/2010/main" val="64781066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Built on top of the Java API. It’s a very thin layer that sits</a:t>
            </a:r>
            <a:r>
              <a:rPr lang="en-US" baseline="0" dirty="0" smtClean="0"/>
              <a:t> on top of Scala and Java Spark.</a:t>
            </a:r>
          </a:p>
          <a:p>
            <a:endParaRPr lang="en-US" baseline="0" dirty="0" smtClean="0"/>
          </a:p>
          <a:p>
            <a:r>
              <a:rPr lang="en-US" baseline="0" dirty="0" smtClean="0"/>
              <a:t>It provides a way to get data in and out of python and it reuses a lot of the Spark Scala functionality.</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255</a:t>
            </a:fld>
            <a:endParaRPr lang="en-US"/>
          </a:p>
        </p:txBody>
      </p:sp>
    </p:spTree>
    <p:extLst>
      <p:ext uri="{BB962C8B-B14F-4D97-AF65-F5344CB8AC3E}">
        <p14:creationId xmlns:p14="http://schemas.microsoft.com/office/powerpoint/2010/main" val="1150632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It’s okay if only part of the RDD actually fits in memory</a:t>
            </a:r>
          </a:p>
          <a:p>
            <a:endParaRPr lang="en-US" dirty="0" smtClean="0"/>
          </a:p>
          <a:p>
            <a:r>
              <a:rPr lang="en-US" dirty="0" smtClean="0"/>
              <a:t>Talk about lineage: parent RDD and child RDD</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27</a:t>
            </a:fld>
            <a:endParaRPr lang="en-US"/>
          </a:p>
        </p:txBody>
      </p:sp>
    </p:spTree>
    <p:extLst>
      <p:ext uri="{BB962C8B-B14F-4D97-AF65-F5344CB8AC3E}">
        <p14:creationId xmlns:p14="http://schemas.microsoft.com/office/powerpoint/2010/main" val="271615080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Ask josh about UDFs… running in JVM&lt; or Python PID</a:t>
            </a:r>
            <a:endParaRPr lang="en-US" dirty="0" smtClean="0"/>
          </a:p>
          <a:p>
            <a:endParaRPr lang="en-US" dirty="0" smtClean="0"/>
          </a:p>
          <a:p>
            <a:r>
              <a:rPr lang="en-US" dirty="0" smtClean="0"/>
              <a:t>Py4J enables Python programs running in a Python interpreter to dynamically access Java objects in a Java Virtual Machine. </a:t>
            </a:r>
            <a:r>
              <a:rPr lang="en-US" sz="1200" b="0" i="0" kern="1200" dirty="0" smtClean="0">
                <a:solidFill>
                  <a:schemeClr val="tx1"/>
                </a:solidFill>
                <a:effectLst/>
                <a:latin typeface="+mn-lt"/>
                <a:ea typeface="+mn-ea"/>
                <a:cs typeface="+mn-cs"/>
              </a:rPr>
              <a:t>Essentially, you just call Java methods from your python code as if they were python methods.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a:t>
            </a:r>
            <a:r>
              <a:rPr lang="en-US" sz="1200" b="0" i="0" kern="1200" baseline="0" dirty="0" smtClean="0">
                <a:solidFill>
                  <a:schemeClr val="tx1"/>
                </a:solidFill>
                <a:effectLst/>
                <a:latin typeface="+mn-lt"/>
                <a:ea typeface="+mn-ea"/>
                <a:cs typeface="+mn-cs"/>
              </a:rPr>
              <a:t> are executor JVMs where </a:t>
            </a:r>
            <a:r>
              <a:rPr lang="en-US" sz="1200" b="0" i="0" kern="1200" baseline="0" dirty="0" err="1" smtClean="0">
                <a:solidFill>
                  <a:schemeClr val="tx1"/>
                </a:solidFill>
                <a:effectLst/>
                <a:latin typeface="+mn-lt"/>
                <a:ea typeface="+mn-ea"/>
                <a:cs typeface="+mn-cs"/>
              </a:rPr>
              <a:t>num_cores</a:t>
            </a:r>
            <a:r>
              <a:rPr lang="en-US" sz="1200" b="0" i="0" kern="1200" baseline="0" dirty="0" smtClean="0">
                <a:solidFill>
                  <a:schemeClr val="tx1"/>
                </a:solidFill>
                <a:effectLst/>
                <a:latin typeface="+mn-lt"/>
                <a:ea typeface="+mn-ea"/>
                <a:cs typeface="+mn-cs"/>
              </a:rPr>
              <a:t> = 2</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In the Executor JVM, </a:t>
            </a:r>
            <a:r>
              <a:rPr lang="en-US" sz="1200" b="0" i="0" kern="1200" baseline="0" dirty="0" err="1" smtClean="0">
                <a:solidFill>
                  <a:schemeClr val="tx1"/>
                </a:solidFill>
                <a:effectLst/>
                <a:latin typeface="+mn-lt"/>
                <a:ea typeface="+mn-ea"/>
                <a:cs typeface="+mn-cs"/>
              </a:rPr>
              <a:t>Pyrolite</a:t>
            </a:r>
            <a:r>
              <a:rPr lang="en-US" sz="1200" b="0" i="0" kern="1200" baseline="0" dirty="0" smtClean="0">
                <a:solidFill>
                  <a:schemeClr val="tx1"/>
                </a:solidFill>
                <a:effectLst/>
                <a:latin typeface="+mn-lt"/>
                <a:ea typeface="+mn-ea"/>
                <a:cs typeface="+mn-cs"/>
              </a:rPr>
              <a:t> is used to </a:t>
            </a:r>
            <a:r>
              <a:rPr lang="en-US" sz="1200" b="0" i="0" kern="1200" baseline="0" dirty="0" err="1" smtClean="0">
                <a:solidFill>
                  <a:schemeClr val="tx1"/>
                </a:solidFill>
                <a:effectLst/>
                <a:latin typeface="+mn-lt"/>
                <a:ea typeface="+mn-ea"/>
                <a:cs typeface="+mn-cs"/>
              </a:rPr>
              <a:t>unpickle</a:t>
            </a:r>
            <a:r>
              <a:rPr lang="en-US" sz="1200" b="0" i="0" kern="1200" baseline="0" dirty="0" smtClean="0">
                <a:solidFill>
                  <a:schemeClr val="tx1"/>
                </a:solidFill>
                <a:effectLst/>
                <a:latin typeface="+mn-lt"/>
                <a:ea typeface="+mn-ea"/>
                <a:cs typeface="+mn-cs"/>
              </a:rPr>
              <a:t> the data or to pickle it. “</a:t>
            </a:r>
            <a:r>
              <a:rPr lang="en-US" dirty="0" smtClean="0"/>
              <a:t>This library allows your Java or .NET program to interface very easily with the Python world. It uses the Pyro protocol to call methods on remote objects. (See </a:t>
            </a:r>
            <a:r>
              <a:rPr lang="en-US" sz="1200" u="none" strike="noStrike" kern="1200" dirty="0" smtClean="0">
                <a:solidFill>
                  <a:schemeClr val="tx1"/>
                </a:solidFill>
                <a:effectLst/>
                <a:latin typeface="+mn-lt"/>
                <a:ea typeface="+mn-ea"/>
                <a:cs typeface="+mn-cs"/>
                <a:hlinkClick r:id="rId3"/>
              </a:rPr>
              <a:t>https://github.com/irmen/Pyro4</a:t>
            </a:r>
            <a:r>
              <a:rPr lang="en-US" dirty="0" smtClean="0"/>
              <a:t>). </a:t>
            </a:r>
            <a:r>
              <a:rPr lang="en-US" dirty="0" err="1" smtClean="0"/>
              <a:t>Pyrolite</a:t>
            </a:r>
            <a:r>
              <a:rPr lang="en-US" dirty="0" smtClean="0"/>
              <a:t> contains and uses a feature complete pickle protocol implementation to exchange data with Pyro/Python.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Why does the local disk get used on the driver machine? Py4J is very inefficient for transferring large data b/c it uses a text based protocol.. It has to encode in base 64 so really slow. A collect or broadcast may be huge, so Py4j writes one file to the local FS. The final </a:t>
            </a:r>
            <a:r>
              <a:rPr lang="en-US" sz="1200" b="0" i="0" kern="1200" baseline="0" dirty="0" err="1" smtClean="0">
                <a:solidFill>
                  <a:schemeClr val="tx1"/>
                </a:solidFill>
                <a:effectLst/>
                <a:latin typeface="+mn-lt"/>
                <a:ea typeface="+mn-ea"/>
                <a:cs typeface="+mn-cs"/>
              </a:rPr>
              <a:t>unpickling</a:t>
            </a:r>
            <a:r>
              <a:rPr lang="en-US" sz="1200" b="0" i="0" kern="1200" baseline="0" dirty="0" smtClean="0">
                <a:solidFill>
                  <a:schemeClr val="tx1"/>
                </a:solidFill>
                <a:effectLst/>
                <a:latin typeface="+mn-lt"/>
                <a:ea typeface="+mn-ea"/>
                <a:cs typeface="+mn-cs"/>
              </a:rPr>
              <a:t> happens in the Python process on the Driver Machine.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Python functions and closures (with  dependencies) are serialized using </a:t>
            </a:r>
            <a:r>
              <a:rPr lang="en-US" sz="1200" dirty="0" err="1" smtClean="0"/>
              <a:t>PiCloud’s</a:t>
            </a:r>
            <a:r>
              <a:rPr lang="en-US" sz="1200" dirty="0" smtClean="0"/>
              <a:t> </a:t>
            </a:r>
            <a:r>
              <a:rPr lang="en-US" sz="1200" dirty="0" err="1" smtClean="0">
                <a:solidFill>
                  <a:schemeClr val="accent3"/>
                </a:solidFill>
                <a:latin typeface="Anonymous Pro" panose="02060609030202000504" pitchFamily="49" charset="0"/>
                <a:ea typeface="Anonymous Pro" panose="02060609030202000504" pitchFamily="49" charset="0"/>
              </a:rPr>
              <a:t>CloudPickle</a:t>
            </a:r>
            <a:r>
              <a:rPr lang="en-US" sz="1200" dirty="0" smtClean="0">
                <a:solidFill>
                  <a:schemeClr val="accent3"/>
                </a:solidFill>
              </a:rPr>
              <a:t> </a:t>
            </a:r>
            <a:r>
              <a:rPr lang="en-US" sz="1200" dirty="0" smtClean="0"/>
              <a:t>module</a:t>
            </a:r>
            <a:endParaRPr lang="en-US" sz="1200" dirty="0" smtClean="0">
              <a:solidFill>
                <a:srgbClr val="FE5224"/>
              </a:solidFill>
            </a:endParaRPr>
          </a:p>
          <a:p>
            <a:endParaRPr lang="en-US" sz="1200" b="0" i="0" kern="1200" dirty="0" smtClean="0">
              <a:solidFill>
                <a:schemeClr val="tx1"/>
              </a:solidFill>
              <a:effectLst/>
              <a:latin typeface="+mn-lt"/>
              <a:ea typeface="+mn-ea"/>
              <a:cs typeface="+mn-cs"/>
            </a:endParaRPr>
          </a:p>
          <a:p>
            <a:endParaRPr lang="en-US" dirty="0" smtClean="0"/>
          </a:p>
          <a:p>
            <a:r>
              <a:rPr lang="en-US" dirty="0" smtClean="0"/>
              <a:t>You could also use Py4J. There is an example on the </a:t>
            </a:r>
            <a:r>
              <a:rPr lang="en-US" dirty="0" err="1" smtClean="0"/>
              <a:t>frontpage</a:t>
            </a:r>
            <a:r>
              <a:rPr lang="en-US" dirty="0" smtClean="0"/>
              <a:t> and lots of documentation, but essentially, you just call Java methods from your python code as if they were python methods:</a:t>
            </a:r>
          </a:p>
          <a:p>
            <a:endParaRPr lang="en-US" dirty="0" smtClean="0"/>
          </a:p>
          <a:p>
            <a:r>
              <a:rPr lang="en-US" dirty="0" smtClean="0"/>
              <a:t>You first</a:t>
            </a:r>
            <a:r>
              <a:rPr lang="en-US" baseline="0" dirty="0" smtClean="0"/>
              <a:t> write a java program where you create a class and run that java program in a JVM. Then you write a Python program that can access that java object via a network socket.</a:t>
            </a:r>
            <a:endParaRPr lang="en-US" dirty="0" smtClean="0"/>
          </a:p>
          <a:p>
            <a:endParaRPr lang="en-US" dirty="0" smtClean="0"/>
          </a:p>
          <a:p>
            <a:r>
              <a:rPr lang="en-US" dirty="0" smtClean="0"/>
              <a:t>Here</a:t>
            </a:r>
            <a:r>
              <a:rPr lang="en-US" baseline="0" dirty="0" smtClean="0"/>
              <a:t> is what happens behind the scenes.</a:t>
            </a:r>
          </a:p>
          <a:p>
            <a:endParaRPr lang="en-US" baseline="0" dirty="0" smtClean="0"/>
          </a:p>
          <a:p>
            <a:r>
              <a:rPr lang="en-US" baseline="0" dirty="0" smtClean="0"/>
              <a:t>On my local machine, I have the Spark Context object… top level entry point for Spark.. Used to create RDDs. SC runs in the Python process.</a:t>
            </a:r>
          </a:p>
          <a:p>
            <a:endParaRPr lang="en-US" baseline="0" dirty="0" smtClean="0"/>
          </a:p>
          <a:p>
            <a:r>
              <a:rPr lang="en-US" baseline="0" dirty="0" smtClean="0"/>
              <a:t>When a SC is made, behind the scenes it creates a Java Spark context, running on top of regular Spark. Py4J is used to talk (copy data) between a JVM and python using reflection so you can call a java method just as if it was a native python method. It’s pretty cool.</a:t>
            </a:r>
          </a:p>
          <a:p>
            <a:endParaRPr lang="en-US" baseline="0" dirty="0" smtClean="0"/>
          </a:p>
          <a:p>
            <a:r>
              <a:rPr lang="en-US" dirty="0" smtClean="0"/>
              <a:t>So the python Spark Context</a:t>
            </a:r>
            <a:r>
              <a:rPr lang="en-US" baseline="0" dirty="0" smtClean="0"/>
              <a:t> is controlling the Java Spark Context. A local file system is also used for communication through multiple files for doing things like collecting results. </a:t>
            </a:r>
          </a:p>
          <a:p>
            <a:endParaRPr lang="en-US" baseline="0" dirty="0" smtClean="0"/>
          </a:p>
          <a:p>
            <a:r>
              <a:rPr lang="en-US" baseline="0" dirty="0" smtClean="0"/>
              <a:t>The integration with Py4J and Python is fine for like control point stuff, but you don’t want to transfer a whole lot of data through it because reflection is just too expensive.</a:t>
            </a:r>
          </a:p>
          <a:p>
            <a:endParaRPr lang="en-US" baseline="0" dirty="0" smtClean="0"/>
          </a:p>
          <a:p>
            <a:r>
              <a:rPr lang="en-US" baseline="0" dirty="0" smtClean="0"/>
              <a:t>When you submit a job to the cluster, your job (the Python transformations and stuff) gets mapped down to just a few transformations on this special Python RDD object. Behind the scenes when these objects are shipped to the Spark executor, they actually spin up a bunch of actual python processes. And the Spark Executors communicate with the Python code over pipes using a special format to pass the functions that the user is writing. </a:t>
            </a:r>
          </a:p>
          <a:p>
            <a:endParaRPr lang="en-US" baseline="0" dirty="0" smtClean="0"/>
          </a:p>
          <a:p>
            <a:r>
              <a:rPr lang="en-US" baseline="0" dirty="0" smtClean="0"/>
              <a:t>SO The executor will pipe all the data into the python processes, get all the results back and serialize it and transfer it. </a:t>
            </a:r>
          </a:p>
          <a:p>
            <a:endParaRPr lang="en-US" baseline="0" dirty="0" smtClean="0"/>
          </a:p>
          <a:p>
            <a:r>
              <a:rPr lang="en-US" baseline="0" dirty="0" smtClean="0"/>
              <a:t>Naturally, there is some serialization involved</a:t>
            </a:r>
            <a:endParaRPr lang="en-US" dirty="0" smtClean="0"/>
          </a:p>
          <a:p>
            <a:endParaRPr lang="en-US" dirty="0" smtClean="0"/>
          </a:p>
          <a:p>
            <a:endParaRPr lang="en-US" dirty="0" smtClean="0"/>
          </a:p>
          <a:p>
            <a:r>
              <a:rPr lang="en-US" sz="1200" b="0" i="0" kern="1200" dirty="0" smtClean="0">
                <a:solidFill>
                  <a:schemeClr val="tx1"/>
                </a:solidFill>
                <a:effectLst/>
                <a:latin typeface="+mn-lt"/>
                <a:ea typeface="+mn-ea"/>
                <a:cs typeface="+mn-cs"/>
              </a:rPr>
              <a:t>there is one Python process per executor thread (we need this due to Python’s GIL so that CPU-bound tasks can benefit from multiple cores).  In older versions of </a:t>
            </a:r>
            <a:r>
              <a:rPr lang="en-US" sz="1200" b="0" i="0" kern="1200" dirty="0" err="1" smtClean="0">
                <a:solidFill>
                  <a:schemeClr val="tx1"/>
                </a:solidFill>
                <a:effectLst/>
                <a:latin typeface="+mn-lt"/>
                <a:ea typeface="+mn-ea"/>
                <a:cs typeface="+mn-cs"/>
              </a:rPr>
              <a:t>PySpark</a:t>
            </a:r>
            <a:r>
              <a:rPr lang="en-US" sz="1200" b="0" i="0" kern="1200" dirty="0" smtClean="0">
                <a:solidFill>
                  <a:schemeClr val="tx1"/>
                </a:solidFill>
                <a:effectLst/>
                <a:latin typeface="+mn-lt"/>
                <a:ea typeface="+mn-ea"/>
                <a:cs typeface="+mn-cs"/>
              </a:rPr>
              <a:t>, we’d end up launching a new Python worker process per task.  In newer versions (1.2.0+), executors launch Python processes as needed, keep them around in a pool, and terminate them if they’re idle for too long (1 minute by default); see </a:t>
            </a:r>
            <a:r>
              <a:rPr lang="en-US" sz="1200" b="0" i="0" kern="1200" dirty="0" smtClean="0">
                <a:solidFill>
                  <a:schemeClr val="tx1"/>
                </a:solidFill>
                <a:effectLst/>
                <a:latin typeface="+mn-lt"/>
                <a:ea typeface="+mn-ea"/>
                <a:cs typeface="+mn-cs"/>
                <a:hlinkClick r:id="rId4"/>
              </a:rPr>
              <a:t>https://github.com/apache/spark/pull/2259</a:t>
            </a:r>
            <a:r>
              <a:rPr lang="en-US" sz="1200" b="0" i="0" kern="1200" dirty="0" smtClean="0">
                <a:solidFill>
                  <a:schemeClr val="tx1"/>
                </a:solidFill>
                <a:effectLst/>
                <a:latin typeface="+mn-lt"/>
                <a:ea typeface="+mn-ea"/>
                <a:cs typeface="+mn-cs"/>
              </a:rPr>
              <a:t> and the </a:t>
            </a:r>
            <a:r>
              <a:rPr lang="en-US" sz="1200" b="0" i="0" kern="1200" dirty="0" err="1" smtClean="0">
                <a:solidFill>
                  <a:schemeClr val="tx1"/>
                </a:solidFill>
                <a:effectLst/>
                <a:latin typeface="+mn-lt"/>
                <a:ea typeface="+mn-ea"/>
                <a:cs typeface="+mn-cs"/>
              </a:rPr>
              <a:t>followup</a:t>
            </a:r>
            <a:r>
              <a:rPr lang="en-US" sz="1200" b="0" i="0" kern="1200" dirty="0" smtClean="0">
                <a:solidFill>
                  <a:schemeClr val="tx1"/>
                </a:solidFill>
                <a:effectLst/>
                <a:latin typeface="+mn-lt"/>
                <a:ea typeface="+mn-ea"/>
                <a:cs typeface="+mn-cs"/>
              </a:rPr>
              <a:t> patches for more details.  The actual </a:t>
            </a:r>
            <a:r>
              <a:rPr lang="en-US" sz="1200" b="0" i="0" kern="1200" dirty="0" err="1" smtClean="0">
                <a:solidFill>
                  <a:schemeClr val="tx1"/>
                </a:solidFill>
                <a:effectLst/>
                <a:latin typeface="+mn-lt"/>
                <a:ea typeface="+mn-ea"/>
                <a:cs typeface="+mn-cs"/>
              </a:rPr>
              <a:t>subprocess</a:t>
            </a:r>
            <a:r>
              <a:rPr lang="en-US" sz="1200" b="0" i="0" kern="1200" dirty="0" smtClean="0">
                <a:solidFill>
                  <a:schemeClr val="tx1"/>
                </a:solidFill>
                <a:effectLst/>
                <a:latin typeface="+mn-lt"/>
                <a:ea typeface="+mn-ea"/>
                <a:cs typeface="+mn-cs"/>
              </a:rPr>
              <a:t> architecture is a little bit complicated because we use a separate process for managing the Python worker processes in order to work around some fork() performance issues in the JVM.  This may mean that you’ll see up to 5 Python processes on an executor with 4 threads: one Python process per core, plus the daemon.py middle layer; see </a:t>
            </a:r>
            <a:r>
              <a:rPr lang="en-US" sz="1200" b="0" i="0" kern="1200" dirty="0" smtClean="0">
                <a:solidFill>
                  <a:schemeClr val="tx1"/>
                </a:solidFill>
                <a:effectLst/>
                <a:latin typeface="+mn-lt"/>
                <a:ea typeface="+mn-ea"/>
                <a:cs typeface="+mn-cs"/>
                <a:hlinkClick r:id="rId5"/>
              </a:rPr>
              <a:t>https://github.com/apache/spark/pull/1680</a:t>
            </a:r>
            <a:r>
              <a:rPr lang="en-US" sz="1200" b="0" i="0" kern="1200" dirty="0" smtClean="0">
                <a:solidFill>
                  <a:schemeClr val="tx1"/>
                </a:solidFill>
                <a:effectLst/>
                <a:latin typeface="+mn-lt"/>
                <a:ea typeface="+mn-ea"/>
                <a:cs typeface="+mn-cs"/>
              </a:rPr>
              <a:t> for some additional context.</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Python UDFs are executed in regular Python interpreters, so things like </a:t>
            </a:r>
            <a:r>
              <a:rPr lang="en-US" sz="1200" b="0" i="0" kern="1200" dirty="0" err="1" smtClean="0">
                <a:solidFill>
                  <a:schemeClr val="tx1"/>
                </a:solidFill>
                <a:effectLst/>
                <a:latin typeface="+mn-lt"/>
                <a:ea typeface="+mn-ea"/>
                <a:cs typeface="+mn-cs"/>
              </a:rPr>
              <a:t>sc.map</a:t>
            </a:r>
            <a:r>
              <a:rPr lang="en-US" sz="1200" b="0" i="0" kern="1200" dirty="0" smtClean="0">
                <a:solidFill>
                  <a:schemeClr val="tx1"/>
                </a:solidFill>
                <a:effectLst/>
                <a:latin typeface="+mn-lt"/>
                <a:ea typeface="+mn-ea"/>
                <a:cs typeface="+mn-cs"/>
              </a:rPr>
              <a:t>(lambda x: </a:t>
            </a:r>
            <a:r>
              <a:rPr lang="en-US" sz="1200" b="0" i="0" kern="1200" dirty="0" err="1" smtClean="0">
                <a:solidFill>
                  <a:schemeClr val="tx1"/>
                </a:solidFill>
                <a:effectLst/>
                <a:latin typeface="+mn-lt"/>
                <a:ea typeface="+mn-ea"/>
                <a:cs typeface="+mn-cs"/>
              </a:rPr>
              <a:t>some_arbitrary_python_code</a:t>
            </a:r>
            <a:r>
              <a:rPr lang="en-US" sz="1200" b="0" i="0" kern="1200" dirty="0" smtClean="0">
                <a:solidFill>
                  <a:schemeClr val="tx1"/>
                </a:solidFill>
                <a:effectLst/>
                <a:latin typeface="+mn-lt"/>
                <a:ea typeface="+mn-ea"/>
                <a:cs typeface="+mn-cs"/>
              </a:rPr>
              <a:t>(x)) are run in Python interpreters, not through anything like </a:t>
            </a:r>
            <a:r>
              <a:rPr lang="en-US" sz="1200" b="0" i="0" kern="1200" dirty="0" err="1" smtClean="0">
                <a:solidFill>
                  <a:schemeClr val="tx1"/>
                </a:solidFill>
                <a:effectLst/>
                <a:latin typeface="+mn-lt"/>
                <a:ea typeface="+mn-ea"/>
                <a:cs typeface="+mn-cs"/>
              </a:rPr>
              <a:t>Jython</a:t>
            </a:r>
            <a:r>
              <a:rPr lang="en-US" sz="1200" b="0" i="0" kern="1200" dirty="0" smtClean="0">
                <a:solidFill>
                  <a:schemeClr val="tx1"/>
                </a:solidFill>
                <a:effectLst/>
                <a:latin typeface="+mn-lt"/>
                <a:ea typeface="+mn-ea"/>
                <a:cs typeface="+mn-cs"/>
              </a:rPr>
              <a:t>.  Spark SQL and </a:t>
            </a:r>
            <a:r>
              <a:rPr lang="en-US" sz="1200" b="0" i="0" kern="1200" dirty="0" err="1" smtClean="0">
                <a:solidFill>
                  <a:schemeClr val="tx1"/>
                </a:solidFill>
                <a:effectLst/>
                <a:latin typeface="+mn-lt"/>
                <a:ea typeface="+mn-ea"/>
                <a:cs typeface="+mn-cs"/>
              </a:rPr>
              <a:t>MLlib</a:t>
            </a:r>
            <a:r>
              <a:rPr lang="en-US" sz="1200" b="0" i="0" kern="1200" dirty="0" smtClean="0">
                <a:solidFill>
                  <a:schemeClr val="tx1"/>
                </a:solidFill>
                <a:effectLst/>
                <a:latin typeface="+mn-lt"/>
                <a:ea typeface="+mn-ea"/>
                <a:cs typeface="+mn-cs"/>
              </a:rPr>
              <a:t> may actually end up executing code that runs in the JVM for doing heavy number-crunching and I expect that we’ll see more in-JVM execution of certain operations in future versions of Spark.</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See also: the (woefully out-of-date) </a:t>
            </a:r>
            <a:r>
              <a:rPr lang="en-US" sz="1200" b="0" i="0" kern="1200" dirty="0" err="1" smtClean="0">
                <a:solidFill>
                  <a:schemeClr val="tx1"/>
                </a:solidFill>
                <a:effectLst/>
                <a:latin typeface="+mn-lt"/>
                <a:ea typeface="+mn-ea"/>
                <a:cs typeface="+mn-cs"/>
              </a:rPr>
              <a:t>PySpark</a:t>
            </a:r>
            <a:r>
              <a:rPr lang="en-US" sz="1200" b="0" i="0" kern="1200" dirty="0" smtClean="0">
                <a:solidFill>
                  <a:schemeClr val="tx1"/>
                </a:solidFill>
                <a:effectLst/>
                <a:latin typeface="+mn-lt"/>
                <a:ea typeface="+mn-ea"/>
                <a:cs typeface="+mn-cs"/>
              </a:rPr>
              <a:t> internals page on the Spark wiki: </a:t>
            </a:r>
            <a:r>
              <a:rPr lang="en-US" sz="1200" b="0" i="0" kern="1200" dirty="0" smtClean="0">
                <a:solidFill>
                  <a:schemeClr val="tx1"/>
                </a:solidFill>
                <a:effectLst/>
                <a:latin typeface="+mn-lt"/>
                <a:ea typeface="+mn-ea"/>
                <a:cs typeface="+mn-cs"/>
                <a:hlinkClick r:id="rId6"/>
              </a:rPr>
              <a:t>https://cwiki.apache.org/confluence/display/SPARK/PySpark+Internals</a:t>
            </a:r>
            <a:r>
              <a:rPr lang="en-US" sz="1200" b="0" i="0" kern="1200" dirty="0" smtClean="0">
                <a:solidFill>
                  <a:schemeClr val="tx1"/>
                </a:solidFill>
                <a:effectLst/>
                <a:latin typeface="+mn-lt"/>
                <a:ea typeface="+mn-ea"/>
                <a:cs typeface="+mn-cs"/>
              </a:rPr>
              <a:t>.  I really ought to update this page to reflect some of these recent developments.</a:t>
            </a:r>
          </a:p>
          <a:p>
            <a:r>
              <a:rPr lang="en-US" dirty="0" smtClean="0"/>
              <a:t/>
            </a:r>
            <a:br>
              <a:rPr lang="en-US" dirty="0" smtClean="0"/>
            </a:br>
            <a:endParaRPr lang="en-US" dirty="0" smtClean="0"/>
          </a:p>
          <a:p>
            <a:pPr rtl="0"/>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256</a:t>
            </a:fld>
            <a:endParaRPr lang="en-US"/>
          </a:p>
        </p:txBody>
      </p:sp>
    </p:spTree>
    <p:extLst>
      <p:ext uri="{BB962C8B-B14F-4D97-AF65-F5344CB8AC3E}">
        <p14:creationId xmlns:p14="http://schemas.microsoft.com/office/powerpoint/2010/main" val="171426734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257</a:t>
            </a:fld>
            <a:endParaRPr lang="en-US"/>
          </a:p>
        </p:txBody>
      </p:sp>
    </p:spTree>
    <p:extLst>
      <p:ext uri="{BB962C8B-B14F-4D97-AF65-F5344CB8AC3E}">
        <p14:creationId xmlns:p14="http://schemas.microsoft.com/office/powerpoint/2010/main" val="2102162856"/>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smtClean="0">
                <a:solidFill>
                  <a:schemeClr val="tx1"/>
                </a:solidFill>
                <a:effectLst/>
                <a:latin typeface="+mn-lt"/>
                <a:ea typeface="+mn-ea"/>
                <a:cs typeface="+mn-cs"/>
              </a:rPr>
              <a:t>CPython</a:t>
            </a:r>
            <a:r>
              <a:rPr lang="en-US" sz="1200" b="0" i="0" kern="1200" dirty="0" smtClean="0">
                <a:solidFill>
                  <a:schemeClr val="tx1"/>
                </a:solidFill>
                <a:effectLst/>
                <a:latin typeface="+mn-lt"/>
                <a:ea typeface="+mn-ea"/>
                <a:cs typeface="+mn-cs"/>
              </a:rPr>
              <a:t> is the original Python implementation. It is the implementation you download from Python.org.  </a:t>
            </a:r>
            <a:r>
              <a:rPr lang="en-US" sz="1200" b="0" i="0" kern="1200" dirty="0" err="1" smtClean="0">
                <a:solidFill>
                  <a:schemeClr val="tx1"/>
                </a:solidFill>
                <a:effectLst/>
                <a:latin typeface="+mn-lt"/>
                <a:ea typeface="+mn-ea"/>
                <a:cs typeface="+mn-cs"/>
              </a:rPr>
              <a:t>CPython</a:t>
            </a:r>
            <a:r>
              <a:rPr lang="en-US" sz="1200" b="0" i="0" kern="1200" dirty="0" smtClean="0">
                <a:solidFill>
                  <a:schemeClr val="tx1"/>
                </a:solidFill>
                <a:effectLst/>
                <a:latin typeface="+mn-lt"/>
                <a:ea typeface="+mn-ea"/>
                <a:cs typeface="+mn-cs"/>
              </a:rPr>
              <a:t> compiles your python code into bytecode (transparently) and interprets that bytecode in a evaluation loop. So </a:t>
            </a:r>
            <a:r>
              <a:rPr lang="en-US" sz="1200" b="0" i="0" kern="1200" dirty="0" err="1" smtClean="0">
                <a:solidFill>
                  <a:schemeClr val="tx1"/>
                </a:solidFill>
                <a:effectLst/>
                <a:latin typeface="+mn-lt"/>
                <a:ea typeface="+mn-ea"/>
                <a:cs typeface="+mn-cs"/>
              </a:rPr>
              <a:t>CPython</a:t>
            </a:r>
            <a:r>
              <a:rPr lang="en-US" sz="1200" b="0" i="0" kern="1200" dirty="0" smtClean="0">
                <a:solidFill>
                  <a:schemeClr val="tx1"/>
                </a:solidFill>
                <a:effectLst/>
                <a:latin typeface="+mn-lt"/>
                <a:ea typeface="+mn-ea"/>
                <a:cs typeface="+mn-cs"/>
              </a:rPr>
              <a:t> does </a:t>
            </a:r>
            <a:r>
              <a:rPr lang="en-US" sz="1200" b="1" i="0" kern="1200" dirty="0" smtClean="0">
                <a:solidFill>
                  <a:schemeClr val="tx1"/>
                </a:solidFill>
                <a:effectLst/>
                <a:latin typeface="+mn-lt"/>
                <a:ea typeface="+mn-ea"/>
                <a:cs typeface="+mn-cs"/>
              </a:rPr>
              <a:t>not</a:t>
            </a:r>
            <a:r>
              <a:rPr lang="en-US" sz="1200" b="0" i="0" kern="1200" dirty="0" smtClean="0">
                <a:solidFill>
                  <a:schemeClr val="tx1"/>
                </a:solidFill>
                <a:effectLst/>
                <a:latin typeface="+mn-lt"/>
                <a:ea typeface="+mn-ea"/>
                <a:cs typeface="+mn-cs"/>
              </a:rPr>
              <a:t> translate your Python code to C by itself. It instead runs a interpreter loop. There </a:t>
            </a:r>
            <a:r>
              <a:rPr lang="en-US" sz="1200" b="0" i="1" kern="1200" dirty="0" smtClean="0">
                <a:solidFill>
                  <a:schemeClr val="tx1"/>
                </a:solidFill>
                <a:effectLst/>
                <a:latin typeface="+mn-lt"/>
                <a:ea typeface="+mn-ea"/>
                <a:cs typeface="+mn-cs"/>
              </a:rPr>
              <a:t>is</a:t>
            </a:r>
            <a:r>
              <a:rPr lang="en-US" sz="1200" b="0" i="0" kern="1200" dirty="0" smtClean="0">
                <a:solidFill>
                  <a:schemeClr val="tx1"/>
                </a:solidFill>
                <a:effectLst/>
                <a:latin typeface="+mn-lt"/>
                <a:ea typeface="+mn-ea"/>
                <a:cs typeface="+mn-cs"/>
              </a:rPr>
              <a:t> a project that </a:t>
            </a:r>
            <a:r>
              <a:rPr lang="en-US" sz="1200" b="0" i="1" kern="1200" dirty="0" smtClean="0">
                <a:solidFill>
                  <a:schemeClr val="tx1"/>
                </a:solidFill>
                <a:effectLst/>
                <a:latin typeface="+mn-lt"/>
                <a:ea typeface="+mn-ea"/>
                <a:cs typeface="+mn-cs"/>
              </a:rPr>
              <a:t>does</a:t>
            </a:r>
            <a:r>
              <a:rPr lang="en-US" sz="1200" b="0" i="0" kern="1200" dirty="0" smtClean="0">
                <a:solidFill>
                  <a:schemeClr val="tx1"/>
                </a:solidFill>
                <a:effectLst/>
                <a:latin typeface="+mn-lt"/>
                <a:ea typeface="+mn-ea"/>
                <a:cs typeface="+mn-cs"/>
              </a:rPr>
              <a:t> translate Python-</a:t>
            </a:r>
            <a:r>
              <a:rPr lang="en-US" sz="1200" b="0" i="0" kern="1200" dirty="0" err="1" smtClean="0">
                <a:solidFill>
                  <a:schemeClr val="tx1"/>
                </a:solidFill>
                <a:effectLst/>
                <a:latin typeface="+mn-lt"/>
                <a:ea typeface="+mn-ea"/>
                <a:cs typeface="+mn-cs"/>
              </a:rPr>
              <a:t>ish</a:t>
            </a:r>
            <a:r>
              <a:rPr lang="en-US" sz="1200" b="0" i="0" kern="1200" dirty="0" smtClean="0">
                <a:solidFill>
                  <a:schemeClr val="tx1"/>
                </a:solidFill>
                <a:effectLst/>
                <a:latin typeface="+mn-lt"/>
                <a:ea typeface="+mn-ea"/>
                <a:cs typeface="+mn-cs"/>
              </a:rPr>
              <a:t> code to C, and that is called </a:t>
            </a:r>
            <a:r>
              <a:rPr lang="en-US" sz="1200" b="0" i="0" u="none" strike="noStrike" kern="1200" dirty="0" err="1" smtClean="0">
                <a:solidFill>
                  <a:schemeClr val="tx1"/>
                </a:solidFill>
                <a:effectLst/>
                <a:latin typeface="+mn-lt"/>
                <a:ea typeface="+mn-ea"/>
                <a:cs typeface="+mn-cs"/>
                <a:hlinkClick r:id="rId3"/>
              </a:rPr>
              <a:t>Cython</a:t>
            </a:r>
            <a:r>
              <a:rPr lang="en-US" sz="1200" b="0" i="0" kern="1200" dirty="0" smtClean="0">
                <a:solidFill>
                  <a:schemeClr val="tx1"/>
                </a:solidFill>
                <a:effectLst/>
                <a:latin typeface="+mn-lt"/>
                <a:ea typeface="+mn-ea"/>
                <a:cs typeface="+mn-cs"/>
              </a:rPr>
              <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Pypy</a:t>
            </a:r>
            <a:r>
              <a:rPr lang="en-US" dirty="0" smtClean="0"/>
              <a:t> uses</a:t>
            </a:r>
            <a:r>
              <a:rPr lang="en-US" baseline="0" dirty="0" smtClean="0"/>
              <a:t> just in time compilation (JIT) or dynamic translation, so it runs faster. This means that compilation is done during the execution of the program (at run time) rather than just prior to execution.</a:t>
            </a:r>
          </a:p>
          <a:p>
            <a:pPr rtl="0"/>
            <a:endParaRPr lang="en-US" sz="1200" b="0" i="0" kern="1200" dirty="0" smtClean="0">
              <a:solidFill>
                <a:schemeClr val="tx1"/>
              </a:solidFill>
              <a:effectLst/>
              <a:latin typeface="+mn-lt"/>
              <a:ea typeface="+mn-ea"/>
              <a:cs typeface="+mn-cs"/>
            </a:endParaRPr>
          </a:p>
          <a:p>
            <a:pPr rtl="0"/>
            <a:endParaRPr lang="en-US" sz="1200" b="0" i="0" kern="1200" dirty="0" smtClean="0">
              <a:solidFill>
                <a:schemeClr val="tx1"/>
              </a:solidFill>
              <a:effectLst/>
              <a:latin typeface="+mn-lt"/>
              <a:ea typeface="+mn-ea"/>
              <a:cs typeface="+mn-cs"/>
            </a:endParaRPr>
          </a:p>
          <a:p>
            <a:pPr rtl="0"/>
            <a:r>
              <a:rPr lang="en-US" sz="1200" b="0" i="0" kern="1200" dirty="0" smtClean="0">
                <a:solidFill>
                  <a:schemeClr val="tx1"/>
                </a:solidFill>
                <a:effectLst/>
                <a:latin typeface="+mn-lt"/>
                <a:ea typeface="+mn-ea"/>
                <a:cs typeface="+mn-cs"/>
              </a:rPr>
              <a:t>- - -</a:t>
            </a:r>
          </a:p>
          <a:p>
            <a:pPr rtl="0"/>
            <a:endParaRPr lang="en-US" sz="1200" b="0" i="0" kern="1200" dirty="0" smtClean="0">
              <a:solidFill>
                <a:schemeClr val="tx1"/>
              </a:solidFill>
              <a:effectLst/>
              <a:latin typeface="+mn-lt"/>
              <a:ea typeface="+mn-ea"/>
              <a:cs typeface="+mn-cs"/>
            </a:endParaRPr>
          </a:p>
          <a:p>
            <a:pPr rtl="0"/>
            <a:r>
              <a:rPr lang="en-US" sz="1200" b="0" i="0" kern="1200" dirty="0" smtClean="0">
                <a:solidFill>
                  <a:schemeClr val="tx1"/>
                </a:solidFill>
                <a:effectLst/>
                <a:latin typeface="+mn-lt"/>
                <a:ea typeface="+mn-ea"/>
                <a:cs typeface="+mn-cs"/>
              </a:rPr>
              <a:t>CFFI: C Foreign Function Interface for Python. The goal is to provide a convenient and reliable way to call compiled C code from Python using interface declarations written in C.</a:t>
            </a:r>
            <a:endParaRPr lang="en-US" dirty="0" smtClean="0"/>
          </a:p>
          <a:p>
            <a:pPr rtl="0"/>
            <a:endParaRPr lang="en-US" dirty="0" smtClean="0"/>
          </a:p>
          <a:p>
            <a:pPr rtl="0"/>
            <a:r>
              <a:rPr lang="en-US" dirty="0" smtClean="0"/>
              <a:t>- - - </a:t>
            </a:r>
          </a:p>
          <a:p>
            <a:pPr rtl="0"/>
            <a:endParaRPr lang="en-US" dirty="0" smtClean="0"/>
          </a:p>
          <a:p>
            <a:pPr rtl="0"/>
            <a:r>
              <a:rPr lang="en-US" dirty="0" err="1" smtClean="0"/>
              <a:t>Pypy</a:t>
            </a:r>
            <a:r>
              <a:rPr lang="en-US" dirty="0" smtClean="0"/>
              <a:t> uses</a:t>
            </a:r>
            <a:r>
              <a:rPr lang="en-US" baseline="0" dirty="0" smtClean="0"/>
              <a:t> just in time compilation (JIT) or dynamic translation, so it runs faster. This means that compilation is done during the execution of the program (at run time) rather than just prior to execution.</a:t>
            </a:r>
          </a:p>
          <a:p>
            <a:pPr rtl="0"/>
            <a:endParaRPr lang="en-US" baseline="0" dirty="0" smtClean="0"/>
          </a:p>
          <a:p>
            <a:pPr rtl="0"/>
            <a:r>
              <a:rPr lang="en-US" baseline="0" dirty="0" smtClean="0"/>
              <a:t>A JIT compiler is a program that turns Java bytecode (instructions that must be interpreted) into instructions that can be sent directly to the processor. </a:t>
            </a:r>
          </a:p>
          <a:p>
            <a:pPr rtl="0"/>
            <a:endParaRPr lang="en-US" baseline="0" dirty="0" smtClean="0"/>
          </a:p>
          <a:p>
            <a:pPr rtl="0"/>
            <a:r>
              <a:rPr lang="en-US" dirty="0" smtClean="0"/>
              <a:t>After you've written a Java program, the source language statements are compiled by the Java compiler into bytecode rather than into code that contains instructions that match a particular hardware platform's processor (for example, an Intel Pentium microprocessor or an IBM System/390 processor). The bytecode is platform-independent code that can be sent to any platform and run on that platform.</a:t>
            </a:r>
          </a:p>
          <a:p>
            <a:pPr rtl="0"/>
            <a:endParaRPr lang="en-US" dirty="0" smtClean="0"/>
          </a:p>
          <a:p>
            <a:pPr rtl="0"/>
            <a:r>
              <a:rPr lang="en-US" sz="1200" b="0" i="0" kern="1200" dirty="0" smtClean="0">
                <a:solidFill>
                  <a:schemeClr val="tx1"/>
                </a:solidFill>
                <a:effectLst/>
                <a:latin typeface="+mn-lt"/>
                <a:ea typeface="+mn-ea"/>
                <a:cs typeface="+mn-cs"/>
              </a:rPr>
              <a:t>In the past, most programs written in any language have had to be recompiled, and sometimes, rewritten for each computer platform. One of the biggest advantages of Java is that you only have to write and compile a program once. The Java on any platform will interpret the compiled bytecode into instructions understandable by the particular processor. However, the virtual machine handles one bytecode instruction at a time. Using the Java just-in-time compiler (really a second compiler) at the particular system platform compiles the bytecode into the particular system code (as though the program had been compiled initially on that platform). Once the code has been (re-)compiled by the JIT compiler, it will usually run more quickly in the computer.</a:t>
            </a:r>
          </a:p>
          <a:p>
            <a:pPr rtl="0"/>
            <a:endParaRPr lang="en-US" sz="1200" b="0" i="0" kern="1200" dirty="0" smtClean="0">
              <a:solidFill>
                <a:schemeClr val="tx1"/>
              </a:solidFill>
              <a:effectLst/>
              <a:latin typeface="+mn-lt"/>
              <a:ea typeface="+mn-ea"/>
              <a:cs typeface="+mn-cs"/>
            </a:endParaRPr>
          </a:p>
          <a:p>
            <a:pPr marL="171450" indent="-171450" rtl="0">
              <a:buFontTx/>
              <a:buChar char="-"/>
            </a:pPr>
            <a:r>
              <a:rPr lang="en-US" sz="1200" b="0" i="0" kern="1200" dirty="0" smtClean="0">
                <a:solidFill>
                  <a:schemeClr val="tx1"/>
                </a:solidFill>
                <a:effectLst/>
                <a:latin typeface="+mn-lt"/>
                <a:ea typeface="+mn-ea"/>
                <a:cs typeface="+mn-cs"/>
              </a:rPr>
              <a:t>- - -</a:t>
            </a:r>
          </a:p>
          <a:p>
            <a:pPr marL="171450" indent="-171450" rtl="0">
              <a:buFontTx/>
              <a:buChar char="-"/>
            </a:pPr>
            <a:endParaRPr lang="en-US" sz="1200" b="0" i="0" kern="1200" dirty="0" smtClean="0">
              <a:solidFill>
                <a:schemeClr val="tx1"/>
              </a:solidFill>
              <a:effectLst/>
              <a:latin typeface="+mn-lt"/>
              <a:ea typeface="+mn-ea"/>
              <a:cs typeface="+mn-cs"/>
            </a:endParaRPr>
          </a:p>
          <a:p>
            <a:pPr marL="171450" indent="-171450" rtl="0">
              <a:buFontTx/>
              <a:buChar char="-"/>
            </a:pPr>
            <a:r>
              <a:rPr lang="en-US" sz="1200" b="0" i="0" kern="1200" dirty="0" smtClean="0">
                <a:solidFill>
                  <a:schemeClr val="tx1"/>
                </a:solidFill>
                <a:effectLst/>
                <a:latin typeface="+mn-lt"/>
                <a:ea typeface="+mn-ea"/>
                <a:cs typeface="+mn-cs"/>
              </a:rPr>
              <a:t>Good explanation</a:t>
            </a:r>
            <a:r>
              <a:rPr lang="en-US" sz="1200" b="0" i="0" kern="1200" baseline="0" dirty="0" smtClean="0">
                <a:solidFill>
                  <a:schemeClr val="tx1"/>
                </a:solidFill>
                <a:effectLst/>
                <a:latin typeface="+mn-lt"/>
                <a:ea typeface="+mn-ea"/>
                <a:cs typeface="+mn-cs"/>
              </a:rPr>
              <a:t> of JIT:</a:t>
            </a:r>
          </a:p>
          <a:p>
            <a:r>
              <a:rPr lang="en-US" sz="1200" b="0" i="0" kern="1200" dirty="0" smtClean="0">
                <a:solidFill>
                  <a:schemeClr val="tx1"/>
                </a:solidFill>
                <a:effectLst/>
                <a:latin typeface="+mn-lt"/>
                <a:ea typeface="+mn-ea"/>
                <a:cs typeface="+mn-cs"/>
              </a:rPr>
              <a:t>A JIT compiler runs </a:t>
            </a:r>
            <a:r>
              <a:rPr lang="en-US" sz="1200" b="1" i="0" kern="1200" dirty="0" smtClean="0">
                <a:solidFill>
                  <a:schemeClr val="tx1"/>
                </a:solidFill>
                <a:effectLst/>
                <a:latin typeface="+mn-lt"/>
                <a:ea typeface="+mn-ea"/>
                <a:cs typeface="+mn-cs"/>
              </a:rPr>
              <a:t>after</a:t>
            </a:r>
            <a:r>
              <a:rPr lang="en-US" sz="1200" b="0" i="0" kern="1200" dirty="0" smtClean="0">
                <a:solidFill>
                  <a:schemeClr val="tx1"/>
                </a:solidFill>
                <a:effectLst/>
                <a:latin typeface="+mn-lt"/>
                <a:ea typeface="+mn-ea"/>
                <a:cs typeface="+mn-cs"/>
              </a:rPr>
              <a:t> the program has started and compiles the code (usually bytecode or some kind of VM instructions) on the fly (or just-in-time, as it's called) into a form that's usually faster, typically the host CPU's native instruction set. A JIT has access to dynamic runtime information whereas a standard compiler doesn't and can make better optimizations like </a:t>
            </a:r>
            <a:r>
              <a:rPr lang="en-US" sz="1200" b="0" i="0" kern="1200" dirty="0" err="1" smtClean="0">
                <a:solidFill>
                  <a:schemeClr val="tx1"/>
                </a:solidFill>
                <a:effectLst/>
                <a:latin typeface="+mn-lt"/>
                <a:ea typeface="+mn-ea"/>
                <a:cs typeface="+mn-cs"/>
              </a:rPr>
              <a:t>inlining</a:t>
            </a:r>
            <a:r>
              <a:rPr lang="en-US" sz="1200" b="0" i="0" kern="1200" dirty="0" smtClean="0">
                <a:solidFill>
                  <a:schemeClr val="tx1"/>
                </a:solidFill>
                <a:effectLst/>
                <a:latin typeface="+mn-lt"/>
                <a:ea typeface="+mn-ea"/>
                <a:cs typeface="+mn-cs"/>
              </a:rPr>
              <a:t> functions that are used frequently.</a:t>
            </a:r>
          </a:p>
          <a:p>
            <a:r>
              <a:rPr lang="en-US" sz="1200" b="0" i="0" kern="1200" dirty="0" smtClean="0">
                <a:solidFill>
                  <a:schemeClr val="tx1"/>
                </a:solidFill>
                <a:effectLst/>
                <a:latin typeface="+mn-lt"/>
                <a:ea typeface="+mn-ea"/>
                <a:cs typeface="+mn-cs"/>
              </a:rPr>
              <a:t>This is in contrast to a traditional compiler that compiles </a:t>
            </a:r>
            <a:r>
              <a:rPr lang="en-US" sz="1200" b="1" i="0" kern="1200" dirty="0" smtClean="0">
                <a:solidFill>
                  <a:schemeClr val="tx1"/>
                </a:solidFill>
                <a:effectLst/>
                <a:latin typeface="+mn-lt"/>
                <a:ea typeface="+mn-ea"/>
                <a:cs typeface="+mn-cs"/>
              </a:rPr>
              <a:t>all</a:t>
            </a:r>
            <a:r>
              <a:rPr lang="en-US" sz="1200" b="0" i="0" kern="1200" dirty="0" smtClean="0">
                <a:solidFill>
                  <a:schemeClr val="tx1"/>
                </a:solidFill>
                <a:effectLst/>
                <a:latin typeface="+mn-lt"/>
                <a:ea typeface="+mn-ea"/>
                <a:cs typeface="+mn-cs"/>
              </a:rPr>
              <a:t> the code to machine language </a:t>
            </a:r>
            <a:r>
              <a:rPr lang="en-US" sz="1200" b="1" i="0" kern="1200" dirty="0" smtClean="0">
                <a:solidFill>
                  <a:schemeClr val="tx1"/>
                </a:solidFill>
                <a:effectLst/>
                <a:latin typeface="+mn-lt"/>
                <a:ea typeface="+mn-ea"/>
                <a:cs typeface="+mn-cs"/>
              </a:rPr>
              <a:t>before</a:t>
            </a:r>
            <a:r>
              <a:rPr lang="en-US" sz="1200" b="0" i="0" kern="1200" dirty="0" smtClean="0">
                <a:solidFill>
                  <a:schemeClr val="tx1"/>
                </a:solidFill>
                <a:effectLst/>
                <a:latin typeface="+mn-lt"/>
                <a:ea typeface="+mn-ea"/>
                <a:cs typeface="+mn-cs"/>
              </a:rPr>
              <a:t> the program is first run.</a:t>
            </a:r>
          </a:p>
          <a:p>
            <a:r>
              <a:rPr lang="en-US" sz="1200" b="0" i="0" kern="1200" dirty="0" smtClean="0">
                <a:solidFill>
                  <a:schemeClr val="tx1"/>
                </a:solidFill>
                <a:effectLst/>
                <a:latin typeface="+mn-lt"/>
                <a:ea typeface="+mn-ea"/>
                <a:cs typeface="+mn-cs"/>
              </a:rPr>
              <a:t>To paraphrase, conventional compilers build the whole program as an EXE file BEFORE the first time you run it. For newer style programs, an assembly is generated with pseudocode (p-code). Only AFTER you execute the program on the OS (e.g., by double-clicking on its icon) will the (JIT) compiler kick in and generate machine code (m-code) that the Intel-based processor or whatever will understand.</a:t>
            </a:r>
          </a:p>
          <a:p>
            <a:pPr marL="171450" indent="-171450" rtl="0">
              <a:buFontTx/>
              <a:buChar char="-"/>
            </a:pPr>
            <a:endParaRPr lang="en-US" dirty="0" smtClean="0"/>
          </a:p>
          <a:p>
            <a:pPr marL="171450" indent="-171450" rtl="0">
              <a:buFontTx/>
              <a:buChar char="-"/>
            </a:pPr>
            <a:endParaRPr lang="en-US" dirty="0" smtClean="0"/>
          </a:p>
          <a:p>
            <a:pPr marL="171450" indent="-171450" rtl="0">
              <a:buFontTx/>
              <a:buChar char="-"/>
            </a:pPr>
            <a:r>
              <a:rPr lang="en-US" baseline="0" dirty="0" smtClean="0"/>
              <a:t>- - - - -</a:t>
            </a:r>
          </a:p>
          <a:p>
            <a:pPr marL="171450" indent="-171450" rtl="0">
              <a:buFontTx/>
              <a:buChar char="-"/>
            </a:pPr>
            <a:r>
              <a:rPr lang="en-US" baseline="0" dirty="0" smtClean="0"/>
              <a:t>Research: https://github.com/apache/spark/blob/master/bin/pyspark#L54</a:t>
            </a:r>
          </a:p>
          <a:p>
            <a:pPr marL="171450" indent="-171450" rtl="0">
              <a:buFontTx/>
              <a:buChar char="-"/>
            </a:pPr>
            <a:endParaRPr lang="en-US" baseline="0" dirty="0" smtClean="0"/>
          </a:p>
          <a:p>
            <a:pPr marL="171450" indent="-171450" rtl="0">
              <a:buFontTx/>
              <a:buChar char="-"/>
            </a:pPr>
            <a:r>
              <a:rPr lang="en-US" baseline="0" dirty="0" smtClean="0"/>
              <a:t>https://github.com/apache/spark/pull/2144</a:t>
            </a:r>
          </a:p>
          <a:p>
            <a:pPr marL="171450" indent="-171450" rtl="0">
              <a:buFontTx/>
              <a:buChar cha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258</a:t>
            </a:fld>
            <a:endParaRPr lang="en-US"/>
          </a:p>
        </p:txBody>
      </p:sp>
    </p:spTree>
    <p:extLst>
      <p:ext uri="{BB962C8B-B14F-4D97-AF65-F5344CB8AC3E}">
        <p14:creationId xmlns:p14="http://schemas.microsoft.com/office/powerpoint/2010/main" val="84817290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259</a:t>
            </a:fld>
            <a:endParaRPr lang="en-US"/>
          </a:p>
        </p:txBody>
      </p:sp>
    </p:spTree>
    <p:extLst>
      <p:ext uri="{BB962C8B-B14F-4D97-AF65-F5344CB8AC3E}">
        <p14:creationId xmlns:p14="http://schemas.microsoft.com/office/powerpoint/2010/main" val="49171991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260</a:t>
            </a:fld>
            <a:endParaRPr lang="en-US"/>
          </a:p>
        </p:txBody>
      </p:sp>
    </p:spTree>
    <p:extLst>
      <p:ext uri="{BB962C8B-B14F-4D97-AF65-F5344CB8AC3E}">
        <p14:creationId xmlns:p14="http://schemas.microsoft.com/office/powerpoint/2010/main" val="1028418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This is a narrow transformation…</a:t>
            </a:r>
          </a:p>
          <a:p>
            <a:r>
              <a:rPr lang="en-US" dirty="0" smtClean="0"/>
              <a:t>1 Task </a:t>
            </a:r>
            <a:r>
              <a:rPr lang="en-US" baseline="0" dirty="0" smtClean="0"/>
              <a:t> &lt;-&gt; 1 Partition, and usually &lt;-&gt; 1 Core (although this can be configured higher)</a:t>
            </a:r>
          </a:p>
          <a:p>
            <a:r>
              <a:rPr lang="en-US" baseline="0" dirty="0" smtClean="0"/>
              <a:t>How many executors? Depends on cluster </a:t>
            </a:r>
            <a:r>
              <a:rPr lang="en-US" baseline="0" dirty="0" err="1" smtClean="0"/>
              <a:t>config</a:t>
            </a:r>
            <a:r>
              <a:rPr lang="en-US" baseline="0" dirty="0" smtClean="0"/>
              <a:t>. I.e., these 1:1 mappings are NOT 1:1 with executors</a:t>
            </a:r>
          </a:p>
        </p:txBody>
      </p:sp>
      <p:sp>
        <p:nvSpPr>
          <p:cNvPr id="4" name="Slide Number Placeholder 3"/>
          <p:cNvSpPr>
            <a:spLocks noGrp="1"/>
          </p:cNvSpPr>
          <p:nvPr>
            <p:ph type="sldNum" sz="quarter" idx="10"/>
          </p:nvPr>
        </p:nvSpPr>
        <p:spPr/>
        <p:txBody>
          <a:bodyPr/>
          <a:lstStyle/>
          <a:p>
            <a:fld id="{6ABF7D8C-7970-48FE-9283-7C11973B602A}" type="slidenum">
              <a:rPr lang="en-US" smtClean="0"/>
              <a:t>28</a:t>
            </a:fld>
            <a:endParaRPr lang="en-US"/>
          </a:p>
        </p:txBody>
      </p:sp>
    </p:spTree>
    <p:extLst>
      <p:ext uri="{BB962C8B-B14F-4D97-AF65-F5344CB8AC3E}">
        <p14:creationId xmlns:p14="http://schemas.microsoft.com/office/powerpoint/2010/main" val="2604788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29</a:t>
            </a:fld>
            <a:endParaRPr lang="en-US"/>
          </a:p>
        </p:txBody>
      </p:sp>
    </p:spTree>
    <p:extLst>
      <p:ext uri="{BB962C8B-B14F-4D97-AF65-F5344CB8AC3E}">
        <p14:creationId xmlns:p14="http://schemas.microsoft.com/office/powerpoint/2010/main" val="799391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30</a:t>
            </a:fld>
            <a:endParaRPr lang="en-US"/>
          </a:p>
        </p:txBody>
      </p:sp>
    </p:spTree>
    <p:extLst>
      <p:ext uri="{BB962C8B-B14F-4D97-AF65-F5344CB8AC3E}">
        <p14:creationId xmlns:p14="http://schemas.microsoft.com/office/powerpoint/2010/main" val="2888014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Actions force the evaluation of the transformations required for the RDD they are called on, since they are required to actually produce output.</a:t>
            </a:r>
          </a:p>
          <a:p>
            <a:pPr rtl="0"/>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31</a:t>
            </a:fld>
            <a:endParaRPr lang="en-US"/>
          </a:p>
        </p:txBody>
      </p:sp>
    </p:spTree>
    <p:extLst>
      <p:ext uri="{BB962C8B-B14F-4D97-AF65-F5344CB8AC3E}">
        <p14:creationId xmlns:p14="http://schemas.microsoft.com/office/powerpoint/2010/main" val="2122017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SWITCH TO VISUAL GUIDE.</a:t>
            </a:r>
          </a:p>
          <a:p>
            <a:endParaRPr lang="en-US" dirty="0" smtClean="0"/>
          </a:p>
          <a:p>
            <a:r>
              <a:rPr lang="en-US" dirty="0" smtClean="0"/>
              <a:t>There are various types of RDDs, and you can write your</a:t>
            </a:r>
            <a:r>
              <a:rPr lang="en-US" baseline="0" dirty="0" smtClean="0"/>
              <a:t> own.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32</a:t>
            </a:fld>
            <a:endParaRPr lang="en-US"/>
          </a:p>
        </p:txBody>
      </p:sp>
    </p:spTree>
    <p:extLst>
      <p:ext uri="{BB962C8B-B14F-4D97-AF65-F5344CB8AC3E}">
        <p14:creationId xmlns:p14="http://schemas.microsoft.com/office/powerpoint/2010/main" val="3781582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a:t>
            </a:fld>
            <a:endParaRPr lang="en-US"/>
          </a:p>
        </p:txBody>
      </p:sp>
    </p:spTree>
    <p:extLst>
      <p:ext uri="{BB962C8B-B14F-4D97-AF65-F5344CB8AC3E}">
        <p14:creationId xmlns:p14="http://schemas.microsoft.com/office/powerpoint/2010/main" val="4656265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33</a:t>
            </a:fld>
            <a:endParaRPr lang="en-US"/>
          </a:p>
        </p:txBody>
      </p:sp>
    </p:spTree>
    <p:extLst>
      <p:ext uri="{BB962C8B-B14F-4D97-AF65-F5344CB8AC3E}">
        <p14:creationId xmlns:p14="http://schemas.microsoft.com/office/powerpoint/2010/main" val="873915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34</a:t>
            </a:fld>
            <a:endParaRPr lang="en-US"/>
          </a:p>
        </p:txBody>
      </p:sp>
    </p:spTree>
    <p:extLst>
      <p:ext uri="{BB962C8B-B14F-4D97-AF65-F5344CB8AC3E}">
        <p14:creationId xmlns:p14="http://schemas.microsoft.com/office/powerpoint/2010/main" val="1682988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35</a:t>
            </a:fld>
            <a:endParaRPr lang="en-US"/>
          </a:p>
        </p:txBody>
      </p:sp>
    </p:spTree>
    <p:extLst>
      <p:ext uri="{BB962C8B-B14F-4D97-AF65-F5344CB8AC3E}">
        <p14:creationId xmlns:p14="http://schemas.microsoft.com/office/powerpoint/2010/main" val="17862776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36</a:t>
            </a:fld>
            <a:endParaRPr lang="en-US"/>
          </a:p>
        </p:txBody>
      </p:sp>
    </p:spTree>
    <p:extLst>
      <p:ext uri="{BB962C8B-B14F-4D97-AF65-F5344CB8AC3E}">
        <p14:creationId xmlns:p14="http://schemas.microsoft.com/office/powerpoint/2010/main" val="1038570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37</a:t>
            </a:fld>
            <a:endParaRPr lang="en-US"/>
          </a:p>
        </p:txBody>
      </p:sp>
    </p:spTree>
    <p:extLst>
      <p:ext uri="{BB962C8B-B14F-4D97-AF65-F5344CB8AC3E}">
        <p14:creationId xmlns:p14="http://schemas.microsoft.com/office/powerpoint/2010/main" val="20634118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38</a:t>
            </a:fld>
            <a:endParaRPr lang="en-US"/>
          </a:p>
        </p:txBody>
      </p:sp>
    </p:spTree>
    <p:extLst>
      <p:ext uri="{BB962C8B-B14F-4D97-AF65-F5344CB8AC3E}">
        <p14:creationId xmlns:p14="http://schemas.microsoft.com/office/powerpoint/2010/main" val="17851281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39</a:t>
            </a:fld>
            <a:endParaRPr lang="en-US"/>
          </a:p>
        </p:txBody>
      </p:sp>
    </p:spTree>
    <p:extLst>
      <p:ext uri="{BB962C8B-B14F-4D97-AF65-F5344CB8AC3E}">
        <p14:creationId xmlns:p14="http://schemas.microsoft.com/office/powerpoint/2010/main" val="9779739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40</a:t>
            </a:fld>
            <a:endParaRPr lang="en-US"/>
          </a:p>
        </p:txBody>
      </p:sp>
    </p:spTree>
    <p:extLst>
      <p:ext uri="{BB962C8B-B14F-4D97-AF65-F5344CB8AC3E}">
        <p14:creationId xmlns:p14="http://schemas.microsoft.com/office/powerpoint/2010/main" val="3585525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41</a:t>
            </a:fld>
            <a:endParaRPr lang="en-US"/>
          </a:p>
        </p:txBody>
      </p:sp>
    </p:spTree>
    <p:extLst>
      <p:ext uri="{BB962C8B-B14F-4D97-AF65-F5344CB8AC3E}">
        <p14:creationId xmlns:p14="http://schemas.microsoft.com/office/powerpoint/2010/main" val="20767084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42</a:t>
            </a:fld>
            <a:endParaRPr lang="en-US"/>
          </a:p>
        </p:txBody>
      </p:sp>
    </p:spTree>
    <p:extLst>
      <p:ext uri="{BB962C8B-B14F-4D97-AF65-F5344CB8AC3E}">
        <p14:creationId xmlns:p14="http://schemas.microsoft.com/office/powerpoint/2010/main" val="1190422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6</a:t>
            </a:fld>
            <a:endParaRPr lang="en-US"/>
          </a:p>
        </p:txBody>
      </p:sp>
    </p:spTree>
    <p:extLst>
      <p:ext uri="{BB962C8B-B14F-4D97-AF65-F5344CB8AC3E}">
        <p14:creationId xmlns:p14="http://schemas.microsoft.com/office/powerpoint/2010/main" val="1376217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43</a:t>
            </a:fld>
            <a:endParaRPr lang="en-US"/>
          </a:p>
        </p:txBody>
      </p:sp>
    </p:spTree>
    <p:extLst>
      <p:ext uri="{BB962C8B-B14F-4D97-AF65-F5344CB8AC3E}">
        <p14:creationId xmlns:p14="http://schemas.microsoft.com/office/powerpoint/2010/main" val="13454742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44</a:t>
            </a:fld>
            <a:endParaRPr lang="en-US"/>
          </a:p>
        </p:txBody>
      </p:sp>
    </p:spTree>
    <p:extLst>
      <p:ext uri="{BB962C8B-B14F-4D97-AF65-F5344CB8AC3E}">
        <p14:creationId xmlns:p14="http://schemas.microsoft.com/office/powerpoint/2010/main" val="10838572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45</a:t>
            </a:fld>
            <a:endParaRPr lang="en-US"/>
          </a:p>
        </p:txBody>
      </p:sp>
    </p:spTree>
    <p:extLst>
      <p:ext uri="{BB962C8B-B14F-4D97-AF65-F5344CB8AC3E}">
        <p14:creationId xmlns:p14="http://schemas.microsoft.com/office/powerpoint/2010/main" val="21132520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46</a:t>
            </a:fld>
            <a:endParaRPr lang="en-US"/>
          </a:p>
        </p:txBody>
      </p:sp>
    </p:spTree>
    <p:extLst>
      <p:ext uri="{BB962C8B-B14F-4D97-AF65-F5344CB8AC3E}">
        <p14:creationId xmlns:p14="http://schemas.microsoft.com/office/powerpoint/2010/main" val="9033231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47</a:t>
            </a:fld>
            <a:endParaRPr lang="en-US"/>
          </a:p>
        </p:txBody>
      </p:sp>
    </p:spTree>
    <p:extLst>
      <p:ext uri="{BB962C8B-B14F-4D97-AF65-F5344CB8AC3E}">
        <p14:creationId xmlns:p14="http://schemas.microsoft.com/office/powerpoint/2010/main" val="2085306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48</a:t>
            </a:fld>
            <a:endParaRPr lang="en-US"/>
          </a:p>
        </p:txBody>
      </p:sp>
    </p:spTree>
    <p:extLst>
      <p:ext uri="{BB962C8B-B14F-4D97-AF65-F5344CB8AC3E}">
        <p14:creationId xmlns:p14="http://schemas.microsoft.com/office/powerpoint/2010/main" val="7260805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49</a:t>
            </a:fld>
            <a:endParaRPr lang="en-US"/>
          </a:p>
        </p:txBody>
      </p:sp>
    </p:spTree>
    <p:extLst>
      <p:ext uri="{BB962C8B-B14F-4D97-AF65-F5344CB8AC3E}">
        <p14:creationId xmlns:p14="http://schemas.microsoft.com/office/powerpoint/2010/main" val="21061577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50</a:t>
            </a:fld>
            <a:endParaRPr lang="en-US"/>
          </a:p>
        </p:txBody>
      </p:sp>
    </p:spTree>
    <p:extLst>
      <p:ext uri="{BB962C8B-B14F-4D97-AF65-F5344CB8AC3E}">
        <p14:creationId xmlns:p14="http://schemas.microsoft.com/office/powerpoint/2010/main" val="20818867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51</a:t>
            </a:fld>
            <a:endParaRPr lang="en-US"/>
          </a:p>
        </p:txBody>
      </p:sp>
    </p:spTree>
    <p:extLst>
      <p:ext uri="{BB962C8B-B14F-4D97-AF65-F5344CB8AC3E}">
        <p14:creationId xmlns:p14="http://schemas.microsoft.com/office/powerpoint/2010/main" val="27829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52</a:t>
            </a:fld>
            <a:endParaRPr lang="en-US"/>
          </a:p>
        </p:txBody>
      </p:sp>
    </p:spTree>
    <p:extLst>
      <p:ext uri="{BB962C8B-B14F-4D97-AF65-F5344CB8AC3E}">
        <p14:creationId xmlns:p14="http://schemas.microsoft.com/office/powerpoint/2010/main" val="139549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Shape 8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59" name="Shape 8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5491885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53</a:t>
            </a:fld>
            <a:endParaRPr lang="en-US"/>
          </a:p>
        </p:txBody>
      </p:sp>
    </p:spTree>
    <p:extLst>
      <p:ext uri="{BB962C8B-B14F-4D97-AF65-F5344CB8AC3E}">
        <p14:creationId xmlns:p14="http://schemas.microsoft.com/office/powerpoint/2010/main" val="5751480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54</a:t>
            </a:fld>
            <a:endParaRPr lang="en-US"/>
          </a:p>
        </p:txBody>
      </p:sp>
    </p:spTree>
    <p:extLst>
      <p:ext uri="{BB962C8B-B14F-4D97-AF65-F5344CB8AC3E}">
        <p14:creationId xmlns:p14="http://schemas.microsoft.com/office/powerpoint/2010/main" val="13205537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55</a:t>
            </a:fld>
            <a:endParaRPr lang="en-US"/>
          </a:p>
        </p:txBody>
      </p:sp>
    </p:spTree>
    <p:extLst>
      <p:ext uri="{BB962C8B-B14F-4D97-AF65-F5344CB8AC3E}">
        <p14:creationId xmlns:p14="http://schemas.microsoft.com/office/powerpoint/2010/main" val="19870985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56</a:t>
            </a:fld>
            <a:endParaRPr lang="en-US"/>
          </a:p>
        </p:txBody>
      </p:sp>
    </p:spTree>
    <p:extLst>
      <p:ext uri="{BB962C8B-B14F-4D97-AF65-F5344CB8AC3E}">
        <p14:creationId xmlns:p14="http://schemas.microsoft.com/office/powerpoint/2010/main" val="10396101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57</a:t>
            </a:fld>
            <a:endParaRPr lang="en-US"/>
          </a:p>
        </p:txBody>
      </p:sp>
    </p:spTree>
    <p:extLst>
      <p:ext uri="{BB962C8B-B14F-4D97-AF65-F5344CB8AC3E}">
        <p14:creationId xmlns:p14="http://schemas.microsoft.com/office/powerpoint/2010/main" val="10272384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58</a:t>
            </a:fld>
            <a:endParaRPr lang="en-US"/>
          </a:p>
        </p:txBody>
      </p:sp>
    </p:spTree>
    <p:extLst>
      <p:ext uri="{BB962C8B-B14F-4D97-AF65-F5344CB8AC3E}">
        <p14:creationId xmlns:p14="http://schemas.microsoft.com/office/powerpoint/2010/main" val="6842005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59</a:t>
            </a:fld>
            <a:endParaRPr lang="en-US"/>
          </a:p>
        </p:txBody>
      </p:sp>
    </p:spTree>
    <p:extLst>
      <p:ext uri="{BB962C8B-B14F-4D97-AF65-F5344CB8AC3E}">
        <p14:creationId xmlns:p14="http://schemas.microsoft.com/office/powerpoint/2010/main" val="12279124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60</a:t>
            </a:fld>
            <a:endParaRPr lang="en-US"/>
          </a:p>
        </p:txBody>
      </p:sp>
    </p:spTree>
    <p:extLst>
      <p:ext uri="{BB962C8B-B14F-4D97-AF65-F5344CB8AC3E}">
        <p14:creationId xmlns:p14="http://schemas.microsoft.com/office/powerpoint/2010/main" val="502471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61</a:t>
            </a:fld>
            <a:endParaRPr lang="en-US"/>
          </a:p>
        </p:txBody>
      </p:sp>
    </p:spTree>
    <p:extLst>
      <p:ext uri="{BB962C8B-B14F-4D97-AF65-F5344CB8AC3E}">
        <p14:creationId xmlns:p14="http://schemas.microsoft.com/office/powerpoint/2010/main" val="7317381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62</a:t>
            </a:fld>
            <a:endParaRPr lang="en-US"/>
          </a:p>
        </p:txBody>
      </p:sp>
    </p:spTree>
    <p:extLst>
      <p:ext uri="{BB962C8B-B14F-4D97-AF65-F5344CB8AC3E}">
        <p14:creationId xmlns:p14="http://schemas.microsoft.com/office/powerpoint/2010/main" val="1725019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a:xfrm>
            <a:off x="685800" y="1143000"/>
            <a:ext cx="5486400" cy="3086100"/>
          </a:xfrm>
          <a:ln/>
        </p:spPr>
      </p:sp>
      <p:sp>
        <p:nvSpPr>
          <p:cNvPr id="71682" name="Notes Placeholder 2"/>
          <p:cNvSpPr>
            <a:spLocks noGrp="1"/>
          </p:cNvSpPr>
          <p:nvPr>
            <p:ph type="body" idx="1"/>
          </p:nvPr>
        </p:nvSpPr>
        <p:spPr>
          <a:noFill/>
          <a:ln w="9525"/>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
        <p:nvSpPr>
          <p:cNvPr id="71683" name="Slide Number Placeholder 3"/>
          <p:cNvSpPr>
            <a:spLocks noGrp="1"/>
          </p:cNvSpPr>
          <p:nvPr>
            <p:ph type="sldNum" sz="quarter" idx="4294967295"/>
          </p:nvPr>
        </p:nvSpPr>
        <p:spPr bwMode="auto">
          <a:xfrm>
            <a:off x="3884839" y="8685611"/>
            <a:ext cx="2972027" cy="456406"/>
          </a:xfrm>
          <a:prstGeom prst="rect">
            <a:avLst/>
          </a:prstGeo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fld id="{4453A447-CD3B-0748-9662-C44461DF0B64}" type="slidenum">
              <a:rPr lang="en-US" sz="1200">
                <a:latin typeface="Arial" charset="0"/>
                <a:cs typeface="Arial" charset="0"/>
              </a:rPr>
              <a:pPr eaLnBrk="1" hangingPunct="1"/>
              <a:t>8</a:t>
            </a:fld>
            <a:endParaRPr lang="en-US" sz="1200">
              <a:latin typeface="Arial" charset="0"/>
              <a:cs typeface="Arial" charset="0"/>
            </a:endParaRPr>
          </a:p>
        </p:txBody>
      </p:sp>
    </p:spTree>
    <p:extLst>
      <p:ext uri="{BB962C8B-B14F-4D97-AF65-F5344CB8AC3E}">
        <p14:creationId xmlns:p14="http://schemas.microsoft.com/office/powerpoint/2010/main" val="1630223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63</a:t>
            </a:fld>
            <a:endParaRPr lang="en-US"/>
          </a:p>
        </p:txBody>
      </p:sp>
    </p:spTree>
    <p:extLst>
      <p:ext uri="{BB962C8B-B14F-4D97-AF65-F5344CB8AC3E}">
        <p14:creationId xmlns:p14="http://schemas.microsoft.com/office/powerpoint/2010/main" val="15035000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64</a:t>
            </a:fld>
            <a:endParaRPr lang="en-US"/>
          </a:p>
        </p:txBody>
      </p:sp>
    </p:spTree>
    <p:extLst>
      <p:ext uri="{BB962C8B-B14F-4D97-AF65-F5344CB8AC3E}">
        <p14:creationId xmlns:p14="http://schemas.microsoft.com/office/powerpoint/2010/main" val="14622121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65</a:t>
            </a:fld>
            <a:endParaRPr lang="en-US"/>
          </a:p>
        </p:txBody>
      </p:sp>
    </p:spTree>
    <p:extLst>
      <p:ext uri="{BB962C8B-B14F-4D97-AF65-F5344CB8AC3E}">
        <p14:creationId xmlns:p14="http://schemas.microsoft.com/office/powerpoint/2010/main" val="9715543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66</a:t>
            </a:fld>
            <a:endParaRPr lang="en-US"/>
          </a:p>
        </p:txBody>
      </p:sp>
    </p:spTree>
    <p:extLst>
      <p:ext uri="{BB962C8B-B14F-4D97-AF65-F5344CB8AC3E}">
        <p14:creationId xmlns:p14="http://schemas.microsoft.com/office/powerpoint/2010/main" val="20861233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67</a:t>
            </a:fld>
            <a:endParaRPr lang="en-US"/>
          </a:p>
        </p:txBody>
      </p:sp>
    </p:spTree>
    <p:extLst>
      <p:ext uri="{BB962C8B-B14F-4D97-AF65-F5344CB8AC3E}">
        <p14:creationId xmlns:p14="http://schemas.microsoft.com/office/powerpoint/2010/main" val="7130670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68</a:t>
            </a:fld>
            <a:endParaRPr lang="en-US"/>
          </a:p>
        </p:txBody>
      </p:sp>
    </p:spTree>
    <p:extLst>
      <p:ext uri="{BB962C8B-B14F-4D97-AF65-F5344CB8AC3E}">
        <p14:creationId xmlns:p14="http://schemas.microsoft.com/office/powerpoint/2010/main" val="10212080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69</a:t>
            </a:fld>
            <a:endParaRPr lang="en-US"/>
          </a:p>
        </p:txBody>
      </p:sp>
    </p:spTree>
    <p:extLst>
      <p:ext uri="{BB962C8B-B14F-4D97-AF65-F5344CB8AC3E}">
        <p14:creationId xmlns:p14="http://schemas.microsoft.com/office/powerpoint/2010/main" val="16392080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70</a:t>
            </a:fld>
            <a:endParaRPr lang="en-US"/>
          </a:p>
        </p:txBody>
      </p:sp>
    </p:spTree>
    <p:extLst>
      <p:ext uri="{BB962C8B-B14F-4D97-AF65-F5344CB8AC3E}">
        <p14:creationId xmlns:p14="http://schemas.microsoft.com/office/powerpoint/2010/main" val="12843799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71</a:t>
            </a:fld>
            <a:endParaRPr lang="en-US"/>
          </a:p>
        </p:txBody>
      </p:sp>
    </p:spTree>
    <p:extLst>
      <p:ext uri="{BB962C8B-B14F-4D97-AF65-F5344CB8AC3E}">
        <p14:creationId xmlns:p14="http://schemas.microsoft.com/office/powerpoint/2010/main" val="162871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D1D2FF2-A594-4F5E-8E3E-8DD700E0E9D6}" type="slidenum">
              <a:rPr lang="en-US" smtClean="0"/>
              <a:t>72</a:t>
            </a:fld>
            <a:endParaRPr lang="en-US"/>
          </a:p>
        </p:txBody>
      </p:sp>
    </p:spTree>
    <p:extLst>
      <p:ext uri="{BB962C8B-B14F-4D97-AF65-F5344CB8AC3E}">
        <p14:creationId xmlns:p14="http://schemas.microsoft.com/office/powerpoint/2010/main" val="1089489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build with animations</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9</a:t>
            </a:fld>
            <a:endParaRPr lang="en-US"/>
          </a:p>
        </p:txBody>
      </p:sp>
    </p:spTree>
    <p:extLst>
      <p:ext uri="{BB962C8B-B14F-4D97-AF65-F5344CB8AC3E}">
        <p14:creationId xmlns:p14="http://schemas.microsoft.com/office/powerpoint/2010/main" val="17669840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D1D2FF2-A594-4F5E-8E3E-8DD700E0E9D6}" type="slidenum">
              <a:rPr lang="en-US" smtClean="0"/>
              <a:t>73</a:t>
            </a:fld>
            <a:endParaRPr lang="en-US"/>
          </a:p>
        </p:txBody>
      </p:sp>
    </p:spTree>
    <p:extLst>
      <p:ext uri="{BB962C8B-B14F-4D97-AF65-F5344CB8AC3E}">
        <p14:creationId xmlns:p14="http://schemas.microsoft.com/office/powerpoint/2010/main" val="16924605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D1D2FF2-A594-4F5E-8E3E-8DD700E0E9D6}" type="slidenum">
              <a:rPr lang="en-US" smtClean="0"/>
              <a:t>74</a:t>
            </a:fld>
            <a:endParaRPr lang="en-US"/>
          </a:p>
        </p:txBody>
      </p:sp>
    </p:spTree>
    <p:extLst>
      <p:ext uri="{BB962C8B-B14F-4D97-AF65-F5344CB8AC3E}">
        <p14:creationId xmlns:p14="http://schemas.microsoft.com/office/powerpoint/2010/main" val="2321336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75</a:t>
            </a:fld>
            <a:endParaRPr lang="en-US"/>
          </a:p>
        </p:txBody>
      </p:sp>
    </p:spTree>
    <p:extLst>
      <p:ext uri="{BB962C8B-B14F-4D97-AF65-F5344CB8AC3E}">
        <p14:creationId xmlns:p14="http://schemas.microsoft.com/office/powerpoint/2010/main" val="9411721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a:t>
            </a:r>
            <a:r>
              <a:rPr lang="en-US" baseline="0" dirty="0" smtClean="0"/>
              <a:t> of everything in partition, 42</a:t>
            </a:r>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76</a:t>
            </a:fld>
            <a:endParaRPr lang="en-US"/>
          </a:p>
        </p:txBody>
      </p:sp>
    </p:spTree>
    <p:extLst>
      <p:ext uri="{BB962C8B-B14F-4D97-AF65-F5344CB8AC3E}">
        <p14:creationId xmlns:p14="http://schemas.microsoft.com/office/powerpoint/2010/main" val="15888081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77</a:t>
            </a:fld>
            <a:endParaRPr lang="en-US"/>
          </a:p>
        </p:txBody>
      </p:sp>
    </p:spTree>
    <p:extLst>
      <p:ext uri="{BB962C8B-B14F-4D97-AF65-F5344CB8AC3E}">
        <p14:creationId xmlns:p14="http://schemas.microsoft.com/office/powerpoint/2010/main" val="15681597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swap</a:t>
            </a:r>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78</a:t>
            </a:fld>
            <a:endParaRPr lang="en-US"/>
          </a:p>
        </p:txBody>
      </p:sp>
    </p:spTree>
    <p:extLst>
      <p:ext uri="{BB962C8B-B14F-4D97-AF65-F5344CB8AC3E}">
        <p14:creationId xmlns:p14="http://schemas.microsoft.com/office/powerpoint/2010/main" val="17167744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79</a:t>
            </a:fld>
            <a:endParaRPr lang="en-US"/>
          </a:p>
        </p:txBody>
      </p:sp>
    </p:spTree>
    <p:extLst>
      <p:ext uri="{BB962C8B-B14F-4D97-AF65-F5344CB8AC3E}">
        <p14:creationId xmlns:p14="http://schemas.microsoft.com/office/powerpoint/2010/main" val="10139434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80</a:t>
            </a:fld>
            <a:endParaRPr lang="en-US"/>
          </a:p>
        </p:txBody>
      </p:sp>
    </p:spTree>
    <p:extLst>
      <p:ext uri="{BB962C8B-B14F-4D97-AF65-F5344CB8AC3E}">
        <p14:creationId xmlns:p14="http://schemas.microsoft.com/office/powerpoint/2010/main" val="10288780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81</a:t>
            </a:fld>
            <a:endParaRPr lang="en-US"/>
          </a:p>
        </p:txBody>
      </p:sp>
    </p:spTree>
    <p:extLst>
      <p:ext uri="{BB962C8B-B14F-4D97-AF65-F5344CB8AC3E}">
        <p14:creationId xmlns:p14="http://schemas.microsoft.com/office/powerpoint/2010/main" val="6622089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swap</a:t>
            </a:r>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82</a:t>
            </a:fld>
            <a:endParaRPr lang="en-US"/>
          </a:p>
        </p:txBody>
      </p:sp>
    </p:spTree>
    <p:extLst>
      <p:ext uri="{BB962C8B-B14F-4D97-AF65-F5344CB8AC3E}">
        <p14:creationId xmlns:p14="http://schemas.microsoft.com/office/powerpoint/2010/main" val="155457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Add: Environments:</a:t>
            </a:r>
            <a:r>
              <a:rPr lang="en-US" baseline="0" dirty="0" smtClean="0"/>
              <a:t> </a:t>
            </a:r>
            <a:r>
              <a:rPr lang="en-US" dirty="0" smtClean="0"/>
              <a:t>OpenStack, Kubernetes. Add Kafka to Data</a:t>
            </a:r>
            <a:r>
              <a:rPr lang="en-US" baseline="0" dirty="0" smtClean="0"/>
              <a:t> Sources.</a:t>
            </a:r>
            <a:endParaRPr lang="en-US" dirty="0" smtClean="0"/>
          </a:p>
          <a:p>
            <a:endParaRPr lang="en-US" dirty="0" smtClean="0"/>
          </a:p>
          <a:p>
            <a:endParaRPr lang="en-US" dirty="0" smtClean="0"/>
          </a:p>
          <a:p>
            <a:pPr marL="0" marR="0" indent="0" algn="l" defTabSz="457200" rtl="0" eaLnBrk="1" fontAlgn="base" latinLnBrk="0" hangingPunct="1">
              <a:lnSpc>
                <a:spcPct val="100000"/>
              </a:lnSpc>
              <a:spcBef>
                <a:spcPct val="30000"/>
              </a:spcBef>
              <a:spcAft>
                <a:spcPct val="0"/>
              </a:spcAft>
              <a:buClrTx/>
              <a:buSzTx/>
              <a:buFontTx/>
              <a:buNone/>
              <a:tabLst/>
              <a:defRPr/>
            </a:pPr>
            <a:r>
              <a:rPr lang="en-US" dirty="0" smtClean="0"/>
              <a:t>Say: Most new code activity is in the higher level</a:t>
            </a:r>
            <a:r>
              <a:rPr lang="en-US" baseline="0" dirty="0" smtClean="0"/>
              <a:t> libraries. </a:t>
            </a:r>
            <a:r>
              <a:rPr lang="en-US" dirty="0" smtClean="0"/>
              <a:t>Spark SQL</a:t>
            </a:r>
            <a:r>
              <a:rPr lang="en-US" baseline="0" dirty="0" smtClean="0"/>
              <a:t> and </a:t>
            </a:r>
            <a:r>
              <a:rPr lang="en-US" baseline="0" dirty="0" err="1" smtClean="0"/>
              <a:t>MLlib’s</a:t>
            </a:r>
            <a:r>
              <a:rPr lang="en-US" baseline="0" dirty="0" smtClean="0"/>
              <a:t> code base has doubled in the past year.</a:t>
            </a:r>
            <a:endParaRPr lang="en-US" dirty="0" smtClean="0"/>
          </a:p>
          <a:p>
            <a:endParaRPr lang="en-US" dirty="0" smtClean="0"/>
          </a:p>
          <a:p>
            <a:r>
              <a:rPr lang="en-US" dirty="0" smtClean="0"/>
              <a:t>“for relational databases, there is a JDBC</a:t>
            </a:r>
            <a:r>
              <a:rPr lang="en-US" baseline="0" dirty="0" smtClean="0"/>
              <a:t> + ODBC connector”</a:t>
            </a:r>
            <a:endParaRPr lang="en-US" dirty="0" smtClean="0"/>
          </a:p>
          <a:p>
            <a:endParaRPr lang="en-US" dirty="0" smtClean="0"/>
          </a:p>
          <a:p>
            <a:r>
              <a:rPr lang="en-US" dirty="0" smtClean="0"/>
              <a:t>To-do, 2</a:t>
            </a:r>
            <a:r>
              <a:rPr lang="en-US" baseline="30000" dirty="0" smtClean="0"/>
              <a:t>nd</a:t>
            </a:r>
            <a:r>
              <a:rPr lang="en-US" dirty="0" smtClean="0"/>
              <a:t> iteration + book: Add new rectangle for ‘Notebooks’: Jupiter, Databricks, </a:t>
            </a:r>
            <a:r>
              <a:rPr lang="en-US" dirty="0" err="1" smtClean="0"/>
              <a:t>iPython</a:t>
            </a:r>
            <a:r>
              <a:rPr lang="en-US" dirty="0" smtClean="0"/>
              <a:t>, </a:t>
            </a:r>
            <a:r>
              <a:rPr lang="en-US" dirty="0" err="1" smtClean="0"/>
              <a:t>Zeplin</a:t>
            </a:r>
            <a:r>
              <a:rPr lang="en-US" dirty="0" smtClean="0"/>
              <a:t>, </a:t>
            </a:r>
            <a:r>
              <a:rPr lang="en-US" dirty="0" err="1" smtClean="0"/>
              <a:t>etc</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10</a:t>
            </a:fld>
            <a:endParaRPr lang="en-US"/>
          </a:p>
        </p:txBody>
      </p:sp>
    </p:spTree>
    <p:extLst>
      <p:ext uri="{BB962C8B-B14F-4D97-AF65-F5344CB8AC3E}">
        <p14:creationId xmlns:p14="http://schemas.microsoft.com/office/powerpoint/2010/main" val="8270205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swap</a:t>
            </a:r>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83</a:t>
            </a:fld>
            <a:endParaRPr lang="en-US"/>
          </a:p>
        </p:txBody>
      </p:sp>
    </p:spTree>
    <p:extLst>
      <p:ext uri="{BB962C8B-B14F-4D97-AF65-F5344CB8AC3E}">
        <p14:creationId xmlns:p14="http://schemas.microsoft.com/office/powerpoint/2010/main" val="12112587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swap</a:t>
            </a:r>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84</a:t>
            </a:fld>
            <a:endParaRPr lang="en-US"/>
          </a:p>
        </p:txBody>
      </p:sp>
    </p:spTree>
    <p:extLst>
      <p:ext uri="{BB962C8B-B14F-4D97-AF65-F5344CB8AC3E}">
        <p14:creationId xmlns:p14="http://schemas.microsoft.com/office/powerpoint/2010/main" val="15267632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swap</a:t>
            </a:r>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85</a:t>
            </a:fld>
            <a:endParaRPr lang="en-US"/>
          </a:p>
        </p:txBody>
      </p:sp>
    </p:spTree>
    <p:extLst>
      <p:ext uri="{BB962C8B-B14F-4D97-AF65-F5344CB8AC3E}">
        <p14:creationId xmlns:p14="http://schemas.microsoft.com/office/powerpoint/2010/main" val="9684875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86</a:t>
            </a:fld>
            <a:endParaRPr lang="en-US"/>
          </a:p>
        </p:txBody>
      </p:sp>
    </p:spTree>
    <p:extLst>
      <p:ext uri="{BB962C8B-B14F-4D97-AF65-F5344CB8AC3E}">
        <p14:creationId xmlns:p14="http://schemas.microsoft.com/office/powerpoint/2010/main" val="9325870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87</a:t>
            </a:fld>
            <a:endParaRPr lang="en-US"/>
          </a:p>
        </p:txBody>
      </p:sp>
    </p:spTree>
    <p:extLst>
      <p:ext uri="{BB962C8B-B14F-4D97-AF65-F5344CB8AC3E}">
        <p14:creationId xmlns:p14="http://schemas.microsoft.com/office/powerpoint/2010/main" val="10544540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88</a:t>
            </a:fld>
            <a:endParaRPr lang="en-US"/>
          </a:p>
        </p:txBody>
      </p:sp>
    </p:spTree>
    <p:extLst>
      <p:ext uri="{BB962C8B-B14F-4D97-AF65-F5344CB8AC3E}">
        <p14:creationId xmlns:p14="http://schemas.microsoft.com/office/powerpoint/2010/main" val="7619359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89</a:t>
            </a:fld>
            <a:endParaRPr lang="en-US"/>
          </a:p>
        </p:txBody>
      </p:sp>
    </p:spTree>
    <p:extLst>
      <p:ext uri="{BB962C8B-B14F-4D97-AF65-F5344CB8AC3E}">
        <p14:creationId xmlns:p14="http://schemas.microsoft.com/office/powerpoint/2010/main" val="16728281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90</a:t>
            </a:fld>
            <a:endParaRPr lang="en-US"/>
          </a:p>
        </p:txBody>
      </p:sp>
    </p:spTree>
    <p:extLst>
      <p:ext uri="{BB962C8B-B14F-4D97-AF65-F5344CB8AC3E}">
        <p14:creationId xmlns:p14="http://schemas.microsoft.com/office/powerpoint/2010/main" val="14206095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91</a:t>
            </a:fld>
            <a:endParaRPr lang="en-US"/>
          </a:p>
        </p:txBody>
      </p:sp>
    </p:spTree>
    <p:extLst>
      <p:ext uri="{BB962C8B-B14F-4D97-AF65-F5344CB8AC3E}">
        <p14:creationId xmlns:p14="http://schemas.microsoft.com/office/powerpoint/2010/main" val="14019084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92</a:t>
            </a:fld>
            <a:endParaRPr lang="en-US"/>
          </a:p>
        </p:txBody>
      </p:sp>
    </p:spTree>
    <p:extLst>
      <p:ext uri="{BB962C8B-B14F-4D97-AF65-F5344CB8AC3E}">
        <p14:creationId xmlns:p14="http://schemas.microsoft.com/office/powerpoint/2010/main" val="1486519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12</a:t>
            </a:fld>
            <a:endParaRPr lang="en-US"/>
          </a:p>
        </p:txBody>
      </p:sp>
    </p:spTree>
    <p:extLst>
      <p:ext uri="{BB962C8B-B14F-4D97-AF65-F5344CB8AC3E}">
        <p14:creationId xmlns:p14="http://schemas.microsoft.com/office/powerpoint/2010/main" val="8889392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93</a:t>
            </a:fld>
            <a:endParaRPr lang="en-US"/>
          </a:p>
        </p:txBody>
      </p:sp>
    </p:spTree>
    <p:extLst>
      <p:ext uri="{BB962C8B-B14F-4D97-AF65-F5344CB8AC3E}">
        <p14:creationId xmlns:p14="http://schemas.microsoft.com/office/powerpoint/2010/main" val="11534098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94</a:t>
            </a:fld>
            <a:endParaRPr lang="en-US"/>
          </a:p>
        </p:txBody>
      </p:sp>
    </p:spTree>
    <p:extLst>
      <p:ext uri="{BB962C8B-B14F-4D97-AF65-F5344CB8AC3E}">
        <p14:creationId xmlns:p14="http://schemas.microsoft.com/office/powerpoint/2010/main" val="11134151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95</a:t>
            </a:fld>
            <a:endParaRPr lang="en-US"/>
          </a:p>
        </p:txBody>
      </p:sp>
    </p:spTree>
    <p:extLst>
      <p:ext uri="{BB962C8B-B14F-4D97-AF65-F5344CB8AC3E}">
        <p14:creationId xmlns:p14="http://schemas.microsoft.com/office/powerpoint/2010/main" val="21143133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96</a:t>
            </a:fld>
            <a:endParaRPr lang="en-US"/>
          </a:p>
        </p:txBody>
      </p:sp>
    </p:spTree>
    <p:extLst>
      <p:ext uri="{BB962C8B-B14F-4D97-AF65-F5344CB8AC3E}">
        <p14:creationId xmlns:p14="http://schemas.microsoft.com/office/powerpoint/2010/main" val="20925444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97</a:t>
            </a:fld>
            <a:endParaRPr lang="en-US"/>
          </a:p>
        </p:txBody>
      </p:sp>
    </p:spTree>
    <p:extLst>
      <p:ext uri="{BB962C8B-B14F-4D97-AF65-F5344CB8AC3E}">
        <p14:creationId xmlns:p14="http://schemas.microsoft.com/office/powerpoint/2010/main" val="15120320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98</a:t>
            </a:fld>
            <a:endParaRPr lang="en-US"/>
          </a:p>
        </p:txBody>
      </p:sp>
    </p:spTree>
    <p:extLst>
      <p:ext uri="{BB962C8B-B14F-4D97-AF65-F5344CB8AC3E}">
        <p14:creationId xmlns:p14="http://schemas.microsoft.com/office/powerpoint/2010/main" val="18957602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99</a:t>
            </a:fld>
            <a:endParaRPr lang="en-US"/>
          </a:p>
        </p:txBody>
      </p:sp>
    </p:spTree>
    <p:extLst>
      <p:ext uri="{BB962C8B-B14F-4D97-AF65-F5344CB8AC3E}">
        <p14:creationId xmlns:p14="http://schemas.microsoft.com/office/powerpoint/2010/main" val="686783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swap</a:t>
            </a:r>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100</a:t>
            </a:fld>
            <a:endParaRPr lang="en-US"/>
          </a:p>
        </p:txBody>
      </p:sp>
    </p:spTree>
    <p:extLst>
      <p:ext uri="{BB962C8B-B14F-4D97-AF65-F5344CB8AC3E}">
        <p14:creationId xmlns:p14="http://schemas.microsoft.com/office/powerpoint/2010/main" val="31157325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swap</a:t>
            </a:r>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101</a:t>
            </a:fld>
            <a:endParaRPr lang="en-US"/>
          </a:p>
        </p:txBody>
      </p:sp>
    </p:spTree>
    <p:extLst>
      <p:ext uri="{BB962C8B-B14F-4D97-AF65-F5344CB8AC3E}">
        <p14:creationId xmlns:p14="http://schemas.microsoft.com/office/powerpoint/2010/main" val="71600941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swap</a:t>
            </a:r>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102</a:t>
            </a:fld>
            <a:endParaRPr lang="en-US"/>
          </a:p>
        </p:txBody>
      </p:sp>
    </p:spTree>
    <p:extLst>
      <p:ext uri="{BB962C8B-B14F-4D97-AF65-F5344CB8AC3E}">
        <p14:creationId xmlns:p14="http://schemas.microsoft.com/office/powerpoint/2010/main" val="739097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Microsoft_Excel_97_-_2004_Worksheet1.xls"/><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vmlDrawing" Target="../drawings/vmlDrawing1.v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5" name="Picture 4" descr="databricks_logoTM_rev_CMYK.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646585" y="5979584"/>
            <a:ext cx="2980267" cy="446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940742" y="2078367"/>
            <a:ext cx="10987852" cy="2484228"/>
          </a:xfrm>
        </p:spPr>
        <p:txBody>
          <a:bodyPr anchor="ctr" anchorCtr="0">
            <a:noAutofit/>
          </a:bodyPr>
          <a:lstStyle>
            <a:lvl1pPr algn="l">
              <a:lnSpc>
                <a:spcPct val="90000"/>
              </a:lnSpc>
              <a:defRPr sz="7200" b="0" i="0" baseline="0">
                <a:solidFill>
                  <a:schemeClr val="bg1"/>
                </a:solidFill>
                <a:latin typeface="Newslab Thin"/>
              </a:defRPr>
            </a:lvl1pPr>
          </a:lstStyle>
          <a:p>
            <a:r>
              <a:rPr lang="en-US" smtClean="0"/>
              <a:t>Click to edit Master title style</a:t>
            </a:r>
            <a:endParaRPr lang="en-US" dirty="0"/>
          </a:p>
        </p:txBody>
      </p:sp>
      <p:sp>
        <p:nvSpPr>
          <p:cNvPr id="3" name="Subtitle 2"/>
          <p:cNvSpPr>
            <a:spLocks noGrp="1"/>
          </p:cNvSpPr>
          <p:nvPr>
            <p:ph type="subTitle" idx="1"/>
          </p:nvPr>
        </p:nvSpPr>
        <p:spPr>
          <a:xfrm>
            <a:off x="919457" y="5568880"/>
            <a:ext cx="8534400" cy="605151"/>
          </a:xfrm>
          <a:prstGeom prst="rect">
            <a:avLst/>
          </a:prstGeom>
        </p:spPr>
        <p:txBody>
          <a:bodyPr anchor="b">
            <a:noAutofit/>
          </a:bodyPr>
          <a:lstStyle>
            <a:lvl1pPr marL="0" indent="0" algn="l">
              <a:spcBef>
                <a:spcPts val="0"/>
              </a:spcBef>
              <a:buNone/>
              <a:defRPr sz="3200" baseline="0">
                <a:solidFill>
                  <a:schemeClr val="bg1"/>
                </a:solidFill>
                <a:latin typeface="Source Sans Pro Light"/>
              </a:defRPr>
            </a:lvl1pPr>
            <a:lvl2pPr marL="609475" indent="0" algn="ctr">
              <a:buNone/>
              <a:defRPr>
                <a:solidFill>
                  <a:schemeClr val="tx1">
                    <a:tint val="75000"/>
                  </a:schemeClr>
                </a:solidFill>
              </a:defRPr>
            </a:lvl2pPr>
            <a:lvl3pPr marL="1218960" indent="0" algn="ctr">
              <a:buNone/>
              <a:defRPr>
                <a:solidFill>
                  <a:schemeClr val="tx1">
                    <a:tint val="75000"/>
                  </a:schemeClr>
                </a:solidFill>
              </a:defRPr>
            </a:lvl3pPr>
            <a:lvl4pPr marL="1828437" indent="0" algn="ctr">
              <a:buNone/>
              <a:defRPr>
                <a:solidFill>
                  <a:schemeClr val="tx1">
                    <a:tint val="75000"/>
                  </a:schemeClr>
                </a:solidFill>
              </a:defRPr>
            </a:lvl4pPr>
            <a:lvl5pPr marL="2437918" indent="0" algn="ctr">
              <a:buNone/>
              <a:defRPr>
                <a:solidFill>
                  <a:schemeClr val="tx1">
                    <a:tint val="75000"/>
                  </a:schemeClr>
                </a:solidFill>
              </a:defRPr>
            </a:lvl5pPr>
            <a:lvl6pPr marL="3047392" indent="0" algn="ctr">
              <a:buNone/>
              <a:defRPr>
                <a:solidFill>
                  <a:schemeClr val="tx1">
                    <a:tint val="75000"/>
                  </a:schemeClr>
                </a:solidFill>
              </a:defRPr>
            </a:lvl6pPr>
            <a:lvl7pPr marL="3656867" indent="0" algn="ctr">
              <a:buNone/>
              <a:defRPr>
                <a:solidFill>
                  <a:schemeClr val="tx1">
                    <a:tint val="75000"/>
                  </a:schemeClr>
                </a:solidFill>
              </a:defRPr>
            </a:lvl7pPr>
            <a:lvl8pPr marL="4266347" indent="0" algn="ctr">
              <a:buNone/>
              <a:defRPr>
                <a:solidFill>
                  <a:schemeClr val="tx1">
                    <a:tint val="75000"/>
                  </a:schemeClr>
                </a:solidFill>
              </a:defRPr>
            </a:lvl8pPr>
            <a:lvl9pPr marL="4875825" indent="0" algn="ctr">
              <a:buNone/>
              <a:defRPr>
                <a:solidFill>
                  <a:schemeClr val="tx1">
                    <a:tint val="75000"/>
                  </a:schemeClr>
                </a:solidFill>
              </a:defRPr>
            </a:lvl9pPr>
          </a:lstStyle>
          <a:p>
            <a:r>
              <a:rPr lang="en-US" smtClean="0"/>
              <a:t>Click to edit Master subtitle style</a:t>
            </a:r>
            <a:endParaRPr lang="en-US" dirty="0" smtClean="0"/>
          </a:p>
        </p:txBody>
      </p:sp>
      <p:sp>
        <p:nvSpPr>
          <p:cNvPr id="6" name="Text Placeholder 5"/>
          <p:cNvSpPr>
            <a:spLocks noGrp="1"/>
          </p:cNvSpPr>
          <p:nvPr>
            <p:ph type="body" sz="quarter" idx="10"/>
          </p:nvPr>
        </p:nvSpPr>
        <p:spPr>
          <a:xfrm>
            <a:off x="916989" y="6084714"/>
            <a:ext cx="8595784" cy="591261"/>
          </a:xfrm>
          <a:prstGeom prst="rect">
            <a:avLst/>
          </a:prstGeom>
        </p:spPr>
        <p:txBody>
          <a:bodyPr>
            <a:normAutofit/>
          </a:bodyPr>
          <a:lstStyle>
            <a:lvl1pPr marL="0" indent="0" algn="l">
              <a:buNone/>
              <a:defRPr sz="1900" baseline="0">
                <a:solidFill>
                  <a:schemeClr val="bg1"/>
                </a:solidFill>
                <a:latin typeface="Source Sans Pro Light"/>
              </a:defRPr>
            </a:lvl1pPr>
          </a:lstStyle>
          <a:p>
            <a:pPr lvl="0"/>
            <a:r>
              <a:rPr lang="en-US" smtClean="0"/>
              <a:t>Click to edit Master text styles</a:t>
            </a:r>
          </a:p>
        </p:txBody>
      </p:sp>
    </p:spTree>
    <p:extLst>
      <p:ext uri="{BB962C8B-B14F-4D97-AF65-F5344CB8AC3E}">
        <p14:creationId xmlns:p14="http://schemas.microsoft.com/office/powerpoint/2010/main" val="19416985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015878" y="6368448"/>
            <a:ext cx="8160252" cy="377525"/>
          </a:xfrm>
          <a:prstGeom prst="rect">
            <a:avLst/>
          </a:prstGeom>
        </p:spPr>
        <p:txBody>
          <a:bodyPr lIns="121917" tIns="60958" rIns="121917" bIns="60958"/>
          <a:lstStyle/>
          <a:p>
            <a:r>
              <a:rPr lang="en-US" smtClean="0"/>
              <a:t>Set Footer from Insert Dropdown Menu</a:t>
            </a:r>
            <a:endParaRPr lang="en-US"/>
          </a:p>
        </p:txBody>
      </p:sp>
      <p:sp>
        <p:nvSpPr>
          <p:cNvPr id="4" name="Slide Number Placeholder 3"/>
          <p:cNvSpPr>
            <a:spLocks noGrp="1"/>
          </p:cNvSpPr>
          <p:nvPr>
            <p:ph type="sldNum" sz="quarter" idx="12"/>
          </p:nvPr>
        </p:nvSpPr>
        <p:spPr/>
        <p:txBody>
          <a:bodyPr/>
          <a:lstStyle/>
          <a:p>
            <a:fld id="{40D15546-3768-674C-81B9-C40A1A080E88}" type="slidenum">
              <a:rPr lang="en-US" smtClean="0"/>
              <a:t>‹#›</a:t>
            </a:fld>
            <a:endParaRPr lang="en-US"/>
          </a:p>
        </p:txBody>
      </p:sp>
    </p:spTree>
    <p:extLst>
      <p:ext uri="{BB962C8B-B14F-4D97-AF65-F5344CB8AC3E}">
        <p14:creationId xmlns:p14="http://schemas.microsoft.com/office/powerpoint/2010/main" val="3564843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1261535" y="1750502"/>
            <a:ext cx="9563100" cy="4525433"/>
          </a:xfrm>
          <a:prstGeom prst="rect">
            <a:avLst/>
          </a:prstGeo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10"/>
          </p:nvPr>
        </p:nvSpPr>
        <p:spPr/>
        <p:txBody>
          <a:bodyPr/>
          <a:lstStyle>
            <a:lvl1pPr algn="r">
              <a:defRPr sz="1600" smtClean="0">
                <a:solidFill>
                  <a:schemeClr val="tx2">
                    <a:lumMod val="75000"/>
                    <a:lumOff val="25000"/>
                  </a:schemeClr>
                </a:solidFill>
                <a:latin typeface="Source Sans Pro Light"/>
              </a:defRPr>
            </a:lvl1pPr>
          </a:lstStyle>
          <a:p>
            <a:fld id="{D57F1E4F-1CFF-5643-939E-217C01CDF565}" type="slidenum">
              <a:rPr lang="en-US" smtClean="0"/>
              <a:pPr/>
              <a:t>‹#›</a:t>
            </a:fld>
            <a:endParaRPr lang="en-US" dirty="0"/>
          </a:p>
        </p:txBody>
      </p:sp>
      <p:pic>
        <p:nvPicPr>
          <p:cNvPr id="7" name="Picture 6" descr="databricks_logoTM_800px.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6162" y="6408813"/>
            <a:ext cx="1467151" cy="249416"/>
          </a:xfrm>
          <a:prstGeom prst="rect">
            <a:avLst/>
          </a:prstGeom>
        </p:spPr>
      </p:pic>
    </p:spTree>
    <p:extLst>
      <p:ext uri="{BB962C8B-B14F-4D97-AF65-F5344CB8AC3E}">
        <p14:creationId xmlns:p14="http://schemas.microsoft.com/office/powerpoint/2010/main" val="33016338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9" name="Content Placeholder 3"/>
          <p:cNvSpPr>
            <a:spLocks noGrp="1"/>
          </p:cNvSpPr>
          <p:nvPr>
            <p:ph sz="half" idx="2"/>
          </p:nvPr>
        </p:nvSpPr>
        <p:spPr>
          <a:xfrm>
            <a:off x="1241780" y="1764283"/>
            <a:ext cx="4749397" cy="3951288"/>
          </a:xfrm>
          <a:prstGeom prst="rect">
            <a:avLst/>
          </a:prstGeom>
        </p:spPr>
        <p:txBody>
          <a:bodyPr>
            <a:normAutofit/>
          </a:bodyPr>
          <a:lstStyle>
            <a:lvl1pPr marL="224324" indent="-224324">
              <a:buFont typeface="Arial"/>
              <a:buChar char="•"/>
              <a:defRPr sz="2700"/>
            </a:lvl1pPr>
            <a:lvl2pPr marL="611591" indent="-226441">
              <a:buFont typeface="Lucida Grande"/>
              <a:buChar char="–"/>
              <a:defRPr sz="2400"/>
            </a:lvl2pPr>
            <a:lvl3pPr marL="992525" indent="-154485">
              <a:buFont typeface="Arial"/>
              <a:buChar char="•"/>
              <a:defRPr sz="1900"/>
            </a:lvl3pPr>
            <a:lvl4pPr marL="1297261" indent="-150252">
              <a:buFont typeface="Lucida Grande"/>
              <a:buChar char="–"/>
              <a:defRPr sz="1600"/>
            </a:lvl4pPr>
            <a:lvl5pPr marL="1597764" indent="-154485">
              <a:buFont typeface="Arial"/>
              <a:buChar char="•"/>
              <a:defRPr sz="16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4"/>
          </p:nvPr>
        </p:nvSpPr>
        <p:spPr/>
        <p:txBody>
          <a:bodyPr/>
          <a:lstStyle>
            <a:lvl1pPr algn="r">
              <a:defRPr sz="1600" smtClean="0">
                <a:solidFill>
                  <a:schemeClr val="tx2">
                    <a:lumMod val="75000"/>
                    <a:lumOff val="25000"/>
                  </a:schemeClr>
                </a:solidFill>
                <a:latin typeface="Source Sans Pro Light"/>
              </a:defRPr>
            </a:lvl1pPr>
          </a:lstStyle>
          <a:p>
            <a:fld id="{D57F1E4F-1CFF-5643-939E-217C01CDF565}" type="slidenum">
              <a:rPr lang="en-US" smtClean="0"/>
              <a:pPr/>
              <a:t>‹#›</a:t>
            </a:fld>
            <a:endParaRPr lang="en-US" dirty="0"/>
          </a:p>
        </p:txBody>
      </p:sp>
      <p:pic>
        <p:nvPicPr>
          <p:cNvPr id="10" name="Picture 9" descr="databricks_logoTM_800px.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6162" y="6408813"/>
            <a:ext cx="1467151" cy="249416"/>
          </a:xfrm>
          <a:prstGeom prst="rect">
            <a:avLst/>
          </a:prstGeom>
        </p:spPr>
      </p:pic>
      <p:sp>
        <p:nvSpPr>
          <p:cNvPr id="15" name="Title Placeholder 1"/>
          <p:cNvSpPr>
            <a:spLocks noGrp="1"/>
          </p:cNvSpPr>
          <p:nvPr>
            <p:ph type="title"/>
          </p:nvPr>
        </p:nvSpPr>
        <p:spPr bwMode="auto">
          <a:xfrm>
            <a:off x="339681" y="275167"/>
            <a:ext cx="11413939"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a:bodyPr>
          <a:lstStyle/>
          <a:p>
            <a:pPr lvl="0"/>
            <a:r>
              <a:rPr lang="en-US" smtClean="0"/>
              <a:t>Click to edit Master title style</a:t>
            </a:r>
            <a:endParaRPr lang="en-US" dirty="0"/>
          </a:p>
        </p:txBody>
      </p:sp>
      <p:sp>
        <p:nvSpPr>
          <p:cNvPr id="11" name="Content Placeholder 3"/>
          <p:cNvSpPr>
            <a:spLocks noGrp="1"/>
          </p:cNvSpPr>
          <p:nvPr>
            <p:ph sz="half" idx="16"/>
          </p:nvPr>
        </p:nvSpPr>
        <p:spPr>
          <a:xfrm>
            <a:off x="6096000" y="1764283"/>
            <a:ext cx="4749397" cy="3951288"/>
          </a:xfrm>
          <a:prstGeom prst="rect">
            <a:avLst/>
          </a:prstGeom>
        </p:spPr>
        <p:txBody>
          <a:bodyPr>
            <a:normAutofit/>
          </a:bodyPr>
          <a:lstStyle>
            <a:lvl1pPr marL="224324" indent="-224324">
              <a:buFont typeface="Arial"/>
              <a:buChar char="•"/>
              <a:defRPr sz="2700"/>
            </a:lvl1pPr>
            <a:lvl2pPr marL="611591" indent="-226441">
              <a:buFont typeface="Lucida Grande"/>
              <a:buChar char="–"/>
              <a:defRPr sz="2400"/>
            </a:lvl2pPr>
            <a:lvl3pPr marL="992525" indent="-154485">
              <a:buFont typeface="Arial"/>
              <a:buChar char="•"/>
              <a:defRPr sz="1900"/>
            </a:lvl3pPr>
            <a:lvl4pPr marL="1297261" indent="-150252">
              <a:buFont typeface="Lucida Grande"/>
              <a:buChar char="–"/>
              <a:defRPr sz="1600"/>
            </a:lvl4pPr>
            <a:lvl5pPr marL="1597764" indent="-154485">
              <a:buFont typeface="Arial"/>
              <a:buChar char="•"/>
              <a:defRPr sz="16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3314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1241780" y="1714898"/>
            <a:ext cx="4749397" cy="639763"/>
          </a:xfrm>
          <a:prstGeom prst="rect">
            <a:avLst/>
          </a:prstGeom>
        </p:spPr>
        <p:txBody>
          <a:bodyPr anchor="b">
            <a:normAutofit/>
          </a:bodyPr>
          <a:lstStyle>
            <a:lvl1pPr marL="0" indent="0">
              <a:buNone/>
              <a:defRPr sz="3200" b="0" i="0" baseline="0">
                <a:solidFill>
                  <a:srgbClr val="404040"/>
                </a:solidFill>
                <a:latin typeface="Source Sans Pro"/>
                <a:cs typeface="Source Sans Pro"/>
              </a:defRPr>
            </a:lvl1pPr>
            <a:lvl2pPr marL="609475" indent="0">
              <a:buNone/>
              <a:defRPr sz="2700" b="1"/>
            </a:lvl2pPr>
            <a:lvl3pPr marL="1218960" indent="0">
              <a:buNone/>
              <a:defRPr sz="2400" b="1"/>
            </a:lvl3pPr>
            <a:lvl4pPr marL="1828437" indent="0">
              <a:buNone/>
              <a:defRPr sz="2100" b="1"/>
            </a:lvl4pPr>
            <a:lvl5pPr marL="2437918" indent="0">
              <a:buNone/>
              <a:defRPr sz="2100" b="1"/>
            </a:lvl5pPr>
            <a:lvl6pPr marL="3047392" indent="0">
              <a:buNone/>
              <a:defRPr sz="2100" b="1"/>
            </a:lvl6pPr>
            <a:lvl7pPr marL="3656867" indent="0">
              <a:buNone/>
              <a:defRPr sz="2100" b="1"/>
            </a:lvl7pPr>
            <a:lvl8pPr marL="4266347" indent="0">
              <a:buNone/>
              <a:defRPr sz="2100" b="1"/>
            </a:lvl8pPr>
            <a:lvl9pPr marL="4875825" indent="0">
              <a:buNone/>
              <a:defRPr sz="2100" b="1"/>
            </a:lvl9pPr>
          </a:lstStyle>
          <a:p>
            <a:pPr lvl="0"/>
            <a:r>
              <a:rPr lang="en-US" dirty="0" smtClean="0"/>
              <a:t>Source Sans Pro Regular</a:t>
            </a:r>
          </a:p>
        </p:txBody>
      </p:sp>
      <p:sp>
        <p:nvSpPr>
          <p:cNvPr id="13" name="Text Placeholder 4"/>
          <p:cNvSpPr>
            <a:spLocks noGrp="1"/>
          </p:cNvSpPr>
          <p:nvPr>
            <p:ph type="body" sz="quarter" idx="3" hasCustomPrompt="1"/>
          </p:nvPr>
        </p:nvSpPr>
        <p:spPr>
          <a:xfrm>
            <a:off x="6080496" y="1714898"/>
            <a:ext cx="4724601" cy="639763"/>
          </a:xfrm>
          <a:prstGeom prst="rect">
            <a:avLst/>
          </a:prstGeom>
        </p:spPr>
        <p:txBody>
          <a:bodyPr anchor="b">
            <a:normAutofit/>
          </a:bodyPr>
          <a:lstStyle>
            <a:lvl1pPr marL="0" indent="0">
              <a:buNone/>
              <a:defRPr sz="3200" b="0" i="0">
                <a:solidFill>
                  <a:srgbClr val="404040"/>
                </a:solidFill>
                <a:latin typeface="Source Sans Pro"/>
                <a:cs typeface="Source Sans Pro"/>
              </a:defRPr>
            </a:lvl1pPr>
            <a:lvl2pPr marL="609475" indent="0">
              <a:buNone/>
              <a:defRPr sz="2700" b="1"/>
            </a:lvl2pPr>
            <a:lvl3pPr marL="1218960" indent="0">
              <a:buNone/>
              <a:defRPr sz="2400" b="1"/>
            </a:lvl3pPr>
            <a:lvl4pPr marL="1828437" indent="0">
              <a:buNone/>
              <a:defRPr sz="2100" b="1"/>
            </a:lvl4pPr>
            <a:lvl5pPr marL="2437918" indent="0">
              <a:buNone/>
              <a:defRPr sz="2100" b="1"/>
            </a:lvl5pPr>
            <a:lvl6pPr marL="3047392" indent="0">
              <a:buNone/>
              <a:defRPr sz="2100" b="1"/>
            </a:lvl6pPr>
            <a:lvl7pPr marL="3656867" indent="0">
              <a:buNone/>
              <a:defRPr sz="2100" b="1"/>
            </a:lvl7pPr>
            <a:lvl8pPr marL="4266347" indent="0">
              <a:buNone/>
              <a:defRPr sz="2100" b="1"/>
            </a:lvl8pPr>
            <a:lvl9pPr marL="4875825" indent="0">
              <a:buNone/>
              <a:defRPr sz="2100" b="1"/>
            </a:lvl9pPr>
          </a:lstStyle>
          <a:p>
            <a:pPr lvl="0"/>
            <a:r>
              <a:rPr lang="en-US" dirty="0" smtClean="0"/>
              <a:t>Source Sans Pro Regular</a:t>
            </a:r>
          </a:p>
        </p:txBody>
      </p:sp>
      <p:sp>
        <p:nvSpPr>
          <p:cNvPr id="8" name="Slide Number Placeholder 5"/>
          <p:cNvSpPr>
            <a:spLocks noGrp="1"/>
          </p:cNvSpPr>
          <p:nvPr>
            <p:ph type="sldNum" sz="quarter" idx="14"/>
          </p:nvPr>
        </p:nvSpPr>
        <p:spPr/>
        <p:txBody>
          <a:bodyPr/>
          <a:lstStyle>
            <a:lvl1pPr algn="r">
              <a:defRPr sz="1600" smtClean="0">
                <a:solidFill>
                  <a:schemeClr val="tx2">
                    <a:lumMod val="75000"/>
                    <a:lumOff val="25000"/>
                  </a:schemeClr>
                </a:solidFill>
                <a:latin typeface="Source Sans Pro Light"/>
              </a:defRPr>
            </a:lvl1pPr>
          </a:lstStyle>
          <a:p>
            <a:fld id="{D57F1E4F-1CFF-5643-939E-217C01CDF565}" type="slidenum">
              <a:rPr lang="en-US" smtClean="0"/>
              <a:pPr/>
              <a:t>‹#›</a:t>
            </a:fld>
            <a:endParaRPr lang="en-US" dirty="0"/>
          </a:p>
        </p:txBody>
      </p:sp>
      <p:pic>
        <p:nvPicPr>
          <p:cNvPr id="14" name="Picture 13" descr="databricks_logoTM_800px.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6162" y="6408813"/>
            <a:ext cx="1467151" cy="249416"/>
          </a:xfrm>
          <a:prstGeom prst="rect">
            <a:avLst/>
          </a:prstGeom>
        </p:spPr>
      </p:pic>
      <p:sp>
        <p:nvSpPr>
          <p:cNvPr id="18" name="Title Placeholder 1"/>
          <p:cNvSpPr>
            <a:spLocks noGrp="1"/>
          </p:cNvSpPr>
          <p:nvPr>
            <p:ph type="title"/>
          </p:nvPr>
        </p:nvSpPr>
        <p:spPr bwMode="auto">
          <a:xfrm>
            <a:off x="339681" y="275167"/>
            <a:ext cx="11413939"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a:bodyPr>
          <a:lstStyle/>
          <a:p>
            <a:pPr lvl="0"/>
            <a:r>
              <a:rPr lang="en-US" smtClean="0"/>
              <a:t>Click to edit Master title style</a:t>
            </a:r>
            <a:endParaRPr lang="en-US" dirty="0"/>
          </a:p>
        </p:txBody>
      </p:sp>
      <p:sp>
        <p:nvSpPr>
          <p:cNvPr id="17" name="Content Placeholder 3"/>
          <p:cNvSpPr>
            <a:spLocks noGrp="1"/>
          </p:cNvSpPr>
          <p:nvPr>
            <p:ph sz="half" idx="16"/>
          </p:nvPr>
        </p:nvSpPr>
        <p:spPr>
          <a:xfrm>
            <a:off x="6096000" y="2457525"/>
            <a:ext cx="4749397" cy="3951288"/>
          </a:xfrm>
          <a:prstGeom prst="rect">
            <a:avLst/>
          </a:prstGeom>
        </p:spPr>
        <p:txBody>
          <a:bodyPr>
            <a:normAutofit/>
          </a:bodyPr>
          <a:lstStyle>
            <a:lvl1pPr marL="224324" indent="-224324">
              <a:buFont typeface="Arial"/>
              <a:buChar char="•"/>
              <a:defRPr sz="2700"/>
            </a:lvl1pPr>
            <a:lvl2pPr marL="611591" indent="-226441">
              <a:buFont typeface="Lucida Grande"/>
              <a:buChar char="–"/>
              <a:defRPr sz="2400"/>
            </a:lvl2pPr>
            <a:lvl3pPr marL="992525" indent="-154485">
              <a:buFont typeface="Arial"/>
              <a:buChar char="•"/>
              <a:defRPr sz="1900"/>
            </a:lvl3pPr>
            <a:lvl4pPr marL="1297261" indent="-150252">
              <a:buFont typeface="Lucida Grande"/>
              <a:buChar char="–"/>
              <a:defRPr sz="1600"/>
            </a:lvl4pPr>
            <a:lvl5pPr marL="1597764" indent="-154485">
              <a:buFont typeface="Arial"/>
              <a:buChar char="•"/>
              <a:defRPr sz="16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3"/>
          <p:cNvSpPr>
            <a:spLocks noGrp="1"/>
          </p:cNvSpPr>
          <p:nvPr>
            <p:ph sz="half" idx="17"/>
          </p:nvPr>
        </p:nvSpPr>
        <p:spPr>
          <a:xfrm>
            <a:off x="1236480" y="2457525"/>
            <a:ext cx="4749397" cy="3951288"/>
          </a:xfrm>
          <a:prstGeom prst="rect">
            <a:avLst/>
          </a:prstGeom>
        </p:spPr>
        <p:txBody>
          <a:bodyPr>
            <a:normAutofit/>
          </a:bodyPr>
          <a:lstStyle>
            <a:lvl1pPr marL="224324" indent="-224324">
              <a:buFont typeface="Arial"/>
              <a:buChar char="•"/>
              <a:defRPr sz="2700"/>
            </a:lvl1pPr>
            <a:lvl2pPr marL="611591" indent="-226441">
              <a:buFont typeface="Lucida Grande"/>
              <a:buChar char="–"/>
              <a:defRPr sz="2400"/>
            </a:lvl2pPr>
            <a:lvl3pPr marL="992525" indent="-154485">
              <a:buFont typeface="Arial"/>
              <a:buChar char="•"/>
              <a:defRPr sz="1900"/>
            </a:lvl3pPr>
            <a:lvl4pPr marL="1297261" indent="-150252">
              <a:buFont typeface="Lucida Grande"/>
              <a:buChar char="–"/>
              <a:defRPr sz="1600"/>
            </a:lvl4pPr>
            <a:lvl5pPr marL="1597764" indent="-154485">
              <a:buFont typeface="Arial"/>
              <a:buChar char="•"/>
              <a:defRPr sz="16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72887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ig Question or Section Black">
    <p:spTree>
      <p:nvGrpSpPr>
        <p:cNvPr id="1" name=""/>
        <p:cNvGrpSpPr/>
        <p:nvPr/>
      </p:nvGrpSpPr>
      <p:grpSpPr>
        <a:xfrm>
          <a:off x="0" y="0"/>
          <a:ext cx="0" cy="0"/>
          <a:chOff x="0" y="0"/>
          <a:chExt cx="0" cy="0"/>
        </a:xfrm>
      </p:grpSpPr>
      <p:sp>
        <p:nvSpPr>
          <p:cNvPr id="6" name="Title 1"/>
          <p:cNvSpPr>
            <a:spLocks noGrp="1"/>
          </p:cNvSpPr>
          <p:nvPr>
            <p:ph type="title"/>
          </p:nvPr>
        </p:nvSpPr>
        <p:spPr>
          <a:xfrm>
            <a:off x="1270016" y="1269416"/>
            <a:ext cx="9240761" cy="3253543"/>
          </a:xfrm>
        </p:spPr>
        <p:txBody>
          <a:bodyPr>
            <a:normAutofit/>
          </a:bodyPr>
          <a:lstStyle>
            <a:lvl1pPr algn="l">
              <a:lnSpc>
                <a:spcPct val="90000"/>
              </a:lnSpc>
              <a:defRPr sz="5900" b="0" i="0" baseline="0">
                <a:solidFill>
                  <a:schemeClr val="tx1">
                    <a:lumMod val="75000"/>
                    <a:lumOff val="25000"/>
                  </a:schemeClr>
                </a:solidFill>
                <a:latin typeface="Newslab Thin"/>
                <a:cs typeface="Newslab Light"/>
              </a:defRPr>
            </a:lvl1pPr>
          </a:lstStyle>
          <a:p>
            <a:r>
              <a:rPr lang="en-US" smtClean="0"/>
              <a:t>Click to edit Master title style</a:t>
            </a:r>
            <a:endParaRPr lang="en-US" dirty="0"/>
          </a:p>
        </p:txBody>
      </p:sp>
      <p:sp>
        <p:nvSpPr>
          <p:cNvPr id="7" name="Text Placeholder 2"/>
          <p:cNvSpPr>
            <a:spLocks noGrp="1"/>
          </p:cNvSpPr>
          <p:nvPr>
            <p:ph idx="1"/>
          </p:nvPr>
        </p:nvSpPr>
        <p:spPr>
          <a:xfrm>
            <a:off x="1270015" y="3953404"/>
            <a:ext cx="9135935" cy="1840895"/>
          </a:xfrm>
          <a:prstGeom prst="rect">
            <a:avLst/>
          </a:prstGeom>
        </p:spPr>
        <p:txBody>
          <a:bodyPr rtlCol="0">
            <a:normAutofit/>
          </a:bodyPr>
          <a:lstStyle>
            <a:lvl1pPr marL="0" indent="0" algn="l">
              <a:buNone/>
              <a:defRPr sz="3200" b="0" i="0" baseline="0">
                <a:solidFill>
                  <a:schemeClr val="tx1">
                    <a:lumMod val="75000"/>
                    <a:lumOff val="25000"/>
                  </a:schemeClr>
                </a:solidFill>
              </a:defRPr>
            </a:lvl1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lgn="r">
              <a:defRPr sz="1600" smtClean="0">
                <a:solidFill>
                  <a:schemeClr val="tx2">
                    <a:lumMod val="75000"/>
                    <a:lumOff val="25000"/>
                  </a:schemeClr>
                </a:solidFill>
                <a:latin typeface="Source Sans Pro Light"/>
              </a:defRPr>
            </a:lvl1pPr>
          </a:lstStyle>
          <a:p>
            <a:fld id="{D57F1E4F-1CFF-5643-939E-217C01CDF565}" type="slidenum">
              <a:rPr lang="en-US" smtClean="0"/>
              <a:pPr/>
              <a:t>‹#›</a:t>
            </a:fld>
            <a:endParaRPr lang="en-US" dirty="0"/>
          </a:p>
        </p:txBody>
      </p:sp>
      <p:pic>
        <p:nvPicPr>
          <p:cNvPr id="8" name="Picture 7" descr="databricks_logoTM_800px.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6162" y="6408813"/>
            <a:ext cx="1467151" cy="249416"/>
          </a:xfrm>
          <a:prstGeom prst="rect">
            <a:avLst/>
          </a:prstGeom>
        </p:spPr>
      </p:pic>
    </p:spTree>
    <p:extLst>
      <p:ext uri="{BB962C8B-B14F-4D97-AF65-F5344CB8AC3E}">
        <p14:creationId xmlns:p14="http://schemas.microsoft.com/office/powerpoint/2010/main" val="40762160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10"/>
          </p:nvPr>
        </p:nvSpPr>
        <p:spPr/>
        <p:txBody>
          <a:bodyPr/>
          <a:lstStyle>
            <a:lvl1pPr algn="r">
              <a:defRPr sz="1600" smtClean="0">
                <a:solidFill>
                  <a:schemeClr val="tx2">
                    <a:lumMod val="75000"/>
                    <a:lumOff val="25000"/>
                  </a:schemeClr>
                </a:solidFill>
                <a:latin typeface="Source Sans Pro Light"/>
              </a:defRPr>
            </a:lvl1pPr>
          </a:lstStyle>
          <a:p>
            <a:fld id="{D57F1E4F-1CFF-5643-939E-217C01CDF565}" type="slidenum">
              <a:rPr lang="en-US" smtClean="0"/>
              <a:pPr/>
              <a:t>‹#›</a:t>
            </a:fld>
            <a:endParaRPr lang="en-US" dirty="0"/>
          </a:p>
        </p:txBody>
      </p:sp>
      <p:pic>
        <p:nvPicPr>
          <p:cNvPr id="5" name="Picture 4" descr="databricks_logoTM_800px.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6162" y="6408813"/>
            <a:ext cx="1467151" cy="249416"/>
          </a:xfrm>
          <a:prstGeom prst="rect">
            <a:avLst/>
          </a:prstGeom>
        </p:spPr>
      </p:pic>
      <p:sp>
        <p:nvSpPr>
          <p:cNvPr id="10" name="Title Placeholder 1"/>
          <p:cNvSpPr>
            <a:spLocks noGrp="1"/>
          </p:cNvSpPr>
          <p:nvPr>
            <p:ph type="title"/>
          </p:nvPr>
        </p:nvSpPr>
        <p:spPr bwMode="auto">
          <a:xfrm>
            <a:off x="339681" y="275167"/>
            <a:ext cx="11413939"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a:bodyPr>
          <a:lstStyle/>
          <a:p>
            <a:pPr lvl="0"/>
            <a:r>
              <a:rPr lang="en-US" smtClean="0"/>
              <a:t>Click to edit Master title style</a:t>
            </a:r>
            <a:endParaRPr lang="en-US" dirty="0"/>
          </a:p>
        </p:txBody>
      </p:sp>
    </p:spTree>
    <p:extLst>
      <p:ext uri="{BB962C8B-B14F-4D97-AF65-F5344CB8AC3E}">
        <p14:creationId xmlns:p14="http://schemas.microsoft.com/office/powerpoint/2010/main" val="7052235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graphicFrame>
        <p:nvGraphicFramePr>
          <p:cNvPr id="3" name="Picture Placeholder 9"/>
          <p:cNvGraphicFramePr>
            <a:graphicFrameLocks/>
          </p:cNvGraphicFramePr>
          <p:nvPr/>
        </p:nvGraphicFramePr>
        <p:xfrm>
          <a:off x="1545182" y="1532467"/>
          <a:ext cx="9698567" cy="4660900"/>
        </p:xfrm>
        <a:graphic>
          <a:graphicData uri="http://schemas.openxmlformats.org/presentationml/2006/ole">
            <mc:AlternateContent xmlns:mc="http://schemas.openxmlformats.org/markup-compatibility/2006">
              <mc:Choice xmlns:v="urn:schemas-microsoft-com:vml" Requires="v">
                <p:oleObj spid="_x0000_s2362" r:id="rId3" imgW="7271927" imgH="3492719" progId="Excel.Chart.8">
                  <p:embed/>
                </p:oleObj>
              </mc:Choice>
              <mc:Fallback>
                <p:oleObj r:id="rId3" imgW="7271927" imgH="3492719" progId="Excel.Char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5182" y="1532467"/>
                        <a:ext cx="9698567" cy="46609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 name="Slide Number Placeholder 5"/>
          <p:cNvSpPr>
            <a:spLocks noGrp="1"/>
          </p:cNvSpPr>
          <p:nvPr>
            <p:ph type="sldNum" sz="quarter" idx="10"/>
          </p:nvPr>
        </p:nvSpPr>
        <p:spPr/>
        <p:txBody>
          <a:bodyPr/>
          <a:lstStyle>
            <a:lvl1pPr algn="r">
              <a:defRPr sz="1600" smtClean="0">
                <a:solidFill>
                  <a:schemeClr val="tx2">
                    <a:lumMod val="75000"/>
                    <a:lumOff val="25000"/>
                  </a:schemeClr>
                </a:solidFill>
                <a:latin typeface="Source Sans Pro Light"/>
              </a:defRPr>
            </a:lvl1pPr>
          </a:lstStyle>
          <a:p>
            <a:fld id="{D57F1E4F-1CFF-5643-939E-217C01CDF565}" type="slidenum">
              <a:rPr lang="en-US" smtClean="0"/>
              <a:pPr/>
              <a:t>‹#›</a:t>
            </a:fld>
            <a:endParaRPr lang="en-US" dirty="0"/>
          </a:p>
        </p:txBody>
      </p:sp>
      <p:pic>
        <p:nvPicPr>
          <p:cNvPr id="6" name="Picture 5" descr="databricks_logoTM_800px.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6162" y="6408813"/>
            <a:ext cx="1467151" cy="249416"/>
          </a:xfrm>
          <a:prstGeom prst="rect">
            <a:avLst/>
          </a:prstGeom>
        </p:spPr>
      </p:pic>
      <p:sp>
        <p:nvSpPr>
          <p:cNvPr id="10" name="Title Placeholder 1"/>
          <p:cNvSpPr>
            <a:spLocks noGrp="1"/>
          </p:cNvSpPr>
          <p:nvPr>
            <p:ph type="title"/>
          </p:nvPr>
        </p:nvSpPr>
        <p:spPr bwMode="auto">
          <a:xfrm>
            <a:off x="339681" y="275167"/>
            <a:ext cx="11413939"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a:bodyPr>
          <a:lstStyle/>
          <a:p>
            <a:pPr lvl="0"/>
            <a:r>
              <a:rPr lang="en-US" smtClean="0"/>
              <a:t>Click to edit Master title style</a:t>
            </a:r>
            <a:endParaRPr lang="en-US" dirty="0"/>
          </a:p>
        </p:txBody>
      </p:sp>
    </p:spTree>
    <p:extLst>
      <p:ext uri="{BB962C8B-B14F-4D97-AF65-F5344CB8AC3E}">
        <p14:creationId xmlns:p14="http://schemas.microsoft.com/office/powerpoint/2010/main" val="29851696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descr="01_FLASHLIGHT_exploration.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128185" y="1316569"/>
            <a:ext cx="1456267" cy="14562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6" descr="02_CLOUDCLUSTER_managedclusters.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2584450" y="1341972"/>
            <a:ext cx="1430867" cy="14308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7" descr="03_PIPELINES.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4085169" y="1341972"/>
            <a:ext cx="1430867" cy="14308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Picture 8" descr="04_THIRDPARTY.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5458899" y="1341978"/>
            <a:ext cx="1443567" cy="14435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 name="Picture 9" descr="05_UNIFIED_PLATFORM_knot.eps.pn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7425268" y="1261537"/>
            <a:ext cx="1526117" cy="15261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 name="Picture 10" descr="06_COMMUNITY.png"/>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9093215" y="1420296"/>
            <a:ext cx="1316567" cy="13165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11" descr="07_LIBRARIES.png"/>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10551599" y="1369503"/>
            <a:ext cx="1458383" cy="14583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12" descr="08_LOGO_BUG.png"/>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bwMode="auto">
          <a:xfrm>
            <a:off x="7476069" y="4565659"/>
            <a:ext cx="1430867" cy="14308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 name="Picture 13" descr="09_EXPLORE_LANGUAGE.png"/>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064684" y="3100917"/>
            <a:ext cx="1439333" cy="14393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2" name="Picture 14" descr="10_COLLABORATE.png"/>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611967" y="3117850"/>
            <a:ext cx="1318684" cy="13186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3" name="Picture 15" descr="11_CHART_visualize.png"/>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auto">
          <a:xfrm>
            <a:off x="4140202" y="3189825"/>
            <a:ext cx="1318684" cy="13186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 name="Picture 16" descr="12_DASHBOARD.png"/>
          <p:cNvPicPr>
            <a:picLocks noChangeAspect="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524500" y="3175000"/>
            <a:ext cx="1297517" cy="129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5" name="Picture 17" descr="13_CLUSTERS.png"/>
          <p:cNvPicPr>
            <a:picLocks noChangeAspect="1"/>
          </p:cNvPicPr>
          <p:nvPr/>
        </p:nvPicPr>
        <p:blipFill>
          <a:blip r:embed="rId14" cstate="print">
            <a:extLst>
              <a:ext uri="{28A0092B-C50C-407E-A947-70E740481C1C}">
                <a14:useLocalDpi xmlns:a14="http://schemas.microsoft.com/office/drawing/2010/main"/>
              </a:ext>
            </a:extLst>
          </a:blip>
          <a:srcRect/>
          <a:stretch>
            <a:fillRect/>
          </a:stretch>
        </p:blipFill>
        <p:spPr bwMode="auto">
          <a:xfrm>
            <a:off x="1113367" y="4737103"/>
            <a:ext cx="1471084" cy="14710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 name="Picture 18" descr="14_WAND_PowerSpark.png"/>
          <p:cNvPicPr>
            <a:picLocks noChangeAspect="1"/>
          </p:cNvPicPr>
          <p:nvPr/>
        </p:nvPicPr>
        <p:blipFill>
          <a:blip r:embed="rId15" cstate="print">
            <a:extLst>
              <a:ext uri="{28A0092B-C50C-407E-A947-70E740481C1C}">
                <a14:useLocalDpi xmlns:a14="http://schemas.microsoft.com/office/drawing/2010/main"/>
              </a:ext>
            </a:extLst>
          </a:blip>
          <a:srcRect/>
          <a:stretch>
            <a:fillRect/>
          </a:stretch>
        </p:blipFill>
        <p:spPr bwMode="auto">
          <a:xfrm>
            <a:off x="2605617" y="4739217"/>
            <a:ext cx="1397000" cy="139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 name="Picture 19" descr="15_IMPORT_CLOUD.png"/>
          <p:cNvPicPr>
            <a:picLocks noChangeAspect="1"/>
          </p:cNvPicPr>
          <p:nvPr/>
        </p:nvPicPr>
        <p:blipFill>
          <a:blip r:embed="rId16" cstate="print">
            <a:extLst>
              <a:ext uri="{28A0092B-C50C-407E-A947-70E740481C1C}">
                <a14:useLocalDpi xmlns:a14="http://schemas.microsoft.com/office/drawing/2010/main"/>
              </a:ext>
            </a:extLst>
          </a:blip>
          <a:srcRect/>
          <a:stretch>
            <a:fillRect/>
          </a:stretch>
        </p:blipFill>
        <p:spPr bwMode="auto">
          <a:xfrm>
            <a:off x="4110569" y="4737111"/>
            <a:ext cx="1380067" cy="13800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8" name="Picture 20" descr="16_CALENDAR_schedule.png"/>
          <p:cNvPicPr>
            <a:picLocks noChangeAspect="1"/>
          </p:cNvPicPr>
          <p:nvPr/>
        </p:nvPicPr>
        <p:blipFill>
          <a:blip r:embed="rId17" cstate="print">
            <a:extLst>
              <a:ext uri="{28A0092B-C50C-407E-A947-70E740481C1C}">
                <a14:useLocalDpi xmlns:a14="http://schemas.microsoft.com/office/drawing/2010/main"/>
              </a:ext>
            </a:extLst>
          </a:blip>
          <a:srcRect/>
          <a:stretch>
            <a:fillRect/>
          </a:stretch>
        </p:blipFill>
        <p:spPr bwMode="auto">
          <a:xfrm>
            <a:off x="7552268" y="3191950"/>
            <a:ext cx="1297517" cy="12996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9" name="Picture 21" descr="17_CHECKLIST_monitor.png"/>
          <p:cNvPicPr>
            <a:picLocks noChangeAspect="1"/>
          </p:cNvPicPr>
          <p:nvPr/>
        </p:nvPicPr>
        <p:blipFill>
          <a:blip r:embed="rId18" cstate="print">
            <a:extLst>
              <a:ext uri="{28A0092B-C50C-407E-A947-70E740481C1C}">
                <a14:useLocalDpi xmlns:a14="http://schemas.microsoft.com/office/drawing/2010/main"/>
              </a:ext>
            </a:extLst>
          </a:blip>
          <a:srcRect/>
          <a:stretch>
            <a:fillRect/>
          </a:stretch>
        </p:blipFill>
        <p:spPr bwMode="auto">
          <a:xfrm>
            <a:off x="9116500" y="3189833"/>
            <a:ext cx="1375833" cy="13758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0" name="TextBox 22"/>
          <p:cNvSpPr txBox="1">
            <a:spLocks noChangeArrowheads="1"/>
          </p:cNvSpPr>
          <p:nvPr/>
        </p:nvSpPr>
        <p:spPr bwMode="auto">
          <a:xfrm>
            <a:off x="1371602" y="2504022"/>
            <a:ext cx="977146"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Exploration</a:t>
            </a:r>
          </a:p>
        </p:txBody>
      </p:sp>
      <p:sp>
        <p:nvSpPr>
          <p:cNvPr id="21" name="TextBox 23"/>
          <p:cNvSpPr txBox="1">
            <a:spLocks noChangeArrowheads="1"/>
          </p:cNvSpPr>
          <p:nvPr/>
        </p:nvSpPr>
        <p:spPr bwMode="auto">
          <a:xfrm>
            <a:off x="2611974" y="2504021"/>
            <a:ext cx="1387515"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Managed Clusters</a:t>
            </a:r>
          </a:p>
        </p:txBody>
      </p:sp>
      <p:sp>
        <p:nvSpPr>
          <p:cNvPr id="22" name="TextBox 24"/>
          <p:cNvSpPr txBox="1">
            <a:spLocks noChangeArrowheads="1"/>
          </p:cNvSpPr>
          <p:nvPr/>
        </p:nvSpPr>
        <p:spPr bwMode="auto">
          <a:xfrm>
            <a:off x="4415376" y="2504021"/>
            <a:ext cx="848906"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Pipelines</a:t>
            </a:r>
          </a:p>
        </p:txBody>
      </p:sp>
      <p:sp>
        <p:nvSpPr>
          <p:cNvPr id="23" name="TextBox 25"/>
          <p:cNvSpPr txBox="1">
            <a:spLocks noChangeArrowheads="1"/>
          </p:cNvSpPr>
          <p:nvPr/>
        </p:nvSpPr>
        <p:spPr bwMode="auto">
          <a:xfrm>
            <a:off x="5628228" y="2504021"/>
            <a:ext cx="1131034"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3</a:t>
            </a:r>
            <a:r>
              <a:rPr lang="en-US" sz="1200" baseline="30000">
                <a:latin typeface="Source Sans Pro Light" charset="0"/>
              </a:rPr>
              <a:t>rd</a:t>
            </a:r>
            <a:r>
              <a:rPr lang="en-US" sz="1200">
                <a:latin typeface="Source Sans Pro Light" charset="0"/>
              </a:rPr>
              <a:t> Party Apps</a:t>
            </a:r>
          </a:p>
        </p:txBody>
      </p:sp>
      <p:sp>
        <p:nvSpPr>
          <p:cNvPr id="24" name="TextBox 26"/>
          <p:cNvSpPr txBox="1">
            <a:spLocks noChangeArrowheads="1"/>
          </p:cNvSpPr>
          <p:nvPr/>
        </p:nvSpPr>
        <p:spPr bwMode="auto">
          <a:xfrm>
            <a:off x="9266778" y="2504021"/>
            <a:ext cx="978838"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Community</a:t>
            </a:r>
          </a:p>
        </p:txBody>
      </p:sp>
      <p:sp>
        <p:nvSpPr>
          <p:cNvPr id="25" name="TextBox 27"/>
          <p:cNvSpPr txBox="1">
            <a:spLocks noChangeArrowheads="1"/>
          </p:cNvSpPr>
          <p:nvPr/>
        </p:nvSpPr>
        <p:spPr bwMode="auto">
          <a:xfrm>
            <a:off x="1462628" y="5810253"/>
            <a:ext cx="771962"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Clusters</a:t>
            </a:r>
          </a:p>
        </p:txBody>
      </p:sp>
      <p:sp>
        <p:nvSpPr>
          <p:cNvPr id="26" name="TextBox 28"/>
          <p:cNvSpPr txBox="1">
            <a:spLocks noChangeArrowheads="1"/>
          </p:cNvSpPr>
          <p:nvPr/>
        </p:nvSpPr>
        <p:spPr bwMode="auto">
          <a:xfrm>
            <a:off x="9249847" y="4288373"/>
            <a:ext cx="1246451"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Monitor Results</a:t>
            </a:r>
          </a:p>
        </p:txBody>
      </p:sp>
      <p:sp>
        <p:nvSpPr>
          <p:cNvPr id="27" name="TextBox 29"/>
          <p:cNvSpPr txBox="1">
            <a:spLocks noChangeArrowheads="1"/>
          </p:cNvSpPr>
          <p:nvPr/>
        </p:nvSpPr>
        <p:spPr bwMode="auto">
          <a:xfrm>
            <a:off x="7476072" y="4288373"/>
            <a:ext cx="1528579"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Schedule Workflows </a:t>
            </a:r>
          </a:p>
        </p:txBody>
      </p:sp>
      <p:sp>
        <p:nvSpPr>
          <p:cNvPr id="28" name="TextBox 30"/>
          <p:cNvSpPr txBox="1">
            <a:spLocks noChangeArrowheads="1"/>
          </p:cNvSpPr>
          <p:nvPr/>
        </p:nvSpPr>
        <p:spPr bwMode="auto">
          <a:xfrm>
            <a:off x="4345521" y="5806021"/>
            <a:ext cx="996073"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Import Data</a:t>
            </a:r>
          </a:p>
        </p:txBody>
      </p:sp>
      <p:sp>
        <p:nvSpPr>
          <p:cNvPr id="29" name="TextBox 31"/>
          <p:cNvSpPr txBox="1">
            <a:spLocks noChangeArrowheads="1"/>
          </p:cNvSpPr>
          <p:nvPr/>
        </p:nvSpPr>
        <p:spPr bwMode="auto">
          <a:xfrm>
            <a:off x="2683943" y="5810253"/>
            <a:ext cx="1195155"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Power of Spark</a:t>
            </a:r>
          </a:p>
        </p:txBody>
      </p:sp>
      <p:sp>
        <p:nvSpPr>
          <p:cNvPr id="30" name="TextBox 32"/>
          <p:cNvSpPr txBox="1">
            <a:spLocks noChangeArrowheads="1"/>
          </p:cNvSpPr>
          <p:nvPr/>
        </p:nvSpPr>
        <p:spPr bwMode="auto">
          <a:xfrm>
            <a:off x="2743211" y="4273553"/>
            <a:ext cx="989970"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Collaborate</a:t>
            </a:r>
          </a:p>
        </p:txBody>
      </p:sp>
      <p:sp>
        <p:nvSpPr>
          <p:cNvPr id="31" name="TextBox 33"/>
          <p:cNvSpPr txBox="1">
            <a:spLocks noChangeArrowheads="1"/>
          </p:cNvSpPr>
          <p:nvPr/>
        </p:nvSpPr>
        <p:spPr bwMode="auto">
          <a:xfrm>
            <a:off x="5818719" y="4273553"/>
            <a:ext cx="720666"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Publish</a:t>
            </a:r>
          </a:p>
        </p:txBody>
      </p:sp>
      <p:sp>
        <p:nvSpPr>
          <p:cNvPr id="32" name="TextBox 34"/>
          <p:cNvSpPr txBox="1">
            <a:spLocks noChangeArrowheads="1"/>
          </p:cNvSpPr>
          <p:nvPr/>
        </p:nvSpPr>
        <p:spPr bwMode="auto">
          <a:xfrm>
            <a:off x="4449235" y="4273553"/>
            <a:ext cx="797610"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Visualize</a:t>
            </a:r>
          </a:p>
        </p:txBody>
      </p:sp>
      <p:sp>
        <p:nvSpPr>
          <p:cNvPr id="33" name="TextBox 35"/>
          <p:cNvSpPr txBox="1">
            <a:spLocks noChangeArrowheads="1"/>
          </p:cNvSpPr>
          <p:nvPr/>
        </p:nvSpPr>
        <p:spPr bwMode="auto">
          <a:xfrm>
            <a:off x="1358900" y="4273557"/>
            <a:ext cx="874554"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Language</a:t>
            </a:r>
          </a:p>
        </p:txBody>
      </p:sp>
      <p:sp>
        <p:nvSpPr>
          <p:cNvPr id="34" name="TextBox 36"/>
          <p:cNvSpPr txBox="1">
            <a:spLocks noChangeArrowheads="1"/>
          </p:cNvSpPr>
          <p:nvPr/>
        </p:nvSpPr>
        <p:spPr bwMode="auto">
          <a:xfrm>
            <a:off x="10938935" y="2504021"/>
            <a:ext cx="810434"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Libraries</a:t>
            </a:r>
          </a:p>
        </p:txBody>
      </p:sp>
      <p:sp>
        <p:nvSpPr>
          <p:cNvPr id="35" name="TextBox 37"/>
          <p:cNvSpPr txBox="1">
            <a:spLocks noChangeArrowheads="1"/>
          </p:cNvSpPr>
          <p:nvPr/>
        </p:nvSpPr>
        <p:spPr bwMode="auto">
          <a:xfrm>
            <a:off x="7600958" y="2504021"/>
            <a:ext cx="1272099"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Unified Platform</a:t>
            </a:r>
          </a:p>
        </p:txBody>
      </p:sp>
      <p:sp>
        <p:nvSpPr>
          <p:cNvPr id="36" name="TextBox 38"/>
          <p:cNvSpPr txBox="1">
            <a:spLocks noChangeArrowheads="1"/>
          </p:cNvSpPr>
          <p:nvPr/>
        </p:nvSpPr>
        <p:spPr bwMode="auto">
          <a:xfrm>
            <a:off x="7833792" y="5736173"/>
            <a:ext cx="848906" cy="3077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Logo Bug</a:t>
            </a:r>
          </a:p>
        </p:txBody>
      </p:sp>
      <p:sp>
        <p:nvSpPr>
          <p:cNvPr id="38" name="Slide Number Placeholder 5"/>
          <p:cNvSpPr>
            <a:spLocks noGrp="1"/>
          </p:cNvSpPr>
          <p:nvPr>
            <p:ph type="sldNum" sz="quarter" idx="10"/>
          </p:nvPr>
        </p:nvSpPr>
        <p:spPr/>
        <p:txBody>
          <a:bodyPr/>
          <a:lstStyle>
            <a:lvl1pPr algn="r">
              <a:defRPr sz="1600" smtClean="0">
                <a:solidFill>
                  <a:schemeClr val="tx2">
                    <a:lumMod val="75000"/>
                    <a:lumOff val="25000"/>
                  </a:schemeClr>
                </a:solidFill>
                <a:latin typeface="Source Sans Pro Light"/>
              </a:defRPr>
            </a:lvl1pPr>
          </a:lstStyle>
          <a:p>
            <a:fld id="{D57F1E4F-1CFF-5643-939E-217C01CDF565}" type="slidenum">
              <a:rPr lang="en-US" smtClean="0"/>
              <a:pPr/>
              <a:t>‹#›</a:t>
            </a:fld>
            <a:endParaRPr lang="en-US" dirty="0"/>
          </a:p>
        </p:txBody>
      </p:sp>
      <p:pic>
        <p:nvPicPr>
          <p:cNvPr id="39" name="Picture 38" descr="databricks_logoTM_800px.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96162" y="6408813"/>
            <a:ext cx="1467151" cy="249416"/>
          </a:xfrm>
          <a:prstGeom prst="rect">
            <a:avLst/>
          </a:prstGeom>
        </p:spPr>
      </p:pic>
      <p:sp>
        <p:nvSpPr>
          <p:cNvPr id="41" name="Title Placeholder 1"/>
          <p:cNvSpPr>
            <a:spLocks noGrp="1"/>
          </p:cNvSpPr>
          <p:nvPr>
            <p:ph type="title"/>
          </p:nvPr>
        </p:nvSpPr>
        <p:spPr bwMode="auto">
          <a:xfrm>
            <a:off x="339681" y="275167"/>
            <a:ext cx="11413939"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a:bodyPr>
          <a:lstStyle/>
          <a:p>
            <a:pPr lvl="0"/>
            <a:r>
              <a:rPr lang="en-US" smtClean="0"/>
              <a:t>Click to edit Master title style</a:t>
            </a:r>
            <a:endParaRPr lang="en-US" dirty="0"/>
          </a:p>
        </p:txBody>
      </p:sp>
    </p:spTree>
    <p:extLst>
      <p:ext uri="{BB962C8B-B14F-4D97-AF65-F5344CB8AC3E}">
        <p14:creationId xmlns:p14="http://schemas.microsoft.com/office/powerpoint/2010/main" val="2659186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losing Fram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5" name="Picture 4" descr="databricks_logoTM_rev_CMYK.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646585" y="5979584"/>
            <a:ext cx="2980267" cy="4466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itle 1"/>
          <p:cNvSpPr>
            <a:spLocks noGrp="1"/>
          </p:cNvSpPr>
          <p:nvPr>
            <p:ph type="ctrTitle" hasCustomPrompt="1"/>
          </p:nvPr>
        </p:nvSpPr>
        <p:spPr>
          <a:xfrm>
            <a:off x="1204151" y="2131189"/>
            <a:ext cx="10319924" cy="1665112"/>
          </a:xfrm>
        </p:spPr>
        <p:txBody>
          <a:bodyPr>
            <a:noAutofit/>
          </a:bodyPr>
          <a:lstStyle>
            <a:lvl1pPr algn="l">
              <a:defRPr sz="7200" b="0" i="0" baseline="0">
                <a:solidFill>
                  <a:schemeClr val="bg1"/>
                </a:solidFill>
                <a:latin typeface="Newslab Thin"/>
                <a:cs typeface="Newslab Light"/>
              </a:defRPr>
            </a:lvl1pPr>
          </a:lstStyle>
          <a:p>
            <a:r>
              <a:rPr lang="en-US" dirty="0" smtClean="0"/>
              <a:t>Thank you.</a:t>
            </a:r>
            <a:endParaRPr lang="en-US" dirty="0"/>
          </a:p>
        </p:txBody>
      </p:sp>
      <p:sp>
        <p:nvSpPr>
          <p:cNvPr id="4" name="Text Placeholder 3"/>
          <p:cNvSpPr>
            <a:spLocks noGrp="1"/>
          </p:cNvSpPr>
          <p:nvPr>
            <p:ph type="body" sz="half" idx="2" hasCustomPrompt="1"/>
          </p:nvPr>
        </p:nvSpPr>
        <p:spPr>
          <a:xfrm>
            <a:off x="1204163" y="3622675"/>
            <a:ext cx="8466431" cy="888588"/>
          </a:xfrm>
          <a:prstGeom prst="rect">
            <a:avLst/>
          </a:prstGeom>
        </p:spPr>
        <p:txBody>
          <a:bodyPr>
            <a:noAutofit/>
          </a:bodyPr>
          <a:lstStyle>
            <a:lvl1pPr marL="0" indent="0" algn="l">
              <a:buNone/>
              <a:defRPr sz="3200" baseline="0">
                <a:solidFill>
                  <a:schemeClr val="bg1"/>
                </a:solidFill>
              </a:defRPr>
            </a:lvl1pPr>
            <a:lvl2pPr marL="609475" indent="0">
              <a:buNone/>
              <a:defRPr sz="1600"/>
            </a:lvl2pPr>
            <a:lvl3pPr marL="1218960" indent="0">
              <a:buNone/>
              <a:defRPr sz="1300"/>
            </a:lvl3pPr>
            <a:lvl4pPr marL="1828437" indent="0">
              <a:buNone/>
              <a:defRPr sz="1200"/>
            </a:lvl4pPr>
            <a:lvl5pPr marL="2437918" indent="0">
              <a:buNone/>
              <a:defRPr sz="1200"/>
            </a:lvl5pPr>
            <a:lvl6pPr marL="3047392" indent="0">
              <a:buNone/>
              <a:defRPr sz="1200"/>
            </a:lvl6pPr>
            <a:lvl7pPr marL="3656867" indent="0">
              <a:buNone/>
              <a:defRPr sz="1200"/>
            </a:lvl7pPr>
            <a:lvl8pPr marL="4266347" indent="0">
              <a:buNone/>
              <a:defRPr sz="1200"/>
            </a:lvl8pPr>
            <a:lvl9pPr marL="4875825" indent="0">
              <a:buNone/>
              <a:defRPr sz="1200"/>
            </a:lvl9pPr>
          </a:lstStyle>
          <a:p>
            <a:pPr lvl="0"/>
            <a:r>
              <a:rPr lang="en-US" dirty="0" smtClean="0"/>
              <a:t>Parting words or contact information go here.</a:t>
            </a:r>
          </a:p>
        </p:txBody>
      </p:sp>
    </p:spTree>
    <p:extLst>
      <p:ext uri="{BB962C8B-B14F-4D97-AF65-F5344CB8AC3E}">
        <p14:creationId xmlns:p14="http://schemas.microsoft.com/office/powerpoint/2010/main" val="26273830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39681" y="275167"/>
            <a:ext cx="11413939"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a:bodyPr>
          <a:lstStyle/>
          <a:p>
            <a:pPr lvl="0"/>
            <a:r>
              <a:rPr lang="en-US" smtClean="0"/>
              <a:t>Click to edit Master title style</a:t>
            </a:r>
            <a:endParaRPr lang="en-US" dirty="0"/>
          </a:p>
        </p:txBody>
      </p:sp>
      <p:sp>
        <p:nvSpPr>
          <p:cNvPr id="6" name="Slide Number Placeholder 5"/>
          <p:cNvSpPr>
            <a:spLocks noGrp="1"/>
          </p:cNvSpPr>
          <p:nvPr>
            <p:ph type="sldNum" sz="quarter" idx="4"/>
          </p:nvPr>
        </p:nvSpPr>
        <p:spPr>
          <a:xfrm>
            <a:off x="11281833" y="6381759"/>
            <a:ext cx="745067" cy="364067"/>
          </a:xfrm>
          <a:prstGeom prst="rect">
            <a:avLst/>
          </a:prstGeom>
        </p:spPr>
        <p:txBody>
          <a:bodyPr vert="horz" lIns="121898" tIns="60949" rIns="121898" bIns="60949" rtlCol="0" anchor="ctr"/>
          <a:lstStyle>
            <a:lvl1pPr algn="r" fontAlgn="auto">
              <a:spcBef>
                <a:spcPts val="0"/>
              </a:spcBef>
              <a:spcAft>
                <a:spcPts val="0"/>
              </a:spcAft>
              <a:defRPr sz="1600" smtClean="0">
                <a:solidFill>
                  <a:schemeClr val="bg1"/>
                </a:solidFill>
                <a:latin typeface="Source Sans Pro Light"/>
                <a:ea typeface="+mn-ea"/>
                <a:cs typeface="+mn-cs"/>
              </a:defRPr>
            </a:lvl1pPr>
          </a:lstStyle>
          <a:p>
            <a:fld id="{D57F1E4F-1CFF-5643-939E-217C01CDF565}" type="slidenum">
              <a:rPr lang="en-US" smtClean="0"/>
              <a:pPr/>
              <a:t>‹#›</a:t>
            </a:fld>
            <a:endParaRPr lang="en-US" dirty="0"/>
          </a:p>
        </p:txBody>
      </p:sp>
      <p:sp>
        <p:nvSpPr>
          <p:cNvPr id="2" name="Text Placeholder 1"/>
          <p:cNvSpPr>
            <a:spLocks noGrp="1"/>
          </p:cNvSpPr>
          <p:nvPr>
            <p:ph type="body" idx="1"/>
          </p:nvPr>
        </p:nvSpPr>
        <p:spPr>
          <a:xfrm>
            <a:off x="609600" y="1600215"/>
            <a:ext cx="10972800" cy="4525433"/>
          </a:xfrm>
          <a:prstGeom prst="rect">
            <a:avLst/>
          </a:prstGeom>
        </p:spPr>
        <p:txBody>
          <a:bodyPr vert="horz" lIns="121898" tIns="60949" rIns="121898" bIns="6094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xStyles>
    <p:titleStyle>
      <a:lvl1pPr algn="l" defTabSz="609475" rtl="0" eaLnBrk="1" fontAlgn="base" hangingPunct="1">
        <a:spcBef>
          <a:spcPct val="0"/>
        </a:spcBef>
        <a:spcAft>
          <a:spcPct val="0"/>
        </a:spcAft>
        <a:defRPr sz="5300" kern="1200">
          <a:solidFill>
            <a:schemeClr val="tx1">
              <a:lumMod val="75000"/>
              <a:lumOff val="25000"/>
            </a:schemeClr>
          </a:solidFill>
          <a:latin typeface="Newslab Thin"/>
          <a:ea typeface="ＭＳ Ｐゴシック" charset="0"/>
          <a:cs typeface="Newslab Thin"/>
        </a:defRPr>
      </a:lvl1pPr>
      <a:lvl2pPr algn="l" defTabSz="609475" rtl="0" eaLnBrk="1" fontAlgn="base" hangingPunct="1">
        <a:spcBef>
          <a:spcPct val="0"/>
        </a:spcBef>
        <a:spcAft>
          <a:spcPct val="0"/>
        </a:spcAft>
        <a:defRPr sz="5300">
          <a:solidFill>
            <a:schemeClr val="tx1"/>
          </a:solidFill>
          <a:latin typeface="Newslab Light" charset="0"/>
          <a:ea typeface="ＭＳ Ｐゴシック" charset="0"/>
        </a:defRPr>
      </a:lvl2pPr>
      <a:lvl3pPr algn="l" defTabSz="609475" rtl="0" eaLnBrk="1" fontAlgn="base" hangingPunct="1">
        <a:spcBef>
          <a:spcPct val="0"/>
        </a:spcBef>
        <a:spcAft>
          <a:spcPct val="0"/>
        </a:spcAft>
        <a:defRPr sz="5300">
          <a:solidFill>
            <a:schemeClr val="tx1"/>
          </a:solidFill>
          <a:latin typeface="Newslab Light" charset="0"/>
          <a:ea typeface="ＭＳ Ｐゴシック" charset="0"/>
        </a:defRPr>
      </a:lvl3pPr>
      <a:lvl4pPr algn="l" defTabSz="609475" rtl="0" eaLnBrk="1" fontAlgn="base" hangingPunct="1">
        <a:spcBef>
          <a:spcPct val="0"/>
        </a:spcBef>
        <a:spcAft>
          <a:spcPct val="0"/>
        </a:spcAft>
        <a:defRPr sz="5300">
          <a:solidFill>
            <a:schemeClr val="tx1"/>
          </a:solidFill>
          <a:latin typeface="Newslab Light" charset="0"/>
          <a:ea typeface="ＭＳ Ｐゴシック" charset="0"/>
        </a:defRPr>
      </a:lvl4pPr>
      <a:lvl5pPr algn="l" defTabSz="609475" rtl="0" eaLnBrk="1" fontAlgn="base" hangingPunct="1">
        <a:spcBef>
          <a:spcPct val="0"/>
        </a:spcBef>
        <a:spcAft>
          <a:spcPct val="0"/>
        </a:spcAft>
        <a:defRPr sz="5300">
          <a:solidFill>
            <a:schemeClr val="tx1"/>
          </a:solidFill>
          <a:latin typeface="Newslab Light" charset="0"/>
          <a:ea typeface="ＭＳ Ｐゴシック" charset="0"/>
        </a:defRPr>
      </a:lvl5pPr>
      <a:lvl6pPr marL="609475" algn="l" defTabSz="609475" rtl="0" eaLnBrk="1" fontAlgn="base" hangingPunct="1">
        <a:spcBef>
          <a:spcPct val="0"/>
        </a:spcBef>
        <a:spcAft>
          <a:spcPct val="0"/>
        </a:spcAft>
        <a:defRPr sz="5300">
          <a:solidFill>
            <a:schemeClr val="tx1"/>
          </a:solidFill>
          <a:latin typeface="Newslab Light" charset="0"/>
          <a:ea typeface="ＭＳ Ｐゴシック" charset="0"/>
        </a:defRPr>
      </a:lvl6pPr>
      <a:lvl7pPr marL="1218960" algn="l" defTabSz="609475" rtl="0" eaLnBrk="1" fontAlgn="base" hangingPunct="1">
        <a:spcBef>
          <a:spcPct val="0"/>
        </a:spcBef>
        <a:spcAft>
          <a:spcPct val="0"/>
        </a:spcAft>
        <a:defRPr sz="5300">
          <a:solidFill>
            <a:schemeClr val="tx1"/>
          </a:solidFill>
          <a:latin typeface="Newslab Light" charset="0"/>
          <a:ea typeface="ＭＳ Ｐゴシック" charset="0"/>
        </a:defRPr>
      </a:lvl7pPr>
      <a:lvl8pPr marL="1828437" algn="l" defTabSz="609475" rtl="0" eaLnBrk="1" fontAlgn="base" hangingPunct="1">
        <a:spcBef>
          <a:spcPct val="0"/>
        </a:spcBef>
        <a:spcAft>
          <a:spcPct val="0"/>
        </a:spcAft>
        <a:defRPr sz="5300">
          <a:solidFill>
            <a:schemeClr val="tx1"/>
          </a:solidFill>
          <a:latin typeface="Newslab Light" charset="0"/>
          <a:ea typeface="ＭＳ Ｐゴシック" charset="0"/>
        </a:defRPr>
      </a:lvl8pPr>
      <a:lvl9pPr marL="2437918" algn="l" defTabSz="609475" rtl="0" eaLnBrk="1" fontAlgn="base" hangingPunct="1">
        <a:spcBef>
          <a:spcPct val="0"/>
        </a:spcBef>
        <a:spcAft>
          <a:spcPct val="0"/>
        </a:spcAft>
        <a:defRPr sz="5300">
          <a:solidFill>
            <a:schemeClr val="tx1"/>
          </a:solidFill>
          <a:latin typeface="Newslab Light" charset="0"/>
          <a:ea typeface="ＭＳ Ｐゴシック" charset="0"/>
        </a:defRPr>
      </a:lvl9pPr>
    </p:titleStyle>
    <p:bodyStyle>
      <a:lvl1pPr marL="224324" indent="-224324" algn="l" defTabSz="609475" rtl="0" eaLnBrk="1" fontAlgn="base" hangingPunct="1">
        <a:lnSpc>
          <a:spcPct val="100000"/>
        </a:lnSpc>
        <a:spcBef>
          <a:spcPct val="20000"/>
        </a:spcBef>
        <a:spcAft>
          <a:spcPct val="0"/>
        </a:spcAft>
        <a:buSzPct val="90000"/>
        <a:buFont typeface="Arial"/>
        <a:buChar char="•"/>
        <a:defRPr sz="3200" kern="1200" spc="0">
          <a:solidFill>
            <a:schemeClr val="tx1">
              <a:lumMod val="75000"/>
              <a:lumOff val="25000"/>
            </a:schemeClr>
          </a:solidFill>
          <a:latin typeface="Source Sans Pro Light"/>
          <a:ea typeface="ＭＳ Ｐゴシック" charset="0"/>
          <a:cs typeface="Source Sans Pro"/>
        </a:defRPr>
      </a:lvl1pPr>
      <a:lvl2pPr marL="535411" indent="-232790" algn="l" defTabSz="609475" rtl="0" eaLnBrk="1" fontAlgn="base" hangingPunct="1">
        <a:lnSpc>
          <a:spcPct val="100000"/>
        </a:lnSpc>
        <a:spcBef>
          <a:spcPct val="20000"/>
        </a:spcBef>
        <a:spcAft>
          <a:spcPct val="0"/>
        </a:spcAft>
        <a:buSzPct val="90000"/>
        <a:buFont typeface="Arial"/>
        <a:buChar char="•"/>
        <a:defRPr sz="2700" kern="1200" spc="0">
          <a:solidFill>
            <a:schemeClr val="tx1">
              <a:lumMod val="75000"/>
              <a:lumOff val="25000"/>
            </a:schemeClr>
          </a:solidFill>
          <a:latin typeface="Source Sans Pro Light"/>
          <a:ea typeface="ＭＳ Ｐゴシック" charset="0"/>
          <a:cs typeface="Source Sans Pro"/>
        </a:defRPr>
      </a:lvl2pPr>
      <a:lvl3pPr marL="992525" indent="-232790" algn="l" defTabSz="609475" rtl="0" eaLnBrk="1" fontAlgn="base" hangingPunct="1">
        <a:lnSpc>
          <a:spcPct val="100000"/>
        </a:lnSpc>
        <a:spcBef>
          <a:spcPct val="20000"/>
        </a:spcBef>
        <a:spcAft>
          <a:spcPct val="0"/>
        </a:spcAft>
        <a:buSzPct val="80000"/>
        <a:buFont typeface="Lucida Grande"/>
        <a:buChar char="–"/>
        <a:tabLst/>
        <a:defRPr sz="2400" kern="1200" spc="0">
          <a:solidFill>
            <a:schemeClr val="tx1">
              <a:lumMod val="75000"/>
              <a:lumOff val="25000"/>
            </a:schemeClr>
          </a:solidFill>
          <a:latin typeface="Source Sans Pro Light"/>
          <a:ea typeface="ＭＳ Ｐゴシック" charset="0"/>
          <a:cs typeface="Source Sans Pro"/>
        </a:defRPr>
      </a:lvl3pPr>
      <a:lvl4pPr marL="1295144" indent="-232790" algn="l" defTabSz="609475" rtl="0" eaLnBrk="1" fontAlgn="base" hangingPunct="1">
        <a:lnSpc>
          <a:spcPct val="100000"/>
        </a:lnSpc>
        <a:spcBef>
          <a:spcPct val="20000"/>
        </a:spcBef>
        <a:spcAft>
          <a:spcPct val="0"/>
        </a:spcAft>
        <a:buSzPct val="90000"/>
        <a:buFont typeface="Arial"/>
        <a:buChar char="•"/>
        <a:defRPr sz="2400" kern="1200" spc="0">
          <a:solidFill>
            <a:schemeClr val="tx1">
              <a:lumMod val="75000"/>
              <a:lumOff val="25000"/>
            </a:schemeClr>
          </a:solidFill>
          <a:latin typeface="Source Sans Pro Light"/>
          <a:ea typeface="ＭＳ Ｐゴシック" charset="0"/>
          <a:cs typeface="Source Sans Pro"/>
        </a:defRPr>
      </a:lvl4pPr>
      <a:lvl5pPr marL="1519463" indent="-224324" algn="l" defTabSz="609475" rtl="0" eaLnBrk="1" fontAlgn="base" hangingPunct="1">
        <a:lnSpc>
          <a:spcPct val="100000"/>
        </a:lnSpc>
        <a:spcBef>
          <a:spcPct val="20000"/>
        </a:spcBef>
        <a:spcAft>
          <a:spcPct val="0"/>
        </a:spcAft>
        <a:buSzPct val="80000"/>
        <a:buFont typeface="Lucida Grande"/>
        <a:buChar char="–"/>
        <a:defRPr sz="2100" kern="1200" spc="0">
          <a:solidFill>
            <a:schemeClr val="tx1">
              <a:lumMod val="75000"/>
              <a:lumOff val="25000"/>
            </a:schemeClr>
          </a:solidFill>
          <a:latin typeface="Source Sans Pro Light"/>
          <a:ea typeface="ＭＳ Ｐゴシック" charset="0"/>
          <a:cs typeface="Source Sans Pro"/>
        </a:defRPr>
      </a:lvl5pPr>
      <a:lvl6pPr marL="3352128" indent="-304736" algn="l" defTabSz="609475" rtl="0" eaLnBrk="1" latinLnBrk="0" hangingPunct="1">
        <a:spcBef>
          <a:spcPct val="20000"/>
        </a:spcBef>
        <a:buFont typeface="Arial"/>
        <a:buChar char="•"/>
        <a:defRPr sz="2700" kern="1200">
          <a:solidFill>
            <a:schemeClr val="tx1"/>
          </a:solidFill>
          <a:latin typeface="+mn-lt"/>
          <a:ea typeface="+mn-ea"/>
          <a:cs typeface="+mn-cs"/>
        </a:defRPr>
      </a:lvl6pPr>
      <a:lvl7pPr marL="3961610" indent="-304736" algn="l" defTabSz="609475" rtl="0" eaLnBrk="1" latinLnBrk="0" hangingPunct="1">
        <a:spcBef>
          <a:spcPct val="20000"/>
        </a:spcBef>
        <a:buFont typeface="Arial"/>
        <a:buChar char="•"/>
        <a:defRPr sz="2700" kern="1200">
          <a:solidFill>
            <a:schemeClr val="tx1"/>
          </a:solidFill>
          <a:latin typeface="+mn-lt"/>
          <a:ea typeface="+mn-ea"/>
          <a:cs typeface="+mn-cs"/>
        </a:defRPr>
      </a:lvl7pPr>
      <a:lvl8pPr marL="4571088" indent="-304736" algn="l" defTabSz="609475" rtl="0" eaLnBrk="1" latinLnBrk="0" hangingPunct="1">
        <a:spcBef>
          <a:spcPct val="20000"/>
        </a:spcBef>
        <a:buFont typeface="Arial"/>
        <a:buChar char="•"/>
        <a:defRPr sz="2700" kern="1200">
          <a:solidFill>
            <a:schemeClr val="tx1"/>
          </a:solidFill>
          <a:latin typeface="+mn-lt"/>
          <a:ea typeface="+mn-ea"/>
          <a:cs typeface="+mn-cs"/>
        </a:defRPr>
      </a:lvl8pPr>
      <a:lvl9pPr marL="5180565" indent="-304736" algn="l" defTabSz="60947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75" rtl="0" eaLnBrk="1" latinLnBrk="0" hangingPunct="1">
        <a:defRPr sz="2400" kern="1200">
          <a:solidFill>
            <a:schemeClr val="tx1"/>
          </a:solidFill>
          <a:latin typeface="+mn-lt"/>
          <a:ea typeface="+mn-ea"/>
          <a:cs typeface="+mn-cs"/>
        </a:defRPr>
      </a:lvl1pPr>
      <a:lvl2pPr marL="609475" algn="l" defTabSz="609475" rtl="0" eaLnBrk="1" latinLnBrk="0" hangingPunct="1">
        <a:defRPr sz="2400" kern="1200">
          <a:solidFill>
            <a:schemeClr val="tx1"/>
          </a:solidFill>
          <a:latin typeface="+mn-lt"/>
          <a:ea typeface="+mn-ea"/>
          <a:cs typeface="+mn-cs"/>
        </a:defRPr>
      </a:lvl2pPr>
      <a:lvl3pPr marL="1218960" algn="l" defTabSz="609475" rtl="0" eaLnBrk="1" latinLnBrk="0" hangingPunct="1">
        <a:defRPr sz="2400" kern="1200">
          <a:solidFill>
            <a:schemeClr val="tx1"/>
          </a:solidFill>
          <a:latin typeface="+mn-lt"/>
          <a:ea typeface="+mn-ea"/>
          <a:cs typeface="+mn-cs"/>
        </a:defRPr>
      </a:lvl3pPr>
      <a:lvl4pPr marL="1828437" algn="l" defTabSz="609475" rtl="0" eaLnBrk="1" latinLnBrk="0" hangingPunct="1">
        <a:defRPr sz="2400" kern="1200">
          <a:solidFill>
            <a:schemeClr val="tx1"/>
          </a:solidFill>
          <a:latin typeface="+mn-lt"/>
          <a:ea typeface="+mn-ea"/>
          <a:cs typeface="+mn-cs"/>
        </a:defRPr>
      </a:lvl4pPr>
      <a:lvl5pPr marL="2437918" algn="l" defTabSz="609475" rtl="0" eaLnBrk="1" latinLnBrk="0" hangingPunct="1">
        <a:defRPr sz="2400" kern="1200">
          <a:solidFill>
            <a:schemeClr val="tx1"/>
          </a:solidFill>
          <a:latin typeface="+mn-lt"/>
          <a:ea typeface="+mn-ea"/>
          <a:cs typeface="+mn-cs"/>
        </a:defRPr>
      </a:lvl5pPr>
      <a:lvl6pPr marL="3047392" algn="l" defTabSz="609475" rtl="0" eaLnBrk="1" latinLnBrk="0" hangingPunct="1">
        <a:defRPr sz="2400" kern="1200">
          <a:solidFill>
            <a:schemeClr val="tx1"/>
          </a:solidFill>
          <a:latin typeface="+mn-lt"/>
          <a:ea typeface="+mn-ea"/>
          <a:cs typeface="+mn-cs"/>
        </a:defRPr>
      </a:lvl6pPr>
      <a:lvl7pPr marL="3656867" algn="l" defTabSz="609475" rtl="0" eaLnBrk="1" latinLnBrk="0" hangingPunct="1">
        <a:defRPr sz="2400" kern="1200">
          <a:solidFill>
            <a:schemeClr val="tx1"/>
          </a:solidFill>
          <a:latin typeface="+mn-lt"/>
          <a:ea typeface="+mn-ea"/>
          <a:cs typeface="+mn-cs"/>
        </a:defRPr>
      </a:lvl7pPr>
      <a:lvl8pPr marL="4266347" algn="l" defTabSz="609475" rtl="0" eaLnBrk="1" latinLnBrk="0" hangingPunct="1">
        <a:defRPr sz="2400" kern="1200">
          <a:solidFill>
            <a:schemeClr val="tx1"/>
          </a:solidFill>
          <a:latin typeface="+mn-lt"/>
          <a:ea typeface="+mn-ea"/>
          <a:cs typeface="+mn-cs"/>
        </a:defRPr>
      </a:lvl8pPr>
      <a:lvl9pPr marL="4875825" algn="l" defTabSz="60947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10.xml.rels><?xml version="1.0" encoding="UTF-8" standalone="yes"?>
<Relationships xmlns="http://schemas.openxmlformats.org/package/2006/relationships"><Relationship Id="rId9" Type="http://schemas.openxmlformats.org/officeDocument/2006/relationships/image" Target="../media/image39.png"/><Relationship Id="rId20" Type="http://schemas.openxmlformats.org/officeDocument/2006/relationships/image" Target="../media/image22.emf"/><Relationship Id="rId10" Type="http://schemas.openxmlformats.org/officeDocument/2006/relationships/image" Target="../media/image40.png"/><Relationship Id="rId11" Type="http://schemas.openxmlformats.org/officeDocument/2006/relationships/image" Target="../media/image41.jpeg"/><Relationship Id="rId12" Type="http://schemas.openxmlformats.org/officeDocument/2006/relationships/image" Target="../media/image42.png"/><Relationship Id="rId13" Type="http://schemas.openxmlformats.org/officeDocument/2006/relationships/image" Target="../media/image43.png"/><Relationship Id="rId14" Type="http://schemas.openxmlformats.org/officeDocument/2006/relationships/image" Target="../media/image44.jpeg"/><Relationship Id="rId15" Type="http://schemas.openxmlformats.org/officeDocument/2006/relationships/image" Target="../media/image45.png"/><Relationship Id="rId16" Type="http://schemas.openxmlformats.org/officeDocument/2006/relationships/image" Target="../media/image46.png"/><Relationship Id="rId17" Type="http://schemas.openxmlformats.org/officeDocument/2006/relationships/image" Target="../media/image47.jpeg"/><Relationship Id="rId18" Type="http://schemas.openxmlformats.org/officeDocument/2006/relationships/image" Target="../media/image48.png"/><Relationship Id="rId19"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jpeg"/><Relationship Id="rId6" Type="http://schemas.openxmlformats.org/officeDocument/2006/relationships/image" Target="../media/image36.gif"/><Relationship Id="rId7" Type="http://schemas.openxmlformats.org/officeDocument/2006/relationships/image" Target="../media/image37.png"/><Relationship Id="rId8" Type="http://schemas.openxmlformats.org/officeDocument/2006/relationships/image" Target="../media/image38.png"/></Relationships>
</file>

<file path=ppt/slides/_rels/slide100.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6.png"/><Relationship Id="rId5"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97.xml"/></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6.png"/><Relationship Id="rId5"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98.xml"/></Relationships>
</file>

<file path=ppt/slides/_rels/slide102.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6.png"/><Relationship Id="rId5"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99.xml"/></Relationships>
</file>

<file path=ppt/slides/_rels/slide103.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6.png"/><Relationship Id="rId5"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100.xml"/></Relationships>
</file>

<file path=ppt/slides/_rels/slide104.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53.png"/><Relationship Id="rId5" Type="http://schemas.openxmlformats.org/officeDocument/2006/relationships/image" Target="../media/image74.png"/><Relationship Id="rId6" Type="http://schemas.openxmlformats.org/officeDocument/2006/relationships/image" Target="../media/image69.png"/><Relationship Id="rId7" Type="http://schemas.openxmlformats.org/officeDocument/2006/relationships/image" Target="../media/image76.png"/><Relationship Id="rId8"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10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jpeg"/><Relationship Id="rId1" Type="http://schemas.openxmlformats.org/officeDocument/2006/relationships/slideLayout" Target="../slideLayouts/slideLayout10.xml"/><Relationship Id="rId2" Type="http://schemas.openxmlformats.org/officeDocument/2006/relationships/image" Target="../media/image67.png"/></Relationships>
</file>

<file path=ppt/slides/_rels/slide10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78.jpeg"/><Relationship Id="rId1" Type="http://schemas.openxmlformats.org/officeDocument/2006/relationships/slideLayout" Target="../slideLayouts/slideLayout6.xml"/><Relationship Id="rId2" Type="http://schemas.openxmlformats.org/officeDocument/2006/relationships/notesSlide" Target="../notesSlides/notesSlide102.xml"/></Relationships>
</file>

<file path=ppt/slides/_rels/slide108.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67.png"/><Relationship Id="rId5" Type="http://schemas.openxmlformats.org/officeDocument/2006/relationships/image" Target="../media/image73.png"/><Relationship Id="rId6" Type="http://schemas.openxmlformats.org/officeDocument/2006/relationships/image" Target="../media/image53.png"/><Relationship Id="rId7" Type="http://schemas.openxmlformats.org/officeDocument/2006/relationships/image" Target="../media/image78.jpeg"/><Relationship Id="rId1" Type="http://schemas.openxmlformats.org/officeDocument/2006/relationships/slideLayout" Target="../slideLayouts/slideLayout6.xml"/><Relationship Id="rId2" Type="http://schemas.openxmlformats.org/officeDocument/2006/relationships/notesSlide" Target="../notesSlides/notesSlide103.xml"/></Relationships>
</file>

<file path=ppt/slides/_rels/slide109.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78.jpeg"/><Relationship Id="rId1" Type="http://schemas.openxmlformats.org/officeDocument/2006/relationships/slideLayout" Target="../slideLayouts/slideLayout6.xml"/><Relationship Id="rId2" Type="http://schemas.openxmlformats.org/officeDocument/2006/relationships/notesSlide" Target="../notesSlides/notesSlide10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3.png"/><Relationship Id="rId5" Type="http://schemas.openxmlformats.org/officeDocument/2006/relationships/image" Target="../media/image53.png"/><Relationship Id="rId6" Type="http://schemas.openxmlformats.org/officeDocument/2006/relationships/image" Target="../media/image78.jpeg"/><Relationship Id="rId7" Type="http://schemas.openxmlformats.org/officeDocument/2006/relationships/image" Target="../media/image67.png"/><Relationship Id="rId1" Type="http://schemas.openxmlformats.org/officeDocument/2006/relationships/slideLayout" Target="../slideLayouts/slideLayout6.xml"/><Relationship Id="rId2" Type="http://schemas.openxmlformats.org/officeDocument/2006/relationships/notesSlide" Target="../notesSlides/notesSlide105.xml"/></Relationships>
</file>

<file path=ppt/slides/_rels/slide111.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78.jpeg"/><Relationship Id="rId5" Type="http://schemas.openxmlformats.org/officeDocument/2006/relationships/image" Target="../media/image79.png"/><Relationship Id="rId1" Type="http://schemas.openxmlformats.org/officeDocument/2006/relationships/slideLayout" Target="../slideLayouts/slideLayout6.xml"/><Relationship Id="rId2" Type="http://schemas.openxmlformats.org/officeDocument/2006/relationships/notesSlide" Target="../notesSlides/notesSlide106.xml"/></Relationships>
</file>

<file path=ppt/slides/_rels/slide112.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67.png"/><Relationship Id="rId5" Type="http://schemas.openxmlformats.org/officeDocument/2006/relationships/image" Target="../media/image73.png"/><Relationship Id="rId6" Type="http://schemas.openxmlformats.org/officeDocument/2006/relationships/image" Target="../media/image53.png"/><Relationship Id="rId7" Type="http://schemas.openxmlformats.org/officeDocument/2006/relationships/image" Target="../media/image78.jpeg"/><Relationship Id="rId8" Type="http://schemas.openxmlformats.org/officeDocument/2006/relationships/image" Target="../media/image79.png"/><Relationship Id="rId1" Type="http://schemas.openxmlformats.org/officeDocument/2006/relationships/slideLayout" Target="../slideLayouts/slideLayout6.xml"/><Relationship Id="rId2" Type="http://schemas.openxmlformats.org/officeDocument/2006/relationships/notesSlide" Target="../notesSlides/notesSlide107.xml"/></Relationships>
</file>

<file path=ppt/slides/_rels/slide113.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78.jpeg"/><Relationship Id="rId5" Type="http://schemas.openxmlformats.org/officeDocument/2006/relationships/image" Target="../media/image79.png"/><Relationship Id="rId1" Type="http://schemas.openxmlformats.org/officeDocument/2006/relationships/slideLayout" Target="../slideLayouts/slideLayout6.xml"/><Relationship Id="rId2" Type="http://schemas.openxmlformats.org/officeDocument/2006/relationships/notesSlide" Target="../notesSlides/notesSlide108.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67.png"/><Relationship Id="rId5" Type="http://schemas.openxmlformats.org/officeDocument/2006/relationships/image" Target="../media/image73.png"/><Relationship Id="rId6" Type="http://schemas.openxmlformats.org/officeDocument/2006/relationships/image" Target="../media/image53.png"/><Relationship Id="rId7" Type="http://schemas.openxmlformats.org/officeDocument/2006/relationships/image" Target="../media/image78.jpeg"/><Relationship Id="rId8" Type="http://schemas.openxmlformats.org/officeDocument/2006/relationships/image" Target="../media/image79.png"/><Relationship Id="rId1" Type="http://schemas.openxmlformats.org/officeDocument/2006/relationships/slideLayout" Target="../slideLayouts/slideLayout6.xml"/><Relationship Id="rId2" Type="http://schemas.openxmlformats.org/officeDocument/2006/relationships/notesSlide" Target="../notesSlides/notesSlide109.xml"/></Relationships>
</file>

<file path=ppt/slides/_rels/slide115.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78.jpeg"/><Relationship Id="rId5" Type="http://schemas.openxmlformats.org/officeDocument/2006/relationships/image" Target="../media/image79.png"/><Relationship Id="rId1" Type="http://schemas.openxmlformats.org/officeDocument/2006/relationships/slideLayout" Target="../slideLayouts/slideLayout6.xml"/><Relationship Id="rId2" Type="http://schemas.openxmlformats.org/officeDocument/2006/relationships/notesSlide" Target="../notesSlides/notesSlide110.xml"/></Relationships>
</file>

<file path=ppt/slides/_rels/slide116.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67.png"/><Relationship Id="rId5" Type="http://schemas.openxmlformats.org/officeDocument/2006/relationships/image" Target="../media/image73.png"/><Relationship Id="rId6" Type="http://schemas.openxmlformats.org/officeDocument/2006/relationships/image" Target="../media/image53.png"/><Relationship Id="rId7" Type="http://schemas.openxmlformats.org/officeDocument/2006/relationships/image" Target="../media/image78.jpeg"/><Relationship Id="rId8" Type="http://schemas.openxmlformats.org/officeDocument/2006/relationships/image" Target="../media/image79.png"/><Relationship Id="rId1" Type="http://schemas.openxmlformats.org/officeDocument/2006/relationships/slideLayout" Target="../slideLayouts/slideLayout6.xml"/><Relationship Id="rId2" Type="http://schemas.openxmlformats.org/officeDocument/2006/relationships/notesSlide" Target="../notesSlides/notesSlide111.xml"/></Relationships>
</file>

<file path=ppt/slides/_rels/slide11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78.jpeg"/><Relationship Id="rId5" Type="http://schemas.openxmlformats.org/officeDocument/2006/relationships/image" Target="../media/image79.png"/><Relationship Id="rId1" Type="http://schemas.openxmlformats.org/officeDocument/2006/relationships/slideLayout" Target="../slideLayouts/slideLayout6.xml"/><Relationship Id="rId2" Type="http://schemas.openxmlformats.org/officeDocument/2006/relationships/notesSlide" Target="../notesSlides/notesSlide112.xml"/></Relationships>
</file>

<file path=ppt/slides/_rels/slide118.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67.png"/><Relationship Id="rId5" Type="http://schemas.openxmlformats.org/officeDocument/2006/relationships/image" Target="../media/image73.png"/><Relationship Id="rId6" Type="http://schemas.openxmlformats.org/officeDocument/2006/relationships/image" Target="../media/image53.png"/><Relationship Id="rId7" Type="http://schemas.openxmlformats.org/officeDocument/2006/relationships/image" Target="../media/image78.jpeg"/><Relationship Id="rId8" Type="http://schemas.openxmlformats.org/officeDocument/2006/relationships/image" Target="../media/image79.png"/><Relationship Id="rId1" Type="http://schemas.openxmlformats.org/officeDocument/2006/relationships/slideLayout" Target="../slideLayouts/slideLayout6.xml"/><Relationship Id="rId2" Type="http://schemas.openxmlformats.org/officeDocument/2006/relationships/notesSlide" Target="../notesSlides/notesSlide113.xml"/></Relationships>
</file>

<file path=ppt/slides/_rels/slide119.xml.rels><?xml version="1.0" encoding="UTF-8" standalone="yes"?>
<Relationships xmlns="http://schemas.openxmlformats.org/package/2006/relationships"><Relationship Id="rId3" Type="http://schemas.openxmlformats.org/officeDocument/2006/relationships/image" Target="../media/image80.jpg"/><Relationship Id="rId4" Type="http://schemas.openxmlformats.org/officeDocument/2006/relationships/image" Target="../media/image78.jpeg"/><Relationship Id="rId5" Type="http://schemas.openxmlformats.org/officeDocument/2006/relationships/image" Target="../media/image77.png"/><Relationship Id="rId1" Type="http://schemas.openxmlformats.org/officeDocument/2006/relationships/slideLayout" Target="../slideLayouts/slideLayout6.xml"/><Relationship Id="rId2" Type="http://schemas.openxmlformats.org/officeDocument/2006/relationships/notesSlide" Target="../notesSlides/notesSlide1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0.png"/></Relationships>
</file>

<file path=ppt/slides/_rels/slide120.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3.png"/><Relationship Id="rId5" Type="http://schemas.openxmlformats.org/officeDocument/2006/relationships/image" Target="../media/image53.png"/><Relationship Id="rId6" Type="http://schemas.openxmlformats.org/officeDocument/2006/relationships/image" Target="../media/image78.jpeg"/><Relationship Id="rId7" Type="http://schemas.openxmlformats.org/officeDocument/2006/relationships/image" Target="../media/image80.jpg"/><Relationship Id="rId8" Type="http://schemas.openxmlformats.org/officeDocument/2006/relationships/image" Target="../media/image77.png"/><Relationship Id="rId1" Type="http://schemas.openxmlformats.org/officeDocument/2006/relationships/slideLayout" Target="../slideLayouts/slideLayout6.xml"/><Relationship Id="rId2" Type="http://schemas.openxmlformats.org/officeDocument/2006/relationships/notesSlide" Target="../notesSlides/notesSlide11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81.tif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hyperlink" Target="https://databricks.com/blog/2014/03/26/spark-sql-manipulating-structured-data-using-spark-2.html"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8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8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82.png"/></Relationships>
</file>

<file path=ppt/slides/_rels/slide13.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82.png"/></Relationships>
</file>

<file path=ppt/slides/_rels/slide131.xml.rels><?xml version="1.0" encoding="UTF-8" standalone="yes"?>
<Relationships xmlns="http://schemas.openxmlformats.org/package/2006/relationships"><Relationship Id="rId11" Type="http://schemas.openxmlformats.org/officeDocument/2006/relationships/image" Target="../media/image91.png"/><Relationship Id="rId12" Type="http://schemas.openxmlformats.org/officeDocument/2006/relationships/image" Target="../media/image92.png"/><Relationship Id="rId13" Type="http://schemas.openxmlformats.org/officeDocument/2006/relationships/image" Target="../media/image40.png"/><Relationship Id="rId14" Type="http://schemas.openxmlformats.org/officeDocument/2006/relationships/image" Target="../media/image93.png"/><Relationship Id="rId15" Type="http://schemas.openxmlformats.org/officeDocument/2006/relationships/image" Target="../media/image94.png"/><Relationship Id="rId16"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9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33.xml.rels><?xml version="1.0" encoding="UTF-8" standalone="yes"?>
<Relationships xmlns="http://schemas.openxmlformats.org/package/2006/relationships"><Relationship Id="rId3" Type="http://schemas.openxmlformats.org/officeDocument/2006/relationships/image" Target="../media/image96.jpg"/><Relationship Id="rId4" Type="http://schemas.openxmlformats.org/officeDocument/2006/relationships/image" Target="../media/image65.png"/><Relationship Id="rId5" Type="http://schemas.openxmlformats.org/officeDocument/2006/relationships/image" Target="../media/image82.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34.xml.rels><?xml version="1.0" encoding="UTF-8" standalone="yes"?>
<Relationships xmlns="http://schemas.openxmlformats.org/package/2006/relationships"><Relationship Id="rId3" Type="http://schemas.openxmlformats.org/officeDocument/2006/relationships/hyperlink" Target="http://spark.apache.org/docs/latest/api/scala/index.html#org.apache.spark.package" TargetMode="External"/><Relationship Id="rId4" Type="http://schemas.openxmlformats.org/officeDocument/2006/relationships/hyperlink" Target="http://spark.apache.org/docs/latest/api/java/index.html" TargetMode="External"/><Relationship Id="rId5" Type="http://schemas.openxmlformats.org/officeDocument/2006/relationships/hyperlink" Target="http://spark.apache.org/docs/latest/api/python/index.html" TargetMode="External"/><Relationship Id="rId6" Type="http://schemas.openxmlformats.org/officeDocument/2006/relationships/hyperlink" Target="http://spark.apache.org/docs/latest/api/R/index.html" TargetMode="External"/><Relationship Id="rId7"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9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9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9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9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5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8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1.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8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5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8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8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8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8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8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8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5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10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8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100.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8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8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8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8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chart" Target="../charts/char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8.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 Id="rId3" Type="http://schemas.openxmlformats.org/officeDocument/2006/relationships/image" Target="../media/image82.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9.xml.rels><?xml version="1.0" encoding="UTF-8" standalone="yes"?>
<Relationships xmlns="http://schemas.openxmlformats.org/package/2006/relationships"><Relationship Id="rId3" Type="http://schemas.openxmlformats.org/officeDocument/2006/relationships/hyperlink" Target="https://databricks.com/blog/2015/04/13/deep-dive-into-spark-sqls-catalyst-optimizer.html" TargetMode="External"/><Relationship Id="rId4"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6.xml"/><Relationship Id="rId3" Type="http://schemas.openxmlformats.org/officeDocument/2006/relationships/image" Target="../media/image102.png"/></Relationships>
</file>

<file path=ppt/slides/_rels/slide183.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2.png"/><Relationship Id="rId1" Type="http://schemas.openxmlformats.org/officeDocument/2006/relationships/slideLayout" Target="../slideLayouts/slideLayout6.xml"/><Relationship Id="rId2" Type="http://schemas.openxmlformats.org/officeDocument/2006/relationships/notesSlide" Target="../notesSlides/notesSlide177.xml"/></Relationships>
</file>

<file path=ppt/slides/_rels/slide184.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2.png"/><Relationship Id="rId1" Type="http://schemas.openxmlformats.org/officeDocument/2006/relationships/slideLayout" Target="../slideLayouts/slideLayout6.xml"/><Relationship Id="rId2" Type="http://schemas.openxmlformats.org/officeDocument/2006/relationships/notesSlide" Target="../notesSlides/notesSlide178.xml"/></Relationships>
</file>

<file path=ppt/slides/_rels/slide185.xml.rels><?xml version="1.0" encoding="UTF-8" standalone="yes"?>
<Relationships xmlns="http://schemas.openxmlformats.org/package/2006/relationships"><Relationship Id="rId3" Type="http://schemas.openxmlformats.org/officeDocument/2006/relationships/image" Target="../media/image107.jpeg"/><Relationship Id="rId4" Type="http://schemas.openxmlformats.org/officeDocument/2006/relationships/image" Target="../media/image108.jpeg"/><Relationship Id="rId5" Type="http://schemas.openxmlformats.org/officeDocument/2006/relationships/image" Target="../media/image109.png"/><Relationship Id="rId6" Type="http://schemas.openxmlformats.org/officeDocument/2006/relationships/image" Target="../media/image106.png"/><Relationship Id="rId7" Type="http://schemas.openxmlformats.org/officeDocument/2006/relationships/image" Target="../media/image102.png"/><Relationship Id="rId1" Type="http://schemas.openxmlformats.org/officeDocument/2006/relationships/slideLayout" Target="../slideLayouts/slideLayout6.xml"/><Relationship Id="rId2" Type="http://schemas.openxmlformats.org/officeDocument/2006/relationships/notesSlide" Target="../notesSlides/notesSlide17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0.xml"/><Relationship Id="rId3" Type="http://schemas.openxmlformats.org/officeDocument/2006/relationships/image" Target="../media/image102.png"/></Relationships>
</file>

<file path=ppt/slides/_rels/slide187.xml.rels><?xml version="1.0" encoding="UTF-8" standalone="yes"?>
<Relationships xmlns="http://schemas.openxmlformats.org/package/2006/relationships"><Relationship Id="rId3" Type="http://schemas.openxmlformats.org/officeDocument/2006/relationships/image" Target="../media/image110.png"/><Relationship Id="rId4"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notesSlide" Target="../notesSlides/notesSlide181.xml"/></Relationships>
</file>

<file path=ppt/slides/_rels/slide188.xml.rels><?xml version="1.0" encoding="UTF-8" standalone="yes"?>
<Relationships xmlns="http://schemas.openxmlformats.org/package/2006/relationships"><Relationship Id="rId3" Type="http://schemas.openxmlformats.org/officeDocument/2006/relationships/image" Target="../media/image110.png"/><Relationship Id="rId4" Type="http://schemas.microsoft.com/office/2007/relationships/hdphoto" Target="../media/hdphoto1.wdp"/><Relationship Id="rId5" Type="http://schemas.microsoft.com/office/2007/relationships/hdphoto" Target="../media/hdphoto2.wdp"/><Relationship Id="rId1" Type="http://schemas.openxmlformats.org/officeDocument/2006/relationships/slideLayout" Target="../slideLayouts/slideLayout6.xml"/><Relationship Id="rId2" Type="http://schemas.openxmlformats.org/officeDocument/2006/relationships/notesSlide" Target="../notesSlides/notesSlide18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1.png"/><Relationship Id="rId4" Type="http://schemas.microsoft.com/office/2007/relationships/hdphoto" Target="../media/hdphoto3.wdp"/><Relationship Id="rId5" Type="http://schemas.microsoft.com/office/2007/relationships/hdphoto" Target="../media/hdphoto4.wdp"/><Relationship Id="rId6" Type="http://schemas.openxmlformats.org/officeDocument/2006/relationships/image" Target="../media/image112.png"/><Relationship Id="rId1" Type="http://schemas.openxmlformats.org/officeDocument/2006/relationships/slideLayout" Target="../slideLayouts/slideLayout6.xml"/><Relationship Id="rId2" Type="http://schemas.openxmlformats.org/officeDocument/2006/relationships/notesSlide" Target="../notesSlides/notesSlide18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0.xml.rels><?xml version="1.0" encoding="UTF-8" standalone="yes"?>
<Relationships xmlns="http://schemas.openxmlformats.org/package/2006/relationships"><Relationship Id="rId3" Type="http://schemas.openxmlformats.org/officeDocument/2006/relationships/image" Target="../media/image111.png"/><Relationship Id="rId4" Type="http://schemas.microsoft.com/office/2007/relationships/hdphoto" Target="../media/hdphoto3.wdp"/><Relationship Id="rId5" Type="http://schemas.microsoft.com/office/2007/relationships/hdphoto" Target="../media/hdphoto4.wdp"/><Relationship Id="rId6" Type="http://schemas.openxmlformats.org/officeDocument/2006/relationships/image" Target="../media/image112.png"/><Relationship Id="rId1" Type="http://schemas.openxmlformats.org/officeDocument/2006/relationships/slideLayout" Target="../slideLayouts/slideLayout6.xml"/><Relationship Id="rId2" Type="http://schemas.openxmlformats.org/officeDocument/2006/relationships/notesSlide" Target="../notesSlides/notesSlide184.xml"/></Relationships>
</file>

<file path=ppt/slides/_rels/slide191.xml.rels><?xml version="1.0" encoding="UTF-8" standalone="yes"?>
<Relationships xmlns="http://schemas.openxmlformats.org/package/2006/relationships"><Relationship Id="rId3" Type="http://schemas.openxmlformats.org/officeDocument/2006/relationships/image" Target="../media/image111.png"/><Relationship Id="rId4" Type="http://schemas.microsoft.com/office/2007/relationships/hdphoto" Target="../media/hdphoto3.wdp"/><Relationship Id="rId5" Type="http://schemas.microsoft.com/office/2007/relationships/hdphoto" Target="../media/hdphoto4.wdp"/><Relationship Id="rId6" Type="http://schemas.openxmlformats.org/officeDocument/2006/relationships/image" Target="../media/image112.png"/><Relationship Id="rId7" Type="http://schemas.openxmlformats.org/officeDocument/2006/relationships/image" Target="../media/image57.png"/><Relationship Id="rId1" Type="http://schemas.openxmlformats.org/officeDocument/2006/relationships/slideLayout" Target="../slideLayouts/slideLayout6.xml"/><Relationship Id="rId2" Type="http://schemas.openxmlformats.org/officeDocument/2006/relationships/notesSlide" Target="../notesSlides/notesSlide185.xml"/></Relationships>
</file>

<file path=ppt/slides/_rels/slide192.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notesSlide" Target="../notesSlides/notesSlide186.xml"/></Relationships>
</file>

<file path=ppt/slides/_rels/slide19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115.png"/><Relationship Id="rId1" Type="http://schemas.openxmlformats.org/officeDocument/2006/relationships/slideLayout" Target="../slideLayouts/slideLayout6.xml"/><Relationship Id="rId2" Type="http://schemas.openxmlformats.org/officeDocument/2006/relationships/notesSlide" Target="../notesSlides/notesSlide18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8.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9.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0.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4.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jpe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hyperlink" Target="http://hadoop.apache.org/" TargetMode="External"/><Relationship Id="rId5" Type="http://schemas.openxmlformats.org/officeDocument/2006/relationships/image" Target="../media/image117.png"/><Relationship Id="rId6" Type="http://schemas.openxmlformats.org/officeDocument/2006/relationships/image" Target="../media/image118.emf"/><Relationship Id="rId7" Type="http://schemas.openxmlformats.org/officeDocument/2006/relationships/image" Target="../media/image119.emf"/><Relationship Id="rId8" Type="http://schemas.openxmlformats.org/officeDocument/2006/relationships/image" Target="../media/image120.png"/><Relationship Id="rId9" Type="http://schemas.openxmlformats.org/officeDocument/2006/relationships/image" Target="../media/image121.png"/><Relationship Id="rId10" Type="http://schemas.openxmlformats.org/officeDocument/2006/relationships/image" Target="../media/image122.png"/><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 Id="rId3" Type="http://schemas.openxmlformats.org/officeDocument/2006/relationships/image" Target="../media/image118.emf"/></Relationships>
</file>

<file path=ppt/slides/_rels/slide219.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73.png"/><Relationship Id="rId6" Type="http://schemas.openxmlformats.org/officeDocument/2006/relationships/image" Target="../media/image125.png"/><Relationship Id="rId7" Type="http://schemas.openxmlformats.org/officeDocument/2006/relationships/image" Target="../media/image118.emf"/><Relationship Id="rId1" Type="http://schemas.openxmlformats.org/officeDocument/2006/relationships/slideLayout" Target="../slideLayouts/slideLayout2.xml"/><Relationship Id="rId2" Type="http://schemas.openxmlformats.org/officeDocument/2006/relationships/notesSlide" Target="../notesSlides/notesSlide203.xml"/></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 Id="rId3" Type="http://schemas.openxmlformats.org/officeDocument/2006/relationships/image" Target="../media/image120.png"/></Relationships>
</file>

<file path=ppt/slides/_rels/slide221.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124.png"/><Relationship Id="rId5" Type="http://schemas.openxmlformats.org/officeDocument/2006/relationships/image" Target="../media/image126.png"/><Relationship Id="rId6" Type="http://schemas.openxmlformats.org/officeDocument/2006/relationships/image" Target="../media/image127.png"/><Relationship Id="rId7" Type="http://schemas.openxmlformats.org/officeDocument/2006/relationships/image" Target="../media/image128.png"/><Relationship Id="rId8" Type="http://schemas.openxmlformats.org/officeDocument/2006/relationships/image" Target="../media/image129.png"/><Relationship Id="rId9" Type="http://schemas.openxmlformats.org/officeDocument/2006/relationships/image" Target="../media/image125.png"/><Relationship Id="rId10"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205.xml"/></Relationships>
</file>

<file path=ppt/slides/_rels/slide222.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124.png"/><Relationship Id="rId5" Type="http://schemas.openxmlformats.org/officeDocument/2006/relationships/image" Target="../media/image126.png"/><Relationship Id="rId6" Type="http://schemas.openxmlformats.org/officeDocument/2006/relationships/image" Target="../media/image128.png"/><Relationship Id="rId7" Type="http://schemas.openxmlformats.org/officeDocument/2006/relationships/image" Target="../media/image129.png"/><Relationship Id="rId8" Type="http://schemas.openxmlformats.org/officeDocument/2006/relationships/image" Target="../media/image127.png"/><Relationship Id="rId9" Type="http://schemas.openxmlformats.org/officeDocument/2006/relationships/image" Target="../media/image125.png"/><Relationship Id="rId10"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23.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207.xml"/></Relationships>
</file>

<file path=ppt/slides/_rels/slide224.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7.png"/><Relationship Id="rId5"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208.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 Id="rId3" Type="http://schemas.openxmlformats.org/officeDocument/2006/relationships/image" Target="../media/image121.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 Id="rId3" Type="http://schemas.openxmlformats.org/officeDocument/2006/relationships/image" Target="../media/image130.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 Id="rId3" Type="http://schemas.openxmlformats.org/officeDocument/2006/relationships/hyperlink" Target="http://spark.apache.org/docs/latest/running-on-yarn.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9.jpeg"/><Relationship Id="rId5" Type="http://schemas.openxmlformats.org/officeDocument/2006/relationships/image" Target="../media/image57.png"/><Relationship Id="rId6"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0.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31.emf"/><Relationship Id="rId5" Type="http://schemas.openxmlformats.org/officeDocument/2006/relationships/hyperlink" Target="http://hadoop.apache.org/" TargetMode="External"/><Relationship Id="rId6"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notesSlide" Target="../notesSlides/notesSlide214.xml"/></Relationships>
</file>

<file path=ppt/slides/_rels/slide231.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31.emf"/><Relationship Id="rId5" Type="http://schemas.openxmlformats.org/officeDocument/2006/relationships/image" Target="../media/image132.emf"/><Relationship Id="rId6" Type="http://schemas.openxmlformats.org/officeDocument/2006/relationships/hyperlink" Target="http://hadoop.apache.org/" TargetMode="External"/><Relationship Id="rId7"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notesSlide" Target="../notesSlides/notesSlide215.xml"/></Relationships>
</file>

<file path=ppt/slides/_rels/slide232.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31.emf"/><Relationship Id="rId5" Type="http://schemas.openxmlformats.org/officeDocument/2006/relationships/image" Target="../media/image115.png"/><Relationship Id="rId6" Type="http://schemas.openxmlformats.org/officeDocument/2006/relationships/image" Target="../media/image124.png"/><Relationship Id="rId7" Type="http://schemas.openxmlformats.org/officeDocument/2006/relationships/hyperlink" Target="http://hadoop.apache.org/" TargetMode="External"/><Relationship Id="rId8"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notesSlide" Target="../notesSlides/notesSlide216.xml"/></Relationships>
</file>

<file path=ppt/slides/_rels/slide233.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31.emf"/><Relationship Id="rId5" Type="http://schemas.openxmlformats.org/officeDocument/2006/relationships/image" Target="../media/image115.png"/><Relationship Id="rId6" Type="http://schemas.openxmlformats.org/officeDocument/2006/relationships/image" Target="../media/image124.png"/><Relationship Id="rId7" Type="http://schemas.openxmlformats.org/officeDocument/2006/relationships/hyperlink" Target="http://hadoop.apache.org/" TargetMode="External"/><Relationship Id="rId8"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notesSlide" Target="../notesSlides/notesSlide21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 Id="rId3" Type="http://schemas.openxmlformats.org/officeDocument/2006/relationships/image" Target="../media/image121.png"/></Relationships>
</file>

<file path=ppt/slides/_rels/slide235.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219.xml"/></Relationships>
</file>

<file path=ppt/slides/_rels/slide236.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220.xml"/></Relationships>
</file>

<file path=ppt/slides/_rels/slide237.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221.xml"/></Relationships>
</file>

<file path=ppt/slides/_rels/slide238.xml.rels><?xml version="1.0" encoding="UTF-8" standalone="yes"?>
<Relationships xmlns="http://schemas.openxmlformats.org/package/2006/relationships"><Relationship Id="rId3" Type="http://schemas.openxmlformats.org/officeDocument/2006/relationships/image" Target="../media/image135.pn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222.xml"/></Relationships>
</file>

<file path=ppt/slides/_rels/slide239.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223.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0.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224.xml"/></Relationships>
</file>

<file path=ppt/slides/_rels/slide241.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225.xml"/></Relationships>
</file>

<file path=ppt/slides/_rels/slide242.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226.xml"/></Relationships>
</file>

<file path=ppt/slides/_rels/slide243.xml.rels><?xml version="1.0" encoding="UTF-8" standalone="yes"?>
<Relationships xmlns="http://schemas.openxmlformats.org/package/2006/relationships"><Relationship Id="rId3" Type="http://schemas.openxmlformats.org/officeDocument/2006/relationships/image" Target="../media/image139.png"/><Relationship Id="rId4" Type="http://schemas.openxmlformats.org/officeDocument/2006/relationships/image" Target="../media/image121.png"/><Relationship Id="rId5" Type="http://schemas.openxmlformats.org/officeDocument/2006/relationships/image" Target="../media/image122.png"/><Relationship Id="rId1" Type="http://schemas.openxmlformats.org/officeDocument/2006/relationships/slideLayout" Target="../slideLayouts/slideLayout2.xml"/><Relationship Id="rId2" Type="http://schemas.openxmlformats.org/officeDocument/2006/relationships/notesSlide" Target="../notesSlides/notesSlide227.xml"/></Relationships>
</file>

<file path=ppt/slides/_rels/slide244.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18.emf"/><Relationship Id="rId7" Type="http://schemas.openxmlformats.org/officeDocument/2006/relationships/image" Target="../media/image141.png"/><Relationship Id="rId8"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notesSlide" Target="../notesSlides/notesSlide228.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 Id="rId3" Type="http://schemas.openxmlformats.org/officeDocument/2006/relationships/image" Target="../media/image14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s>
</file>

<file path=ppt/slides/_rels/slide253.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237.xml"/></Relationships>
</file>

<file path=ppt/slides/_rels/slide25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143.png"/><Relationship Id="rId5" Type="http://schemas.openxmlformats.org/officeDocument/2006/relationships/image" Target="../media/image144.png"/><Relationship Id="rId1" Type="http://schemas.openxmlformats.org/officeDocument/2006/relationships/slideLayout" Target="../slideLayouts/slideLayout2.xml"/><Relationship Id="rId2" Type="http://schemas.openxmlformats.org/officeDocument/2006/relationships/notesSlide" Target="../notesSlides/notesSlide238.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s>
</file>

<file path=ppt/slides/_rels/slide256.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53.png"/><Relationship Id="rId5" Type="http://schemas.openxmlformats.org/officeDocument/2006/relationships/image" Target="../media/image145.png"/><Relationship Id="rId6" Type="http://schemas.openxmlformats.org/officeDocument/2006/relationships/image" Target="../media/image146.emf"/><Relationship Id="rId7" Type="http://schemas.openxmlformats.org/officeDocument/2006/relationships/image" Target="../media/image147.png"/><Relationship Id="rId8"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240.xml"/></Relationships>
</file>

<file path=ppt/slides/_rels/slide25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41.xml"/></Relationships>
</file>

<file path=ppt/slides/_rels/slide25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148.png"/><Relationship Id="rId5"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notesSlide" Target="../notesSlides/notesSlide24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 Id="rId3"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9.jpeg"/><Relationship Id="rId5" Type="http://schemas.openxmlformats.org/officeDocument/2006/relationships/image" Target="../media/image60.png"/><Relationship Id="rId6" Type="http://schemas.openxmlformats.org/officeDocument/2006/relationships/image" Target="../media/image45.png"/><Relationship Id="rId7"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4.xml"/><Relationship Id="rId3" Type="http://schemas.openxmlformats.org/officeDocument/2006/relationships/image" Target="../media/image149.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tensupport.com/survey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45.png"/><Relationship Id="rId7" Type="http://schemas.openxmlformats.org/officeDocument/2006/relationships/image" Target="../media/image62.png"/><Relationship Id="rId8" Type="http://schemas.openxmlformats.org/officeDocument/2006/relationships/image" Target="../media/image57.png"/><Relationship Id="rId9" Type="http://schemas.openxmlformats.org/officeDocument/2006/relationships/image" Target="../media/image59.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63.png"/><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jpeg"/><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0.jpeg"/><Relationship Id="rId6"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53.png"/><Relationship Id="rId5" Type="http://schemas.openxmlformats.org/officeDocument/2006/relationships/image" Target="../media/image74.png"/><Relationship Id="rId6" Type="http://schemas.openxmlformats.org/officeDocument/2006/relationships/image" Target="../media/image70.jpeg"/><Relationship Id="rId7"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53.png"/><Relationship Id="rId5" Type="http://schemas.openxmlformats.org/officeDocument/2006/relationships/image" Target="../media/image74.png"/><Relationship Id="rId6" Type="http://schemas.openxmlformats.org/officeDocument/2006/relationships/image" Target="../media/image70.jpeg"/><Relationship Id="rId7"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2.emf"/></Relationships>
</file>

<file path=ppt/slides/_rels/slide50.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0.jpeg"/><Relationship Id="rId6"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53.png"/><Relationship Id="rId5" Type="http://schemas.openxmlformats.org/officeDocument/2006/relationships/image" Target="../media/image74.png"/><Relationship Id="rId6" Type="http://schemas.openxmlformats.org/officeDocument/2006/relationships/image" Target="../media/image70.jpeg"/><Relationship Id="rId7"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emf"/><Relationship Id="rId8"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53.png"/><Relationship Id="rId5" Type="http://schemas.openxmlformats.org/officeDocument/2006/relationships/image" Target="../media/image74.png"/><Relationship Id="rId6" Type="http://schemas.openxmlformats.org/officeDocument/2006/relationships/image" Target="../media/image69.png"/><Relationship Id="rId7"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53.png"/><Relationship Id="rId5" Type="http://schemas.openxmlformats.org/officeDocument/2006/relationships/image" Target="../media/image74.png"/><Relationship Id="rId6" Type="http://schemas.openxmlformats.org/officeDocument/2006/relationships/image" Target="../media/image69.png"/><Relationship Id="rId7"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hyperlink" Target="http://people.csail.mit.edu/matei/papers/2010/hotcloud_spark.pdf"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72.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0.jpeg"/><Relationship Id="rId6"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73.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74.png"/><Relationship Id="rId5" Type="http://schemas.openxmlformats.org/officeDocument/2006/relationships/image" Target="../media/image70.jpeg"/><Relationship Id="rId6"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74.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5.png"/><Relationship Id="rId5"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75.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53.png"/><Relationship Id="rId5" Type="http://schemas.openxmlformats.org/officeDocument/2006/relationships/image" Target="../media/image74.png"/><Relationship Id="rId6" Type="http://schemas.openxmlformats.org/officeDocument/2006/relationships/image" Target="../media/image69.png"/><Relationship Id="rId7" Type="http://schemas.openxmlformats.org/officeDocument/2006/relationships/image" Target="../media/image75.png"/><Relationship Id="rId8"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6.png"/><Relationship Id="rId5"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77.xml"/></Relationships>
</file>

<file path=ppt/slides/_rels/slide81.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53.png"/><Relationship Id="rId5" Type="http://schemas.openxmlformats.org/officeDocument/2006/relationships/image" Target="../media/image74.png"/><Relationship Id="rId6" Type="http://schemas.openxmlformats.org/officeDocument/2006/relationships/image" Target="../media/image69.png"/><Relationship Id="rId7" Type="http://schemas.openxmlformats.org/officeDocument/2006/relationships/image" Target="../media/image76.png"/><Relationship Id="rId8"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78.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png"/><Relationship Id="rId5" Type="http://schemas.openxmlformats.org/officeDocument/2006/relationships/image" Target="../media/image76.png"/><Relationship Id="rId1" Type="http://schemas.openxmlformats.org/officeDocument/2006/relationships/slideLayout" Target="../slideLayouts/slideLayout6.xml"/><Relationship Id="rId2" Type="http://schemas.openxmlformats.org/officeDocument/2006/relationships/notesSlide" Target="../notesSlides/notesSlide79.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png"/><Relationship Id="rId5" Type="http://schemas.openxmlformats.org/officeDocument/2006/relationships/image" Target="../media/image76.png"/><Relationship Id="rId1" Type="http://schemas.openxmlformats.org/officeDocument/2006/relationships/slideLayout" Target="../slideLayouts/slideLayout6.xml"/><Relationship Id="rId2" Type="http://schemas.openxmlformats.org/officeDocument/2006/relationships/notesSlide" Target="../notesSlides/notesSlide80.xm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png"/><Relationship Id="rId5" Type="http://schemas.openxmlformats.org/officeDocument/2006/relationships/image" Target="../media/image76.png"/><Relationship Id="rId1" Type="http://schemas.openxmlformats.org/officeDocument/2006/relationships/slideLayout" Target="../slideLayouts/slideLayout6.xml"/><Relationship Id="rId2" Type="http://schemas.openxmlformats.org/officeDocument/2006/relationships/notesSlide" Target="../notesSlides/notesSlide81.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png"/><Relationship Id="rId5" Type="http://schemas.openxmlformats.org/officeDocument/2006/relationships/image" Target="../media/image76.png"/><Relationship Id="rId1" Type="http://schemas.openxmlformats.org/officeDocument/2006/relationships/slideLayout" Target="../slideLayouts/slideLayout6.xml"/><Relationship Id="rId2" Type="http://schemas.openxmlformats.org/officeDocument/2006/relationships/notesSlide" Target="../notesSlides/notesSlide8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53.png"/><Relationship Id="rId5" Type="http://schemas.openxmlformats.org/officeDocument/2006/relationships/image" Target="../media/image74.png"/><Relationship Id="rId6" Type="http://schemas.openxmlformats.org/officeDocument/2006/relationships/image" Target="../media/image69.png"/><Relationship Id="rId7" Type="http://schemas.openxmlformats.org/officeDocument/2006/relationships/image" Target="../media/image76.png"/><Relationship Id="rId8"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83.xml"/></Relationships>
</file>

<file path=ppt/slides/_rels/slide87.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6.png"/><Relationship Id="rId1" Type="http://schemas.openxmlformats.org/officeDocument/2006/relationships/slideLayout" Target="../slideLayouts/slideLayout6.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6.png"/><Relationship Id="rId1" Type="http://schemas.openxmlformats.org/officeDocument/2006/relationships/slideLayout" Target="../slideLayouts/slideLayout6.xml"/><Relationship Id="rId2" Type="http://schemas.openxmlformats.org/officeDocument/2006/relationships/notesSlide" Target="../notesSlides/notesSlide85.xml"/></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6.png"/><Relationship Id="rId1" Type="http://schemas.openxmlformats.org/officeDocument/2006/relationships/slideLayout" Target="../slideLayouts/slideLayout6.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53.png"/><Relationship Id="rId5" Type="http://schemas.openxmlformats.org/officeDocument/2006/relationships/image" Target="../media/image74.png"/><Relationship Id="rId6" Type="http://schemas.openxmlformats.org/officeDocument/2006/relationships/image" Target="../media/image69.png"/><Relationship Id="rId7" Type="http://schemas.openxmlformats.org/officeDocument/2006/relationships/image" Target="../media/image76.png"/><Relationship Id="rId8"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87.xml"/></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88.xml"/></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89.xml"/></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90.xml"/></Relationships>
</file>

<file path=ppt/slides/_rels/slide94.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53.png"/><Relationship Id="rId5" Type="http://schemas.openxmlformats.org/officeDocument/2006/relationships/image" Target="../media/image74.png"/><Relationship Id="rId6" Type="http://schemas.openxmlformats.org/officeDocument/2006/relationships/image" Target="../media/image69.png"/><Relationship Id="rId7" Type="http://schemas.openxmlformats.org/officeDocument/2006/relationships/image" Target="../media/image68.png"/><Relationship Id="rId8"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91.xml"/></Relationships>
</file>

<file path=ppt/slides/_rels/slide95.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92.xml"/></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93.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94.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95.xml"/></Relationships>
</file>

<file path=ppt/slides/_rels/slide99.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53.png"/><Relationship Id="rId5" Type="http://schemas.openxmlformats.org/officeDocument/2006/relationships/image" Target="../media/image74.png"/><Relationship Id="rId6" Type="http://schemas.openxmlformats.org/officeDocument/2006/relationships/image" Target="../media/image69.png"/><Relationship Id="rId7"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3259" y="2762570"/>
            <a:ext cx="4840745" cy="1143000"/>
          </a:xfrm>
        </p:spPr>
        <p:txBody>
          <a:bodyPr/>
          <a:lstStyle/>
          <a:p>
            <a:r>
              <a:rPr lang="en-US" sz="5400" dirty="0" smtClean="0"/>
              <a:t>Essentials</a:t>
            </a:r>
            <a:endParaRPr lang="en-US" dirty="0"/>
          </a:p>
        </p:txBody>
      </p:sp>
      <p:pic>
        <p:nvPicPr>
          <p:cNvPr id="4" name="Content Placeholder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2940561" y="2277522"/>
            <a:ext cx="2658659" cy="1386272"/>
          </a:xfrm>
          <a:prstGeom prst="rect">
            <a:avLst/>
          </a:prstGeom>
        </p:spPr>
      </p:pic>
    </p:spTree>
    <p:extLst>
      <p:ext uri="{BB962C8B-B14F-4D97-AF65-F5344CB8AC3E}">
        <p14:creationId xmlns:p14="http://schemas.microsoft.com/office/powerpoint/2010/main" val="7376124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722978" y="987807"/>
            <a:ext cx="9353404" cy="3638124"/>
          </a:xfrm>
          <a:prstGeom prst="roundRect">
            <a:avLst/>
          </a:prstGeom>
          <a:noFill/>
          <a:ln w="158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grpSp>
        <p:nvGrpSpPr>
          <p:cNvPr id="3" name="Group 2"/>
          <p:cNvGrpSpPr>
            <a:grpSpLocks noChangeAspect="1"/>
          </p:cNvGrpSpPr>
          <p:nvPr/>
        </p:nvGrpSpPr>
        <p:grpSpPr>
          <a:xfrm>
            <a:off x="2693836" y="2506098"/>
            <a:ext cx="2140992" cy="486913"/>
            <a:chOff x="4836755" y="3800056"/>
            <a:chExt cx="3723332" cy="846774"/>
          </a:xfrm>
        </p:grpSpPr>
        <p:pic>
          <p:nvPicPr>
            <p:cNvPr id="5" name="Picture 4" descr="R-Programming.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83985" y="4008861"/>
              <a:ext cx="676102" cy="512905"/>
            </a:xfrm>
            <a:prstGeom prst="rect">
              <a:avLst/>
            </a:prstGeom>
          </p:spPr>
        </p:pic>
        <p:pic>
          <p:nvPicPr>
            <p:cNvPr id="6" name="Picture 5" descr="logo-3.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26923" y="3900463"/>
              <a:ext cx="746366" cy="746366"/>
            </a:xfrm>
            <a:prstGeom prst="rect">
              <a:avLst/>
            </a:prstGeom>
          </p:spPr>
        </p:pic>
        <p:pic>
          <p:nvPicPr>
            <p:cNvPr id="7" name="Picture 6" descr="Java-Logo.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41081" y="3800056"/>
              <a:ext cx="846774" cy="846774"/>
            </a:xfrm>
            <a:prstGeom prst="rect">
              <a:avLst/>
            </a:prstGeom>
          </p:spPr>
        </p:pic>
        <p:pic>
          <p:nvPicPr>
            <p:cNvPr id="8" name="Picture 7" descr="scala.gif"/>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36755" y="4008862"/>
              <a:ext cx="1125711" cy="499923"/>
            </a:xfrm>
            <a:prstGeom prst="rect">
              <a:avLst/>
            </a:prstGeom>
          </p:spPr>
        </p:pic>
      </p:grpSp>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76431" y="5632305"/>
            <a:ext cx="874573" cy="216187"/>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086760" y="5573511"/>
            <a:ext cx="350659" cy="350659"/>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278164" y="5456479"/>
            <a:ext cx="593571" cy="593571"/>
          </a:xfrm>
          <a:prstGeom prst="rect">
            <a:avLst/>
          </a:prstGeom>
        </p:spPr>
      </p:pic>
      <p:pic>
        <p:nvPicPr>
          <p:cNvPr id="13" name="Picture 12" descr="Screen Shot 2015-02-16 at 3.16.55 PM.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074887" y="5602447"/>
            <a:ext cx="1189599" cy="287533"/>
          </a:xfrm>
          <a:prstGeom prst="rect">
            <a:avLst/>
          </a:prstGeom>
        </p:spPr>
      </p:pic>
      <p:pic>
        <p:nvPicPr>
          <p:cNvPr id="14" name="Picture 13" descr="MySQL-5_1.jp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87673" y="5458920"/>
            <a:ext cx="681945" cy="497357"/>
          </a:xfrm>
          <a:prstGeom prst="rect">
            <a:avLst/>
          </a:prstGeom>
        </p:spPr>
      </p:pic>
      <p:pic>
        <p:nvPicPr>
          <p:cNvPr id="15" name="Picture 14" descr="postgresql_logo-555px.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540390" y="5478751"/>
            <a:ext cx="500845" cy="556796"/>
          </a:xfrm>
          <a:prstGeom prst="rect">
            <a:avLst/>
          </a:prstGeom>
        </p:spPr>
      </p:pic>
      <p:pic>
        <p:nvPicPr>
          <p:cNvPr id="16" name="Picture 15"/>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011589" y="5528871"/>
            <a:ext cx="424987" cy="424987"/>
          </a:xfrm>
          <a:prstGeom prst="rect">
            <a:avLst/>
          </a:prstGeom>
        </p:spPr>
      </p:pic>
      <p:sp>
        <p:nvSpPr>
          <p:cNvPr id="17" name="Rectangle 16"/>
          <p:cNvSpPr/>
          <p:nvPr/>
        </p:nvSpPr>
        <p:spPr>
          <a:xfrm>
            <a:off x="6437420" y="5548002"/>
            <a:ext cx="764953" cy="338554"/>
          </a:xfrm>
          <a:prstGeom prst="rect">
            <a:avLst/>
          </a:prstGeom>
        </p:spPr>
        <p:txBody>
          <a:bodyPr wrap="none">
            <a:spAutoFit/>
          </a:bodyPr>
          <a:lstStyle/>
          <a:p>
            <a:r>
              <a:rPr lang="en-US" sz="1600" b="1" dirty="0">
                <a:solidFill>
                  <a:schemeClr val="tx1">
                    <a:lumMod val="65000"/>
                    <a:lumOff val="35000"/>
                  </a:schemeClr>
                </a:solidFill>
                <a:latin typeface="Source Sans Pro Light"/>
                <a:cs typeface="Source Sans Pro Light"/>
              </a:rPr>
              <a:t>{JSON}</a:t>
            </a:r>
          </a:p>
        </p:txBody>
      </p:sp>
      <p:cxnSp>
        <p:nvCxnSpPr>
          <p:cNvPr id="19" name="Straight Arrow Connector 18"/>
          <p:cNvCxnSpPr/>
          <p:nvPr/>
        </p:nvCxnSpPr>
        <p:spPr>
          <a:xfrm>
            <a:off x="8257179" y="4545744"/>
            <a:ext cx="1278252" cy="700160"/>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p:nvPr/>
        </p:nvCxnSpPr>
        <p:spPr>
          <a:xfrm flipH="1">
            <a:off x="3064979" y="4545745"/>
            <a:ext cx="1296408" cy="684977"/>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4187441" y="4545745"/>
            <a:ext cx="932225" cy="692691"/>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cxnSp>
        <p:nvCxnSpPr>
          <p:cNvPr id="22" name="Straight Arrow Connector 21"/>
          <p:cNvCxnSpPr/>
          <p:nvPr/>
        </p:nvCxnSpPr>
        <p:spPr>
          <a:xfrm>
            <a:off x="7460799" y="4545745"/>
            <a:ext cx="952171" cy="710256"/>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sp>
        <p:nvSpPr>
          <p:cNvPr id="23" name="TextBox 22"/>
          <p:cNvSpPr txBox="1"/>
          <p:nvPr/>
        </p:nvSpPr>
        <p:spPr>
          <a:xfrm>
            <a:off x="9455807" y="6075449"/>
            <a:ext cx="1920719" cy="482120"/>
          </a:xfrm>
          <a:prstGeom prst="rect">
            <a:avLst/>
          </a:prstGeom>
          <a:noFill/>
        </p:spPr>
        <p:txBody>
          <a:bodyPr wrap="none" rtlCol="0">
            <a:spAutoFit/>
          </a:bodyPr>
          <a:lstStyle/>
          <a:p>
            <a:r>
              <a:rPr lang="en-US" sz="2533" dirty="0">
                <a:solidFill>
                  <a:srgbClr val="F66945"/>
                </a:solidFill>
                <a:latin typeface="Source Sans Pro Light"/>
                <a:cs typeface="Source Sans Pro Light"/>
              </a:rPr>
              <a:t>Data Sources</a:t>
            </a:r>
          </a:p>
        </p:txBody>
      </p:sp>
      <p:sp>
        <p:nvSpPr>
          <p:cNvPr id="24" name="Rectangle 23"/>
          <p:cNvSpPr/>
          <p:nvPr/>
        </p:nvSpPr>
        <p:spPr>
          <a:xfrm>
            <a:off x="2550396" y="3632542"/>
            <a:ext cx="7925851" cy="502263"/>
          </a:xfrm>
          <a:prstGeom prst="rect">
            <a:avLst/>
          </a:prstGeom>
          <a:solidFill>
            <a:schemeClr val="accent1"/>
          </a:solidFill>
          <a:ln>
            <a:noFill/>
            <a:headEnd type="none" w="med" len="med"/>
            <a:tailEnd type="none"/>
          </a:ln>
          <a:effectLst/>
        </p:spPr>
        <p:style>
          <a:lnRef idx="1">
            <a:schemeClr val="accent2"/>
          </a:lnRef>
          <a:fillRef idx="3">
            <a:schemeClr val="accent2"/>
          </a:fillRef>
          <a:effectRef idx="2">
            <a:schemeClr val="accent2"/>
          </a:effectRef>
          <a:fontRef idx="minor">
            <a:schemeClr val="lt1"/>
          </a:fontRef>
        </p:style>
        <p:txBody>
          <a:bodyPr lIns="0" rIns="0" rtlCol="0" anchor="ctr"/>
          <a:lstStyle/>
          <a:p>
            <a:pPr algn="ctr" defTabSz="1219170">
              <a:defRPr/>
            </a:pPr>
            <a:r>
              <a:rPr lang="en-US" sz="2667" kern="0" dirty="0">
                <a:solidFill>
                  <a:sysClr val="window" lastClr="FFFFFF"/>
                </a:solidFill>
                <a:latin typeface="Source Sans Pro Light"/>
                <a:cs typeface="Source Sans Pro Light"/>
              </a:rPr>
              <a:t>Spark Core</a:t>
            </a:r>
          </a:p>
        </p:txBody>
      </p:sp>
      <p:sp>
        <p:nvSpPr>
          <p:cNvPr id="25" name="Rectangle 24"/>
          <p:cNvSpPr/>
          <p:nvPr/>
        </p:nvSpPr>
        <p:spPr>
          <a:xfrm>
            <a:off x="6481661" y="2478998"/>
            <a:ext cx="1621753" cy="532924"/>
          </a:xfrm>
          <a:prstGeom prst="rect">
            <a:avLst/>
          </a:prstGeom>
          <a:solidFill>
            <a:srgbClr val="3CBFD2"/>
          </a:solidFill>
          <a:ln>
            <a:no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19170">
              <a:defRPr/>
            </a:pPr>
            <a:r>
              <a:rPr lang="en-US" sz="1600" kern="0" dirty="0">
                <a:solidFill>
                  <a:sysClr val="window" lastClr="FFFFFF"/>
                </a:solidFill>
                <a:latin typeface="Source Sans Pro Light"/>
                <a:cs typeface="Source Sans Pro Light"/>
              </a:rPr>
              <a:t>Spark Streaming</a:t>
            </a:r>
            <a:endParaRPr lang="en-US" sz="1333" kern="0" dirty="0">
              <a:solidFill>
                <a:sysClr val="window" lastClr="FFFFFF"/>
              </a:solidFill>
              <a:latin typeface="Source Sans Pro Light"/>
              <a:cs typeface="Source Sans Pro Light"/>
            </a:endParaRPr>
          </a:p>
        </p:txBody>
      </p:sp>
      <p:sp>
        <p:nvSpPr>
          <p:cNvPr id="27" name="Rectangle 26"/>
          <p:cNvSpPr/>
          <p:nvPr/>
        </p:nvSpPr>
        <p:spPr>
          <a:xfrm>
            <a:off x="8217056" y="2478998"/>
            <a:ext cx="1006525" cy="532924"/>
          </a:xfrm>
          <a:prstGeom prst="rect">
            <a:avLst/>
          </a:prstGeom>
          <a:solidFill>
            <a:srgbClr val="3CBFD2"/>
          </a:solidFill>
          <a:ln>
            <a:no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19170">
              <a:defRPr/>
            </a:pPr>
            <a:r>
              <a:rPr lang="en-US" sz="1867" kern="0" dirty="0">
                <a:solidFill>
                  <a:sysClr val="window" lastClr="FFFFFF"/>
                </a:solidFill>
                <a:latin typeface="Source Sans Pro Light"/>
                <a:cs typeface="Source Sans Pro Light"/>
              </a:rPr>
              <a:t>MLlib</a:t>
            </a:r>
          </a:p>
        </p:txBody>
      </p:sp>
      <p:sp>
        <p:nvSpPr>
          <p:cNvPr id="28" name="Rectangle 27"/>
          <p:cNvSpPr/>
          <p:nvPr/>
        </p:nvSpPr>
        <p:spPr>
          <a:xfrm>
            <a:off x="9337224" y="2478998"/>
            <a:ext cx="1097147" cy="532924"/>
          </a:xfrm>
          <a:prstGeom prst="rect">
            <a:avLst/>
          </a:prstGeom>
          <a:solidFill>
            <a:srgbClr val="3CBFD2"/>
          </a:solidFill>
          <a:ln>
            <a:no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19170">
              <a:defRPr/>
            </a:pPr>
            <a:r>
              <a:rPr lang="en-US" sz="1867" kern="0" dirty="0">
                <a:solidFill>
                  <a:sysClr val="window" lastClr="FFFFFF"/>
                </a:solidFill>
                <a:latin typeface="Source Sans Pro Light"/>
                <a:cs typeface="Source Sans Pro Light"/>
              </a:rPr>
              <a:t>GraphX</a:t>
            </a:r>
          </a:p>
        </p:txBody>
      </p:sp>
      <p:sp>
        <p:nvSpPr>
          <p:cNvPr id="29" name="Rectangle 28"/>
          <p:cNvSpPr/>
          <p:nvPr/>
        </p:nvSpPr>
        <p:spPr>
          <a:xfrm>
            <a:off x="2550396" y="3114661"/>
            <a:ext cx="7925851" cy="433484"/>
          </a:xfrm>
          <a:prstGeom prst="rect">
            <a:avLst/>
          </a:prstGeom>
          <a:solidFill>
            <a:schemeClr val="tx1">
              <a:lumMod val="65000"/>
              <a:lumOff val="35000"/>
            </a:schemeClr>
          </a:solidFill>
          <a:ln>
            <a:noFill/>
            <a:headEnd type="none" w="med" len="med"/>
            <a:tailEnd type="none"/>
          </a:ln>
          <a:effectLst/>
        </p:spPr>
        <p:style>
          <a:lnRef idx="1">
            <a:schemeClr val="accent2"/>
          </a:lnRef>
          <a:fillRef idx="3">
            <a:schemeClr val="accent2"/>
          </a:fillRef>
          <a:effectRef idx="2">
            <a:schemeClr val="accent2"/>
          </a:effectRef>
          <a:fontRef idx="minor">
            <a:schemeClr val="lt1"/>
          </a:fontRef>
        </p:style>
        <p:txBody>
          <a:bodyPr lIns="0" rIns="0" rtlCol="0" anchor="ctr"/>
          <a:lstStyle/>
          <a:p>
            <a:pPr algn="ctr" defTabSz="1219170">
              <a:defRPr/>
            </a:pPr>
            <a:r>
              <a:rPr lang="en-US" sz="2533" kern="0" dirty="0">
                <a:solidFill>
                  <a:sysClr val="window" lastClr="FFFFFF"/>
                </a:solidFill>
                <a:latin typeface="Source Sans Pro Light"/>
                <a:cs typeface="Source Sans Pro Light"/>
              </a:rPr>
              <a:t>RDD API</a:t>
            </a:r>
          </a:p>
        </p:txBody>
      </p:sp>
      <p:sp>
        <p:nvSpPr>
          <p:cNvPr id="30" name="Rectangle 29"/>
          <p:cNvSpPr/>
          <p:nvPr/>
        </p:nvSpPr>
        <p:spPr>
          <a:xfrm>
            <a:off x="2518735" y="1933405"/>
            <a:ext cx="7925851" cy="443612"/>
          </a:xfrm>
          <a:prstGeom prst="rect">
            <a:avLst/>
          </a:prstGeom>
          <a:solidFill>
            <a:schemeClr val="tx1">
              <a:lumMod val="65000"/>
              <a:lumOff val="35000"/>
            </a:schemeClr>
          </a:solidFill>
          <a:ln>
            <a:noFill/>
            <a:headEnd type="none" w="med" len="med"/>
            <a:tailEnd type="none"/>
          </a:ln>
          <a:effectLst/>
        </p:spPr>
        <p:style>
          <a:lnRef idx="1">
            <a:schemeClr val="accent2"/>
          </a:lnRef>
          <a:fillRef idx="3">
            <a:schemeClr val="accent2"/>
          </a:fillRef>
          <a:effectRef idx="2">
            <a:schemeClr val="accent2"/>
          </a:effectRef>
          <a:fontRef idx="minor">
            <a:schemeClr val="lt1"/>
          </a:fontRef>
        </p:style>
        <p:txBody>
          <a:bodyPr lIns="0" rIns="0" rtlCol="0" anchor="ctr"/>
          <a:lstStyle/>
          <a:p>
            <a:pPr algn="ctr" defTabSz="1219170">
              <a:defRPr/>
            </a:pPr>
            <a:r>
              <a:rPr lang="en-US" sz="2533" kern="0" dirty="0" err="1">
                <a:solidFill>
                  <a:sysClr val="window" lastClr="FFFFFF"/>
                </a:solidFill>
                <a:latin typeface="Source Sans Pro Light"/>
                <a:cs typeface="Source Sans Pro Light"/>
              </a:rPr>
              <a:t>DataFrames</a:t>
            </a:r>
            <a:r>
              <a:rPr lang="en-US" sz="2533" kern="0" dirty="0">
                <a:solidFill>
                  <a:sysClr val="window" lastClr="FFFFFF"/>
                </a:solidFill>
                <a:latin typeface="Source Sans Pro Light"/>
                <a:cs typeface="Source Sans Pro Light"/>
              </a:rPr>
              <a:t> </a:t>
            </a:r>
            <a:r>
              <a:rPr lang="en-US" sz="2533" kern="0" dirty="0" smtClean="0">
                <a:solidFill>
                  <a:sysClr val="window" lastClr="FFFFFF"/>
                </a:solidFill>
                <a:latin typeface="Source Sans Pro Light"/>
                <a:cs typeface="Source Sans Pro Light"/>
              </a:rPr>
              <a:t>API and Spark SQL</a:t>
            </a:r>
            <a:endParaRPr lang="en-US" sz="2533" kern="0" dirty="0">
              <a:solidFill>
                <a:sysClr val="window" lastClr="FFFFFF"/>
              </a:solidFill>
              <a:latin typeface="Source Sans Pro Light"/>
              <a:cs typeface="Source Sans Pro Light"/>
            </a:endParaRPr>
          </a:p>
        </p:txBody>
      </p:sp>
      <p:sp>
        <p:nvSpPr>
          <p:cNvPr id="33" name="Rounded Rectangle 32"/>
          <p:cNvSpPr/>
          <p:nvPr/>
        </p:nvSpPr>
        <p:spPr>
          <a:xfrm>
            <a:off x="1836621" y="1097546"/>
            <a:ext cx="9353404" cy="3637820"/>
          </a:xfrm>
          <a:prstGeom prst="roundRect">
            <a:avLst/>
          </a:prstGeom>
          <a:noFill/>
          <a:ln w="158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34" name="Rounded Rectangle 33"/>
          <p:cNvSpPr/>
          <p:nvPr/>
        </p:nvSpPr>
        <p:spPr>
          <a:xfrm>
            <a:off x="1961419" y="1222373"/>
            <a:ext cx="9353404" cy="3622689"/>
          </a:xfrm>
          <a:prstGeom prst="roundRect">
            <a:avLst/>
          </a:prstGeom>
          <a:noFill/>
          <a:ln w="158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39" name="Rectangle 38"/>
          <p:cNvSpPr/>
          <p:nvPr/>
        </p:nvSpPr>
        <p:spPr>
          <a:xfrm>
            <a:off x="1821303" y="5329437"/>
            <a:ext cx="8974930" cy="750224"/>
          </a:xfrm>
          <a:prstGeom prst="rect">
            <a:avLst/>
          </a:prstGeom>
          <a:noFill/>
          <a:ln w="12700">
            <a:solidFill>
              <a:schemeClr val="accent2"/>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41" name="TextBox 40"/>
          <p:cNvSpPr txBox="1"/>
          <p:nvPr/>
        </p:nvSpPr>
        <p:spPr>
          <a:xfrm>
            <a:off x="0" y="449161"/>
            <a:ext cx="2399968" cy="482120"/>
          </a:xfrm>
          <a:prstGeom prst="rect">
            <a:avLst/>
          </a:prstGeom>
          <a:noFill/>
        </p:spPr>
        <p:txBody>
          <a:bodyPr wrap="square" rtlCol="0">
            <a:spAutoFit/>
          </a:bodyPr>
          <a:lstStyle/>
          <a:p>
            <a:r>
              <a:rPr lang="en-US" sz="2533" dirty="0">
                <a:solidFill>
                  <a:schemeClr val="accent3">
                    <a:lumMod val="75000"/>
                  </a:schemeClr>
                </a:solidFill>
                <a:latin typeface="Source Sans Pro Light" panose="020B0403030403020204" pitchFamily="34" charset="0"/>
              </a:rPr>
              <a:t>Environments</a:t>
            </a:r>
          </a:p>
        </p:txBody>
      </p:sp>
      <p:pic>
        <p:nvPicPr>
          <p:cNvPr id="28674" name="Picture 2" descr="http://images.cnitblog.com/blog/381412/201402/060028564267736.jpg"/>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2126946" y="5556261"/>
            <a:ext cx="1017757" cy="318049"/>
          </a:xfrm>
          <a:prstGeom prst="rect">
            <a:avLst/>
          </a:prstGeom>
          <a:noFill/>
          <a:extLst>
            <a:ext uri="{909E8E84-426E-40dd-AFC4-6F175D3DCCD1}">
              <a14:hiddenFill xmlns="" xmlns:a14="http://schemas.microsoft.com/office/drawing/2010/main">
                <a:solidFill>
                  <a:srgbClr val="FFFFFF"/>
                </a:solidFill>
              </a14:hiddenFill>
            </a:ext>
          </a:extLst>
        </p:spPr>
      </p:pic>
      <p:pic>
        <p:nvPicPr>
          <p:cNvPr id="43" name="Picture 42"/>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227451" y="5489472"/>
            <a:ext cx="466805" cy="466805"/>
          </a:xfrm>
          <a:prstGeom prst="rect">
            <a:avLst/>
          </a:prstGeom>
        </p:spPr>
      </p:pic>
      <p:pic>
        <p:nvPicPr>
          <p:cNvPr id="42" name="Picture 4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26110" y="1799922"/>
            <a:ext cx="621404" cy="566689"/>
          </a:xfrm>
          <a:prstGeom prst="rect">
            <a:avLst/>
          </a:prstGeom>
        </p:spPr>
      </p:pic>
      <p:sp>
        <p:nvSpPr>
          <p:cNvPr id="45" name="Rectangle 44"/>
          <p:cNvSpPr/>
          <p:nvPr/>
        </p:nvSpPr>
        <p:spPr>
          <a:xfrm>
            <a:off x="300156" y="937569"/>
            <a:ext cx="1239480" cy="4146304"/>
          </a:xfrm>
          <a:prstGeom prst="rect">
            <a:avLst/>
          </a:prstGeom>
          <a:noFill/>
          <a:ln w="1270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46" name="TextBox 45"/>
          <p:cNvSpPr txBox="1"/>
          <p:nvPr/>
        </p:nvSpPr>
        <p:spPr>
          <a:xfrm>
            <a:off x="9175997" y="1320863"/>
            <a:ext cx="1580882" cy="482120"/>
          </a:xfrm>
          <a:prstGeom prst="rect">
            <a:avLst/>
          </a:prstGeom>
          <a:noFill/>
        </p:spPr>
        <p:txBody>
          <a:bodyPr wrap="none" rtlCol="0">
            <a:spAutoFit/>
          </a:bodyPr>
          <a:lstStyle/>
          <a:p>
            <a:r>
              <a:rPr lang="en-US" sz="2533" dirty="0">
                <a:solidFill>
                  <a:schemeClr val="accent1">
                    <a:lumMod val="75000"/>
                  </a:schemeClr>
                </a:solidFill>
                <a:latin typeface="Source Sans Pro Light"/>
                <a:cs typeface="Source Sans Pro Light"/>
              </a:rPr>
              <a:t>Workloads</a:t>
            </a:r>
          </a:p>
        </p:txBody>
      </p:sp>
      <p:sp>
        <p:nvSpPr>
          <p:cNvPr id="47" name="Rectangle 46"/>
          <p:cNvSpPr/>
          <p:nvPr/>
        </p:nvSpPr>
        <p:spPr>
          <a:xfrm rot="5400000">
            <a:off x="5311610" y="-1109345"/>
            <a:ext cx="2456645" cy="8291993"/>
          </a:xfrm>
          <a:prstGeom prst="rect">
            <a:avLst/>
          </a:prstGeom>
          <a:noFill/>
          <a:ln w="12700">
            <a:solidFill>
              <a:schemeClr val="accent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44" name="TextBox 43"/>
          <p:cNvSpPr txBox="1"/>
          <p:nvPr/>
        </p:nvSpPr>
        <p:spPr>
          <a:xfrm>
            <a:off x="516255" y="1266006"/>
            <a:ext cx="1023381" cy="420564"/>
          </a:xfrm>
          <a:prstGeom prst="rect">
            <a:avLst/>
          </a:prstGeom>
          <a:noFill/>
        </p:spPr>
        <p:txBody>
          <a:bodyPr wrap="square" rtlCol="0">
            <a:spAutoFit/>
          </a:bodyPr>
          <a:lstStyle/>
          <a:p>
            <a:r>
              <a:rPr lang="en-US" sz="2133" dirty="0">
                <a:latin typeface="Source Sans Pro Light" panose="020B0403030403020204" pitchFamily="34" charset="0"/>
              </a:rPr>
              <a:t>YARN</a:t>
            </a:r>
          </a:p>
        </p:txBody>
      </p:sp>
      <p:pic>
        <p:nvPicPr>
          <p:cNvPr id="28676" name="Picture 4" descr="http://www.danpearce.co.uk/wp-content/uploads/2013/07/aws_logo_small.jpg"/>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657478" y="2597303"/>
            <a:ext cx="544501" cy="414295"/>
          </a:xfrm>
          <a:prstGeom prst="rect">
            <a:avLst/>
          </a:prstGeom>
          <a:noFill/>
          <a:extLst>
            <a:ext uri="{909E8E84-426E-40dd-AFC4-6F175D3DCCD1}">
              <a14:hiddenFill xmlns="" xmlns:a14="http://schemas.microsoft.com/office/drawing/2010/main">
                <a:solidFill>
                  <a:srgbClr val="FFFFFF"/>
                </a:solidFill>
              </a14:hiddenFill>
            </a:ext>
          </a:extLst>
        </p:spPr>
      </p:pic>
      <p:pic>
        <p:nvPicPr>
          <p:cNvPr id="50" name="Picture 2" descr="https://parquet.apache.org/assets/img/parquet_logo.png"/>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9626282" y="5598118"/>
            <a:ext cx="1169951" cy="311157"/>
          </a:xfrm>
          <a:prstGeom prst="rect">
            <a:avLst/>
          </a:prstGeom>
          <a:noFill/>
          <a:extLst>
            <a:ext uri="{909E8E84-426E-40dd-AFC4-6F175D3DCCD1}">
              <a14:hiddenFill xmlns="" xmlns:a14="http://schemas.microsoft.com/office/drawing/2010/main">
                <a:solidFill>
                  <a:srgbClr val="FFFFFF"/>
                </a:solidFill>
              </a14:hiddenFill>
            </a:ext>
          </a:extLst>
        </p:spPr>
      </p:pic>
      <p:pic>
        <p:nvPicPr>
          <p:cNvPr id="48" name="Picture 47"/>
          <p:cNvPicPr>
            <a:picLocks noChangeAspect="1"/>
          </p:cNvPicPr>
          <p:nvPr/>
        </p:nvPicPr>
        <p:blipFill>
          <a:blip r:embed="rId19"/>
          <a:stretch>
            <a:fillRect/>
          </a:stretch>
        </p:blipFill>
        <p:spPr>
          <a:xfrm>
            <a:off x="516256" y="3215034"/>
            <a:ext cx="830313" cy="324025"/>
          </a:xfrm>
          <a:prstGeom prst="rect">
            <a:avLst/>
          </a:prstGeom>
        </p:spPr>
      </p:pic>
      <p:pic>
        <p:nvPicPr>
          <p:cNvPr id="49" name="Content Placeholder 5"/>
          <p:cNvPicPr>
            <a:picLocks noChangeAspect="1"/>
          </p:cNvPicPr>
          <p:nvPr/>
        </p:nvPicPr>
        <p:blipFill>
          <a:blip r:embed="rId20" cstate="print">
            <a:extLst>
              <a:ext uri="{28A0092B-C50C-407E-A947-70E740481C1C}">
                <a14:useLocalDpi xmlns:a14="http://schemas.microsoft.com/office/drawing/2010/main"/>
              </a:ext>
            </a:extLst>
          </a:blip>
          <a:srcRect/>
          <a:stretch>
            <a:fillRect/>
          </a:stretch>
        </p:blipFill>
        <p:spPr>
          <a:xfrm>
            <a:off x="6262089" y="1303297"/>
            <a:ext cx="840659" cy="438335"/>
          </a:xfrm>
          <a:prstGeom prst="rect">
            <a:avLst/>
          </a:prstGeom>
        </p:spPr>
      </p:pic>
    </p:spTree>
    <p:extLst>
      <p:ext uri="{BB962C8B-B14F-4D97-AF65-F5344CB8AC3E}">
        <p14:creationId xmlns:p14="http://schemas.microsoft.com/office/powerpoint/2010/main" val="1492882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zip</a:t>
            </a:r>
            <a:endParaRPr lang="en-US" dirty="0"/>
          </a:p>
        </p:txBody>
      </p:sp>
      <p:sp>
        <p:nvSpPr>
          <p:cNvPr id="9" name="TextBox 8"/>
          <p:cNvSpPr txBox="1"/>
          <p:nvPr/>
        </p:nvSpPr>
        <p:spPr>
          <a:xfrm>
            <a:off x="3732525" y="1335549"/>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TextBox 26"/>
          <p:cNvSpPr txBox="1"/>
          <p:nvPr/>
        </p:nvSpPr>
        <p:spPr>
          <a:xfrm>
            <a:off x="9406649" y="1335549"/>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y</a:t>
            </a:r>
          </a:p>
        </p:txBody>
      </p:sp>
      <p:sp>
        <p:nvSpPr>
          <p:cNvPr id="57" name="Rectangle 56"/>
          <p:cNvSpPr/>
          <p:nvPr/>
        </p:nvSpPr>
        <p:spPr>
          <a:xfrm>
            <a:off x="2713297" y="185142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3002287" y="217950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3346401" y="248608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2739865" y="1852447"/>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63" name="TextBox 62"/>
          <p:cNvSpPr txBox="1"/>
          <p:nvPr/>
        </p:nvSpPr>
        <p:spPr>
          <a:xfrm>
            <a:off x="3017374" y="2183148"/>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64" name="TextBox 63"/>
          <p:cNvSpPr txBox="1"/>
          <p:nvPr/>
        </p:nvSpPr>
        <p:spPr>
          <a:xfrm>
            <a:off x="3354981" y="2488200"/>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cxnSp>
        <p:nvCxnSpPr>
          <p:cNvPr id="23" name="Straight Connector 22"/>
          <p:cNvCxnSpPr/>
          <p:nvPr/>
        </p:nvCxnSpPr>
        <p:spPr>
          <a:xfrm>
            <a:off x="2834523" y="3272463"/>
            <a:ext cx="414476" cy="4384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472290" y="2896008"/>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782031" y="3405498"/>
            <a:ext cx="193793" cy="338554"/>
          </a:xfrm>
          <a:prstGeom prst="rect">
            <a:avLst/>
          </a:prstGeom>
          <a:noFill/>
        </p:spPr>
        <p:txBody>
          <a:bodyPr wrap="square" rtlCol="0">
            <a:spAutoFit/>
          </a:bodyPr>
          <a:lstStyle/>
          <a:p>
            <a:r>
              <a:rPr lang="en-US" sz="1600" dirty="0"/>
              <a:t>A</a:t>
            </a:r>
          </a:p>
        </p:txBody>
      </p:sp>
      <p:sp>
        <p:nvSpPr>
          <p:cNvPr id="30" name="TextBox 29"/>
          <p:cNvSpPr txBox="1"/>
          <p:nvPr/>
        </p:nvSpPr>
        <p:spPr>
          <a:xfrm>
            <a:off x="2365868" y="2968637"/>
            <a:ext cx="193793" cy="338554"/>
          </a:xfrm>
          <a:prstGeom prst="rect">
            <a:avLst/>
          </a:prstGeom>
          <a:noFill/>
        </p:spPr>
        <p:txBody>
          <a:bodyPr wrap="square" rtlCol="0">
            <a:spAutoFit/>
          </a:bodyPr>
          <a:lstStyle/>
          <a:p>
            <a:r>
              <a:rPr lang="en-US" sz="1600" dirty="0"/>
              <a:t>B</a:t>
            </a:r>
          </a:p>
        </p:txBody>
      </p:sp>
      <p:pic>
        <p:nvPicPr>
          <p:cNvPr id="45" name="Picture 2" descr="http://upload.wikimedia.org/wikipedia/commons/thumb/6/6d/Venn_A_intersect_B.svg/2000px-Venn_A_intersect_B.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a14="http://schemas.microsoft.com/office/drawing/2010/main" xmlns="">
                <a:solidFill>
                  <a:srgbClr val="FFFFFF"/>
                </a:solidFill>
              </a14:hiddenFill>
            </a:ext>
          </a:extLst>
        </p:spPr>
      </p:pic>
      <p:pic>
        <p:nvPicPr>
          <p:cNvPr id="68"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sp>
        <p:nvSpPr>
          <p:cNvPr id="47" name="Rectangle 46"/>
          <p:cNvSpPr/>
          <p:nvPr/>
        </p:nvSpPr>
        <p:spPr>
          <a:xfrm>
            <a:off x="8567725" y="185142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856715" y="217950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200829" y="248608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8594293" y="1852447"/>
            <a:ext cx="301896" cy="307777"/>
          </a:xfrm>
          <a:prstGeom prst="rect">
            <a:avLst/>
          </a:prstGeom>
          <a:noFill/>
        </p:spPr>
        <p:txBody>
          <a:bodyPr wrap="square" rtlCol="0">
            <a:spAutoFit/>
          </a:bodyPr>
          <a:lstStyle/>
          <a:p>
            <a:pPr algn="ctr"/>
            <a:r>
              <a:rPr lang="en-US" sz="1400" dirty="0">
                <a:solidFill>
                  <a:schemeClr val="bg1"/>
                </a:solidFill>
              </a:rPr>
              <a:t>9</a:t>
            </a:r>
          </a:p>
        </p:txBody>
      </p:sp>
      <p:sp>
        <p:nvSpPr>
          <p:cNvPr id="60" name="TextBox 59"/>
          <p:cNvSpPr txBox="1"/>
          <p:nvPr/>
        </p:nvSpPr>
        <p:spPr>
          <a:xfrm>
            <a:off x="8871802" y="2183148"/>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61" name="TextBox 60"/>
          <p:cNvSpPr txBox="1"/>
          <p:nvPr/>
        </p:nvSpPr>
        <p:spPr>
          <a:xfrm>
            <a:off x="9209409" y="2488200"/>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cxnSp>
        <p:nvCxnSpPr>
          <p:cNvPr id="69" name="Straight Connector 68"/>
          <p:cNvCxnSpPr/>
          <p:nvPr/>
        </p:nvCxnSpPr>
        <p:spPr>
          <a:xfrm>
            <a:off x="8688951" y="3272463"/>
            <a:ext cx="414476" cy="4384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8326718" y="2896008"/>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8636459" y="3405498"/>
            <a:ext cx="193793" cy="338554"/>
          </a:xfrm>
          <a:prstGeom prst="rect">
            <a:avLst/>
          </a:prstGeom>
          <a:noFill/>
        </p:spPr>
        <p:txBody>
          <a:bodyPr wrap="square" rtlCol="0">
            <a:spAutoFit/>
          </a:bodyPr>
          <a:lstStyle/>
          <a:p>
            <a:r>
              <a:rPr lang="en-US" sz="1600" dirty="0"/>
              <a:t>A</a:t>
            </a:r>
          </a:p>
        </p:txBody>
      </p:sp>
      <p:sp>
        <p:nvSpPr>
          <p:cNvPr id="72" name="TextBox 71"/>
          <p:cNvSpPr txBox="1"/>
          <p:nvPr/>
        </p:nvSpPr>
        <p:spPr>
          <a:xfrm>
            <a:off x="8220296" y="2968637"/>
            <a:ext cx="193793" cy="338554"/>
          </a:xfrm>
          <a:prstGeom prst="rect">
            <a:avLst/>
          </a:prstGeom>
          <a:noFill/>
        </p:spPr>
        <p:txBody>
          <a:bodyPr wrap="square" rtlCol="0">
            <a:spAutoFit/>
          </a:bodyPr>
          <a:lstStyle/>
          <a:p>
            <a:r>
              <a:rPr lang="en-US" sz="1600" dirty="0"/>
              <a:t>B</a:t>
            </a:r>
          </a:p>
        </p:txBody>
      </p:sp>
    </p:spTree>
    <p:extLst>
      <p:ext uri="{BB962C8B-B14F-4D97-AF65-F5344CB8AC3E}">
        <p14:creationId xmlns:p14="http://schemas.microsoft.com/office/powerpoint/2010/main" val="998565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zip</a:t>
            </a:r>
            <a:endParaRPr lang="en-US" dirty="0"/>
          </a:p>
        </p:txBody>
      </p:sp>
      <p:sp>
        <p:nvSpPr>
          <p:cNvPr id="9" name="TextBox 8"/>
          <p:cNvSpPr txBox="1"/>
          <p:nvPr/>
        </p:nvSpPr>
        <p:spPr>
          <a:xfrm>
            <a:off x="3732525" y="1335549"/>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TextBox 26"/>
          <p:cNvSpPr txBox="1"/>
          <p:nvPr/>
        </p:nvSpPr>
        <p:spPr>
          <a:xfrm>
            <a:off x="9406649" y="1335549"/>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y</a:t>
            </a:r>
          </a:p>
        </p:txBody>
      </p:sp>
      <p:cxnSp>
        <p:nvCxnSpPr>
          <p:cNvPr id="29" name="Straight Arrow Connector 28"/>
          <p:cNvCxnSpPr/>
          <p:nvPr/>
        </p:nvCxnSpPr>
        <p:spPr>
          <a:xfrm>
            <a:off x="6038781" y="3595226"/>
            <a:ext cx="1247844" cy="15549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7" name="Rectangle 56"/>
          <p:cNvSpPr/>
          <p:nvPr/>
        </p:nvSpPr>
        <p:spPr>
          <a:xfrm>
            <a:off x="2713297" y="185142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3002287" y="217950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3346401" y="248608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2739865" y="1852447"/>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63" name="TextBox 62"/>
          <p:cNvSpPr txBox="1"/>
          <p:nvPr/>
        </p:nvSpPr>
        <p:spPr>
          <a:xfrm>
            <a:off x="3017374" y="2183148"/>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64" name="TextBox 63"/>
          <p:cNvSpPr txBox="1"/>
          <p:nvPr/>
        </p:nvSpPr>
        <p:spPr>
          <a:xfrm>
            <a:off x="3354981" y="2488200"/>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cxnSp>
        <p:nvCxnSpPr>
          <p:cNvPr id="23" name="Straight Connector 22"/>
          <p:cNvCxnSpPr/>
          <p:nvPr/>
        </p:nvCxnSpPr>
        <p:spPr>
          <a:xfrm>
            <a:off x="2834523" y="3272463"/>
            <a:ext cx="414476" cy="4384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472290" y="2896008"/>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782031" y="3405498"/>
            <a:ext cx="193793" cy="338554"/>
          </a:xfrm>
          <a:prstGeom prst="rect">
            <a:avLst/>
          </a:prstGeom>
          <a:noFill/>
        </p:spPr>
        <p:txBody>
          <a:bodyPr wrap="square" rtlCol="0">
            <a:spAutoFit/>
          </a:bodyPr>
          <a:lstStyle/>
          <a:p>
            <a:r>
              <a:rPr lang="en-US" sz="1600" dirty="0"/>
              <a:t>A</a:t>
            </a:r>
          </a:p>
        </p:txBody>
      </p:sp>
      <p:sp>
        <p:nvSpPr>
          <p:cNvPr id="30" name="TextBox 29"/>
          <p:cNvSpPr txBox="1"/>
          <p:nvPr/>
        </p:nvSpPr>
        <p:spPr>
          <a:xfrm>
            <a:off x="2365868" y="2968637"/>
            <a:ext cx="193793" cy="338554"/>
          </a:xfrm>
          <a:prstGeom prst="rect">
            <a:avLst/>
          </a:prstGeom>
          <a:noFill/>
        </p:spPr>
        <p:txBody>
          <a:bodyPr wrap="square" rtlCol="0">
            <a:spAutoFit/>
          </a:bodyPr>
          <a:lstStyle/>
          <a:p>
            <a:r>
              <a:rPr lang="en-US" sz="1600" dirty="0"/>
              <a:t>B</a:t>
            </a:r>
          </a:p>
        </p:txBody>
      </p:sp>
      <p:sp>
        <p:nvSpPr>
          <p:cNvPr id="40" name="TextBox 39"/>
          <p:cNvSpPr txBox="1"/>
          <p:nvPr/>
        </p:nvSpPr>
        <p:spPr>
          <a:xfrm>
            <a:off x="5499530" y="4379895"/>
            <a:ext cx="301896" cy="307777"/>
          </a:xfrm>
          <a:prstGeom prst="rect">
            <a:avLst/>
          </a:prstGeom>
          <a:noFill/>
        </p:spPr>
        <p:txBody>
          <a:bodyPr wrap="square" rtlCol="0">
            <a:spAutoFit/>
          </a:bodyPr>
          <a:lstStyle/>
          <a:p>
            <a:pPr algn="ctr"/>
            <a:r>
              <a:rPr lang="en-US" sz="1400" dirty="0">
                <a:solidFill>
                  <a:schemeClr val="bg1"/>
                </a:solidFill>
              </a:rPr>
              <a:t>4</a:t>
            </a:r>
          </a:p>
        </p:txBody>
      </p:sp>
      <p:pic>
        <p:nvPicPr>
          <p:cNvPr id="45" name="Picture 2" descr="http://upload.wikimedia.org/wikipedia/commons/thumb/6/6d/Venn_A_intersect_B.svg/2000px-Venn_A_intersect_B.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a14="http://schemas.microsoft.com/office/drawing/2010/main" xmlns="">
                <a:solidFill>
                  <a:srgbClr val="FFFFFF"/>
                </a:solidFill>
              </a14:hiddenFill>
            </a:ext>
          </a:extLst>
        </p:spPr>
      </p:pic>
      <p:cxnSp>
        <p:nvCxnSpPr>
          <p:cNvPr id="46" name="Straight Arrow Connector 45"/>
          <p:cNvCxnSpPr/>
          <p:nvPr/>
        </p:nvCxnSpPr>
        <p:spPr>
          <a:xfrm flipH="1">
            <a:off x="7791450" y="3829947"/>
            <a:ext cx="953791" cy="13202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a:off x="5915825" y="6170024"/>
            <a:ext cx="321726" cy="3403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757678" y="6252259"/>
            <a:ext cx="193793" cy="338554"/>
          </a:xfrm>
          <a:prstGeom prst="rect">
            <a:avLst/>
          </a:prstGeom>
          <a:noFill/>
        </p:spPr>
        <p:txBody>
          <a:bodyPr wrap="square" rtlCol="0">
            <a:spAutoFit/>
          </a:bodyPr>
          <a:lstStyle/>
          <a:p>
            <a:r>
              <a:rPr lang="en-US" sz="1600" dirty="0"/>
              <a:t>A</a:t>
            </a:r>
          </a:p>
        </p:txBody>
      </p:sp>
      <p:sp>
        <p:nvSpPr>
          <p:cNvPr id="67" name="TextBox 66"/>
          <p:cNvSpPr txBox="1"/>
          <p:nvPr/>
        </p:nvSpPr>
        <p:spPr>
          <a:xfrm>
            <a:off x="8491202" y="4337718"/>
            <a:ext cx="1419253" cy="400110"/>
          </a:xfrm>
          <a:prstGeom prst="rect">
            <a:avLst/>
          </a:prstGeom>
          <a:noFill/>
        </p:spPr>
        <p:txBody>
          <a:bodyPr wrap="square" rtlCol="0">
            <a:spAutoFit/>
          </a:bodyPr>
          <a:lstStyle/>
          <a:p>
            <a:r>
              <a:rPr lang="en-US" sz="2000" dirty="0" smtClean="0"/>
              <a:t>RDD: </a:t>
            </a:r>
            <a:r>
              <a:rPr lang="en-US" sz="2000" b="1" dirty="0">
                <a:solidFill>
                  <a:srgbClr val="E8761D"/>
                </a:solidFill>
              </a:rPr>
              <a:t>z</a:t>
            </a:r>
          </a:p>
        </p:txBody>
      </p:sp>
      <p:pic>
        <p:nvPicPr>
          <p:cNvPr id="68"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sp>
        <p:nvSpPr>
          <p:cNvPr id="47" name="Rectangle 46"/>
          <p:cNvSpPr/>
          <p:nvPr/>
        </p:nvSpPr>
        <p:spPr>
          <a:xfrm>
            <a:off x="8567725" y="185142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856715" y="217950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200829" y="248608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8594293" y="1852447"/>
            <a:ext cx="301896" cy="307777"/>
          </a:xfrm>
          <a:prstGeom prst="rect">
            <a:avLst/>
          </a:prstGeom>
          <a:noFill/>
        </p:spPr>
        <p:txBody>
          <a:bodyPr wrap="square" rtlCol="0">
            <a:spAutoFit/>
          </a:bodyPr>
          <a:lstStyle/>
          <a:p>
            <a:pPr algn="ctr"/>
            <a:r>
              <a:rPr lang="en-US" sz="1400" dirty="0">
                <a:solidFill>
                  <a:schemeClr val="bg1"/>
                </a:solidFill>
              </a:rPr>
              <a:t>9</a:t>
            </a:r>
          </a:p>
        </p:txBody>
      </p:sp>
      <p:sp>
        <p:nvSpPr>
          <p:cNvPr id="60" name="TextBox 59"/>
          <p:cNvSpPr txBox="1"/>
          <p:nvPr/>
        </p:nvSpPr>
        <p:spPr>
          <a:xfrm>
            <a:off x="8871802" y="2183148"/>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61" name="TextBox 60"/>
          <p:cNvSpPr txBox="1"/>
          <p:nvPr/>
        </p:nvSpPr>
        <p:spPr>
          <a:xfrm>
            <a:off x="9209409" y="2488200"/>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cxnSp>
        <p:nvCxnSpPr>
          <p:cNvPr id="69" name="Straight Connector 68"/>
          <p:cNvCxnSpPr/>
          <p:nvPr/>
        </p:nvCxnSpPr>
        <p:spPr>
          <a:xfrm>
            <a:off x="8688951" y="3272463"/>
            <a:ext cx="414476" cy="4384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8326718" y="2896008"/>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8636459" y="3405498"/>
            <a:ext cx="193793" cy="338554"/>
          </a:xfrm>
          <a:prstGeom prst="rect">
            <a:avLst/>
          </a:prstGeom>
          <a:noFill/>
        </p:spPr>
        <p:txBody>
          <a:bodyPr wrap="square" rtlCol="0">
            <a:spAutoFit/>
          </a:bodyPr>
          <a:lstStyle/>
          <a:p>
            <a:r>
              <a:rPr lang="en-US" sz="1600" dirty="0"/>
              <a:t>A</a:t>
            </a:r>
          </a:p>
        </p:txBody>
      </p:sp>
      <p:sp>
        <p:nvSpPr>
          <p:cNvPr id="72" name="TextBox 71"/>
          <p:cNvSpPr txBox="1"/>
          <p:nvPr/>
        </p:nvSpPr>
        <p:spPr>
          <a:xfrm>
            <a:off x="8220296" y="2968637"/>
            <a:ext cx="193793" cy="338554"/>
          </a:xfrm>
          <a:prstGeom prst="rect">
            <a:avLst/>
          </a:prstGeom>
          <a:noFill/>
        </p:spPr>
        <p:txBody>
          <a:bodyPr wrap="square" rtlCol="0">
            <a:spAutoFit/>
          </a:bodyPr>
          <a:lstStyle/>
          <a:p>
            <a:r>
              <a:rPr lang="en-US" sz="1600" dirty="0"/>
              <a:t>B</a:t>
            </a:r>
          </a:p>
        </p:txBody>
      </p:sp>
      <p:sp>
        <p:nvSpPr>
          <p:cNvPr id="38" name="Rectangle 37"/>
          <p:cNvSpPr/>
          <p:nvPr/>
        </p:nvSpPr>
        <p:spPr>
          <a:xfrm>
            <a:off x="6382142" y="5304250"/>
            <a:ext cx="2519122" cy="1079995"/>
          </a:xfrm>
          <a:prstGeom prst="rect">
            <a:avLst/>
          </a:prstGeom>
          <a:solidFill>
            <a:srgbClr val="E8761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8761D"/>
              </a:solidFill>
            </a:endParaRPr>
          </a:p>
        </p:txBody>
      </p:sp>
      <p:sp>
        <p:nvSpPr>
          <p:cNvPr id="43" name="TextBox 42"/>
          <p:cNvSpPr txBox="1"/>
          <p:nvPr/>
        </p:nvSpPr>
        <p:spPr>
          <a:xfrm>
            <a:off x="6397229" y="5317424"/>
            <a:ext cx="301896" cy="307777"/>
          </a:xfrm>
          <a:prstGeom prst="rect">
            <a:avLst/>
          </a:prstGeom>
          <a:solidFill>
            <a:srgbClr val="FFFF00"/>
          </a:solidFill>
        </p:spPr>
        <p:txBody>
          <a:bodyPr wrap="square" rtlCol="0">
            <a:spAutoFit/>
          </a:bodyPr>
          <a:lstStyle/>
          <a:p>
            <a:pPr algn="ctr"/>
            <a:r>
              <a:rPr lang="en-US" sz="1400" dirty="0"/>
              <a:t>1</a:t>
            </a:r>
          </a:p>
        </p:txBody>
      </p:sp>
      <p:sp>
        <p:nvSpPr>
          <p:cNvPr id="73" name="TextBox 72"/>
          <p:cNvSpPr txBox="1"/>
          <p:nvPr/>
        </p:nvSpPr>
        <p:spPr>
          <a:xfrm>
            <a:off x="6741171" y="5322401"/>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Tree>
    <p:extLst>
      <p:ext uri="{BB962C8B-B14F-4D97-AF65-F5344CB8AC3E}">
        <p14:creationId xmlns:p14="http://schemas.microsoft.com/office/powerpoint/2010/main" val="1046632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zip</a:t>
            </a:r>
            <a:endParaRPr lang="en-US" dirty="0"/>
          </a:p>
        </p:txBody>
      </p:sp>
      <p:sp>
        <p:nvSpPr>
          <p:cNvPr id="9" name="TextBox 8"/>
          <p:cNvSpPr txBox="1"/>
          <p:nvPr/>
        </p:nvSpPr>
        <p:spPr>
          <a:xfrm>
            <a:off x="3732525" y="1335549"/>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TextBox 26"/>
          <p:cNvSpPr txBox="1"/>
          <p:nvPr/>
        </p:nvSpPr>
        <p:spPr>
          <a:xfrm>
            <a:off x="9406649" y="1335549"/>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y</a:t>
            </a:r>
          </a:p>
        </p:txBody>
      </p:sp>
      <p:cxnSp>
        <p:nvCxnSpPr>
          <p:cNvPr id="29" name="Straight Arrow Connector 28"/>
          <p:cNvCxnSpPr/>
          <p:nvPr/>
        </p:nvCxnSpPr>
        <p:spPr>
          <a:xfrm>
            <a:off x="5257946" y="3744052"/>
            <a:ext cx="1124196" cy="9937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7" name="Rectangle 56"/>
          <p:cNvSpPr/>
          <p:nvPr/>
        </p:nvSpPr>
        <p:spPr>
          <a:xfrm>
            <a:off x="2713297" y="185142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3002287" y="217950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3346401" y="248608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2739865" y="1852447"/>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63" name="TextBox 62"/>
          <p:cNvSpPr txBox="1"/>
          <p:nvPr/>
        </p:nvSpPr>
        <p:spPr>
          <a:xfrm>
            <a:off x="3017374" y="2183148"/>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64" name="TextBox 63"/>
          <p:cNvSpPr txBox="1"/>
          <p:nvPr/>
        </p:nvSpPr>
        <p:spPr>
          <a:xfrm>
            <a:off x="3354981" y="2488200"/>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cxnSp>
        <p:nvCxnSpPr>
          <p:cNvPr id="23" name="Straight Connector 22"/>
          <p:cNvCxnSpPr/>
          <p:nvPr/>
        </p:nvCxnSpPr>
        <p:spPr>
          <a:xfrm>
            <a:off x="2834523" y="3272463"/>
            <a:ext cx="414476" cy="4384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472290" y="2896008"/>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782031" y="3405498"/>
            <a:ext cx="193793" cy="338554"/>
          </a:xfrm>
          <a:prstGeom prst="rect">
            <a:avLst/>
          </a:prstGeom>
          <a:noFill/>
        </p:spPr>
        <p:txBody>
          <a:bodyPr wrap="square" rtlCol="0">
            <a:spAutoFit/>
          </a:bodyPr>
          <a:lstStyle/>
          <a:p>
            <a:r>
              <a:rPr lang="en-US" sz="1600" dirty="0"/>
              <a:t>A</a:t>
            </a:r>
          </a:p>
        </p:txBody>
      </p:sp>
      <p:sp>
        <p:nvSpPr>
          <p:cNvPr id="30" name="TextBox 29"/>
          <p:cNvSpPr txBox="1"/>
          <p:nvPr/>
        </p:nvSpPr>
        <p:spPr>
          <a:xfrm>
            <a:off x="2365868" y="2968637"/>
            <a:ext cx="193793" cy="338554"/>
          </a:xfrm>
          <a:prstGeom prst="rect">
            <a:avLst/>
          </a:prstGeom>
          <a:noFill/>
        </p:spPr>
        <p:txBody>
          <a:bodyPr wrap="square" rtlCol="0">
            <a:spAutoFit/>
          </a:bodyPr>
          <a:lstStyle/>
          <a:p>
            <a:r>
              <a:rPr lang="en-US" sz="1600" dirty="0"/>
              <a:t>B</a:t>
            </a:r>
          </a:p>
        </p:txBody>
      </p:sp>
      <p:sp>
        <p:nvSpPr>
          <p:cNvPr id="40" name="TextBox 39"/>
          <p:cNvSpPr txBox="1"/>
          <p:nvPr/>
        </p:nvSpPr>
        <p:spPr>
          <a:xfrm>
            <a:off x="5499530" y="4379895"/>
            <a:ext cx="301896" cy="307777"/>
          </a:xfrm>
          <a:prstGeom prst="rect">
            <a:avLst/>
          </a:prstGeom>
          <a:noFill/>
        </p:spPr>
        <p:txBody>
          <a:bodyPr wrap="square" rtlCol="0">
            <a:spAutoFit/>
          </a:bodyPr>
          <a:lstStyle/>
          <a:p>
            <a:pPr algn="ctr"/>
            <a:r>
              <a:rPr lang="en-US" sz="1400" dirty="0">
                <a:solidFill>
                  <a:schemeClr val="bg1"/>
                </a:solidFill>
              </a:rPr>
              <a:t>4</a:t>
            </a:r>
          </a:p>
        </p:txBody>
      </p:sp>
      <p:pic>
        <p:nvPicPr>
          <p:cNvPr id="45" name="Picture 2" descr="http://upload.wikimedia.org/wikipedia/commons/thumb/6/6d/Venn_A_intersect_B.svg/2000px-Venn_A_intersect_B.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a14="http://schemas.microsoft.com/office/drawing/2010/main" xmlns="">
                <a:solidFill>
                  <a:srgbClr val="FFFFFF"/>
                </a:solidFill>
              </a14:hiddenFill>
            </a:ext>
          </a:extLst>
        </p:spPr>
      </p:pic>
      <p:cxnSp>
        <p:nvCxnSpPr>
          <p:cNvPr id="46" name="Straight Arrow Connector 45"/>
          <p:cNvCxnSpPr/>
          <p:nvPr/>
        </p:nvCxnSpPr>
        <p:spPr>
          <a:xfrm flipH="1">
            <a:off x="7458075" y="3549777"/>
            <a:ext cx="923135" cy="11880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a:off x="5915825" y="6170024"/>
            <a:ext cx="321726" cy="3403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757678" y="6252259"/>
            <a:ext cx="193793" cy="338554"/>
          </a:xfrm>
          <a:prstGeom prst="rect">
            <a:avLst/>
          </a:prstGeom>
          <a:noFill/>
        </p:spPr>
        <p:txBody>
          <a:bodyPr wrap="square" rtlCol="0">
            <a:spAutoFit/>
          </a:bodyPr>
          <a:lstStyle/>
          <a:p>
            <a:r>
              <a:rPr lang="en-US" sz="1600" dirty="0"/>
              <a:t>A</a:t>
            </a:r>
          </a:p>
        </p:txBody>
      </p:sp>
      <p:sp>
        <p:nvSpPr>
          <p:cNvPr id="67" name="TextBox 66"/>
          <p:cNvSpPr txBox="1"/>
          <p:nvPr/>
        </p:nvSpPr>
        <p:spPr>
          <a:xfrm>
            <a:off x="8491202" y="4337718"/>
            <a:ext cx="1419253" cy="400110"/>
          </a:xfrm>
          <a:prstGeom prst="rect">
            <a:avLst/>
          </a:prstGeom>
          <a:noFill/>
        </p:spPr>
        <p:txBody>
          <a:bodyPr wrap="square" rtlCol="0">
            <a:spAutoFit/>
          </a:bodyPr>
          <a:lstStyle/>
          <a:p>
            <a:r>
              <a:rPr lang="en-US" sz="2000" dirty="0" smtClean="0"/>
              <a:t>RDD: </a:t>
            </a:r>
            <a:r>
              <a:rPr lang="en-US" sz="2000" b="1" dirty="0">
                <a:solidFill>
                  <a:srgbClr val="E8761D"/>
                </a:solidFill>
              </a:rPr>
              <a:t>z</a:t>
            </a:r>
          </a:p>
        </p:txBody>
      </p:sp>
      <p:pic>
        <p:nvPicPr>
          <p:cNvPr id="68"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sp>
        <p:nvSpPr>
          <p:cNvPr id="47" name="Rectangle 46"/>
          <p:cNvSpPr/>
          <p:nvPr/>
        </p:nvSpPr>
        <p:spPr>
          <a:xfrm>
            <a:off x="8567725" y="185142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856715" y="217950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200829" y="248608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8594293" y="1852447"/>
            <a:ext cx="301896" cy="307777"/>
          </a:xfrm>
          <a:prstGeom prst="rect">
            <a:avLst/>
          </a:prstGeom>
          <a:noFill/>
        </p:spPr>
        <p:txBody>
          <a:bodyPr wrap="square" rtlCol="0">
            <a:spAutoFit/>
          </a:bodyPr>
          <a:lstStyle/>
          <a:p>
            <a:pPr algn="ctr"/>
            <a:r>
              <a:rPr lang="en-US" sz="1400" dirty="0">
                <a:solidFill>
                  <a:schemeClr val="bg1"/>
                </a:solidFill>
              </a:rPr>
              <a:t>9</a:t>
            </a:r>
          </a:p>
        </p:txBody>
      </p:sp>
      <p:sp>
        <p:nvSpPr>
          <p:cNvPr id="60" name="TextBox 59"/>
          <p:cNvSpPr txBox="1"/>
          <p:nvPr/>
        </p:nvSpPr>
        <p:spPr>
          <a:xfrm>
            <a:off x="8871802" y="2183148"/>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61" name="TextBox 60"/>
          <p:cNvSpPr txBox="1"/>
          <p:nvPr/>
        </p:nvSpPr>
        <p:spPr>
          <a:xfrm>
            <a:off x="9209409" y="2488200"/>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cxnSp>
        <p:nvCxnSpPr>
          <p:cNvPr id="69" name="Straight Connector 68"/>
          <p:cNvCxnSpPr/>
          <p:nvPr/>
        </p:nvCxnSpPr>
        <p:spPr>
          <a:xfrm>
            <a:off x="8688951" y="3272463"/>
            <a:ext cx="414476" cy="4384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8326718" y="2896008"/>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8636459" y="3405498"/>
            <a:ext cx="193793" cy="338554"/>
          </a:xfrm>
          <a:prstGeom prst="rect">
            <a:avLst/>
          </a:prstGeom>
          <a:noFill/>
        </p:spPr>
        <p:txBody>
          <a:bodyPr wrap="square" rtlCol="0">
            <a:spAutoFit/>
          </a:bodyPr>
          <a:lstStyle/>
          <a:p>
            <a:r>
              <a:rPr lang="en-US" sz="1600" dirty="0"/>
              <a:t>A</a:t>
            </a:r>
          </a:p>
        </p:txBody>
      </p:sp>
      <p:sp>
        <p:nvSpPr>
          <p:cNvPr id="72" name="TextBox 71"/>
          <p:cNvSpPr txBox="1"/>
          <p:nvPr/>
        </p:nvSpPr>
        <p:spPr>
          <a:xfrm>
            <a:off x="8220296" y="2968637"/>
            <a:ext cx="193793" cy="338554"/>
          </a:xfrm>
          <a:prstGeom prst="rect">
            <a:avLst/>
          </a:prstGeom>
          <a:noFill/>
        </p:spPr>
        <p:txBody>
          <a:bodyPr wrap="square" rtlCol="0">
            <a:spAutoFit/>
          </a:bodyPr>
          <a:lstStyle/>
          <a:p>
            <a:r>
              <a:rPr lang="en-US" sz="1600" dirty="0"/>
              <a:t>B</a:t>
            </a:r>
          </a:p>
        </p:txBody>
      </p:sp>
      <p:sp>
        <p:nvSpPr>
          <p:cNvPr id="37" name="Rectangle 36"/>
          <p:cNvSpPr/>
          <p:nvPr/>
        </p:nvSpPr>
        <p:spPr>
          <a:xfrm>
            <a:off x="6082577" y="4995449"/>
            <a:ext cx="2519122" cy="1079995"/>
          </a:xfrm>
          <a:prstGeom prst="rect">
            <a:avLst/>
          </a:prstGeom>
          <a:solidFill>
            <a:srgbClr val="E8761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8761D"/>
              </a:solidFill>
            </a:endParaRPr>
          </a:p>
        </p:txBody>
      </p:sp>
      <p:sp>
        <p:nvSpPr>
          <p:cNvPr id="42" name="TextBox 41"/>
          <p:cNvSpPr txBox="1"/>
          <p:nvPr/>
        </p:nvSpPr>
        <p:spPr>
          <a:xfrm>
            <a:off x="6094856" y="5005999"/>
            <a:ext cx="301896" cy="307777"/>
          </a:xfrm>
          <a:prstGeom prst="rect">
            <a:avLst/>
          </a:prstGeom>
          <a:solidFill>
            <a:srgbClr val="915CCC"/>
          </a:solidFill>
        </p:spPr>
        <p:txBody>
          <a:bodyPr wrap="square" rtlCol="0">
            <a:spAutoFit/>
          </a:bodyPr>
          <a:lstStyle/>
          <a:p>
            <a:pPr algn="ctr"/>
            <a:r>
              <a:rPr lang="en-US" sz="1400" dirty="0">
                <a:solidFill>
                  <a:schemeClr val="bg1"/>
                </a:solidFill>
              </a:rPr>
              <a:t>2</a:t>
            </a:r>
          </a:p>
        </p:txBody>
      </p:sp>
      <p:sp>
        <p:nvSpPr>
          <p:cNvPr id="38" name="Rectangle 37"/>
          <p:cNvSpPr/>
          <p:nvPr/>
        </p:nvSpPr>
        <p:spPr>
          <a:xfrm>
            <a:off x="6382142" y="5304250"/>
            <a:ext cx="2519122" cy="1079995"/>
          </a:xfrm>
          <a:prstGeom prst="rect">
            <a:avLst/>
          </a:prstGeom>
          <a:solidFill>
            <a:srgbClr val="E8761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8761D"/>
              </a:solidFill>
            </a:endParaRPr>
          </a:p>
        </p:txBody>
      </p:sp>
      <p:sp>
        <p:nvSpPr>
          <p:cNvPr id="43" name="TextBox 42"/>
          <p:cNvSpPr txBox="1"/>
          <p:nvPr/>
        </p:nvSpPr>
        <p:spPr>
          <a:xfrm>
            <a:off x="6397229" y="5317424"/>
            <a:ext cx="301896" cy="307777"/>
          </a:xfrm>
          <a:prstGeom prst="rect">
            <a:avLst/>
          </a:prstGeom>
          <a:solidFill>
            <a:srgbClr val="FFFF00"/>
          </a:solidFill>
        </p:spPr>
        <p:txBody>
          <a:bodyPr wrap="square" rtlCol="0">
            <a:spAutoFit/>
          </a:bodyPr>
          <a:lstStyle/>
          <a:p>
            <a:pPr algn="ctr"/>
            <a:r>
              <a:rPr lang="en-US" sz="1400" dirty="0"/>
              <a:t>1</a:t>
            </a:r>
          </a:p>
        </p:txBody>
      </p:sp>
      <p:sp>
        <p:nvSpPr>
          <p:cNvPr id="54" name="TextBox 53"/>
          <p:cNvSpPr txBox="1"/>
          <p:nvPr/>
        </p:nvSpPr>
        <p:spPr>
          <a:xfrm>
            <a:off x="6403564" y="5017349"/>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73" name="TextBox 72"/>
          <p:cNvSpPr txBox="1"/>
          <p:nvPr/>
        </p:nvSpPr>
        <p:spPr>
          <a:xfrm>
            <a:off x="6741171" y="5322401"/>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Tree>
    <p:extLst>
      <p:ext uri="{BB962C8B-B14F-4D97-AF65-F5344CB8AC3E}">
        <p14:creationId xmlns:p14="http://schemas.microsoft.com/office/powerpoint/2010/main" val="1619313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zip</a:t>
            </a:r>
            <a:endParaRPr lang="en-US" dirty="0"/>
          </a:p>
        </p:txBody>
      </p:sp>
      <p:sp>
        <p:nvSpPr>
          <p:cNvPr id="9" name="TextBox 8"/>
          <p:cNvSpPr txBox="1"/>
          <p:nvPr/>
        </p:nvSpPr>
        <p:spPr>
          <a:xfrm>
            <a:off x="3732525" y="1335549"/>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TextBox 26"/>
          <p:cNvSpPr txBox="1"/>
          <p:nvPr/>
        </p:nvSpPr>
        <p:spPr>
          <a:xfrm>
            <a:off x="9406649" y="1335549"/>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y</a:t>
            </a:r>
          </a:p>
        </p:txBody>
      </p:sp>
      <p:cxnSp>
        <p:nvCxnSpPr>
          <p:cNvPr id="29" name="Straight Arrow Connector 28"/>
          <p:cNvCxnSpPr>
            <a:endCxn id="40" idx="0"/>
          </p:cNvCxnSpPr>
          <p:nvPr/>
        </p:nvCxnSpPr>
        <p:spPr>
          <a:xfrm>
            <a:off x="3985376" y="3747464"/>
            <a:ext cx="1665102" cy="6324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7" name="Rectangle 56"/>
          <p:cNvSpPr/>
          <p:nvPr/>
        </p:nvSpPr>
        <p:spPr>
          <a:xfrm>
            <a:off x="2713297" y="185142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3002287" y="217950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3346401" y="248608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2739865" y="1852447"/>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63" name="TextBox 62"/>
          <p:cNvSpPr txBox="1"/>
          <p:nvPr/>
        </p:nvSpPr>
        <p:spPr>
          <a:xfrm>
            <a:off x="3017374" y="2183148"/>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64" name="TextBox 63"/>
          <p:cNvSpPr txBox="1"/>
          <p:nvPr/>
        </p:nvSpPr>
        <p:spPr>
          <a:xfrm>
            <a:off x="3354981" y="2488200"/>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cxnSp>
        <p:nvCxnSpPr>
          <p:cNvPr id="23" name="Straight Connector 22"/>
          <p:cNvCxnSpPr/>
          <p:nvPr/>
        </p:nvCxnSpPr>
        <p:spPr>
          <a:xfrm>
            <a:off x="2834523" y="3272463"/>
            <a:ext cx="414476" cy="4384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472290" y="2896008"/>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782031" y="3405498"/>
            <a:ext cx="193793" cy="338554"/>
          </a:xfrm>
          <a:prstGeom prst="rect">
            <a:avLst/>
          </a:prstGeom>
          <a:noFill/>
        </p:spPr>
        <p:txBody>
          <a:bodyPr wrap="square" rtlCol="0">
            <a:spAutoFit/>
          </a:bodyPr>
          <a:lstStyle/>
          <a:p>
            <a:r>
              <a:rPr lang="en-US" sz="1600" dirty="0"/>
              <a:t>A</a:t>
            </a:r>
          </a:p>
        </p:txBody>
      </p:sp>
      <p:sp>
        <p:nvSpPr>
          <p:cNvPr id="30" name="TextBox 29"/>
          <p:cNvSpPr txBox="1"/>
          <p:nvPr/>
        </p:nvSpPr>
        <p:spPr>
          <a:xfrm>
            <a:off x="2365868" y="2968637"/>
            <a:ext cx="193793" cy="338554"/>
          </a:xfrm>
          <a:prstGeom prst="rect">
            <a:avLst/>
          </a:prstGeom>
          <a:noFill/>
        </p:spPr>
        <p:txBody>
          <a:bodyPr wrap="square" rtlCol="0">
            <a:spAutoFit/>
          </a:bodyPr>
          <a:lstStyle/>
          <a:p>
            <a:r>
              <a:rPr lang="en-US" sz="1600" dirty="0"/>
              <a:t>B</a:t>
            </a:r>
          </a:p>
        </p:txBody>
      </p:sp>
      <p:sp>
        <p:nvSpPr>
          <p:cNvPr id="36" name="Rectangle 35"/>
          <p:cNvSpPr/>
          <p:nvPr/>
        </p:nvSpPr>
        <p:spPr>
          <a:xfrm>
            <a:off x="5754531" y="4688773"/>
            <a:ext cx="2519122" cy="1079995"/>
          </a:xfrm>
          <a:prstGeom prst="rect">
            <a:avLst/>
          </a:prstGeom>
          <a:solidFill>
            <a:srgbClr val="E8761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8761D"/>
              </a:solidFill>
            </a:endParaRPr>
          </a:p>
        </p:txBody>
      </p:sp>
      <p:sp>
        <p:nvSpPr>
          <p:cNvPr id="40" name="TextBox 39"/>
          <p:cNvSpPr txBox="1"/>
          <p:nvPr/>
        </p:nvSpPr>
        <p:spPr>
          <a:xfrm>
            <a:off x="5499530" y="4379895"/>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41" name="TextBox 40"/>
          <p:cNvSpPr txBox="1"/>
          <p:nvPr/>
        </p:nvSpPr>
        <p:spPr>
          <a:xfrm>
            <a:off x="5768723" y="4706723"/>
            <a:ext cx="301896" cy="307777"/>
          </a:xfrm>
          <a:prstGeom prst="rect">
            <a:avLst/>
          </a:prstGeom>
          <a:solidFill>
            <a:srgbClr val="92D050"/>
          </a:solidFill>
        </p:spPr>
        <p:txBody>
          <a:bodyPr wrap="square" rtlCol="0">
            <a:spAutoFit/>
          </a:bodyPr>
          <a:lstStyle/>
          <a:p>
            <a:pPr algn="ctr"/>
            <a:r>
              <a:rPr lang="en-US" sz="1400" dirty="0">
                <a:solidFill>
                  <a:schemeClr val="bg1"/>
                </a:solidFill>
              </a:rPr>
              <a:t>3</a:t>
            </a:r>
          </a:p>
        </p:txBody>
      </p:sp>
      <p:pic>
        <p:nvPicPr>
          <p:cNvPr id="45" name="Picture 2" descr="http://upload.wikimedia.org/wikipedia/commons/thumb/6/6d/Venn_A_intersect_B.svg/2000px-Venn_A_intersect_B.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a14="http://schemas.microsoft.com/office/drawing/2010/main" xmlns="">
                <a:solidFill>
                  <a:srgbClr val="FFFFFF"/>
                </a:solidFill>
              </a14:hiddenFill>
            </a:ext>
          </a:extLst>
        </p:spPr>
      </p:pic>
      <p:cxnSp>
        <p:nvCxnSpPr>
          <p:cNvPr id="46" name="Straight Arrow Connector 45"/>
          <p:cNvCxnSpPr/>
          <p:nvPr/>
        </p:nvCxnSpPr>
        <p:spPr>
          <a:xfrm flipH="1">
            <a:off x="7172325" y="3326952"/>
            <a:ext cx="1007123" cy="10518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a:off x="5915825" y="6170024"/>
            <a:ext cx="321726" cy="3403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500039" y="5756783"/>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757678" y="6252259"/>
            <a:ext cx="193793" cy="338554"/>
          </a:xfrm>
          <a:prstGeom prst="rect">
            <a:avLst/>
          </a:prstGeom>
          <a:noFill/>
        </p:spPr>
        <p:txBody>
          <a:bodyPr wrap="square" rtlCol="0">
            <a:spAutoFit/>
          </a:bodyPr>
          <a:lstStyle/>
          <a:p>
            <a:r>
              <a:rPr lang="en-US" sz="1600" dirty="0"/>
              <a:t>A</a:t>
            </a:r>
          </a:p>
        </p:txBody>
      </p:sp>
      <p:sp>
        <p:nvSpPr>
          <p:cNvPr id="53" name="TextBox 52"/>
          <p:cNvSpPr txBox="1"/>
          <p:nvPr/>
        </p:nvSpPr>
        <p:spPr>
          <a:xfrm>
            <a:off x="5384092" y="5810362"/>
            <a:ext cx="193793" cy="338554"/>
          </a:xfrm>
          <a:prstGeom prst="rect">
            <a:avLst/>
          </a:prstGeom>
          <a:noFill/>
        </p:spPr>
        <p:txBody>
          <a:bodyPr wrap="square" rtlCol="0">
            <a:spAutoFit/>
          </a:bodyPr>
          <a:lstStyle/>
          <a:p>
            <a:r>
              <a:rPr lang="en-US" sz="1600" dirty="0"/>
              <a:t>B</a:t>
            </a:r>
          </a:p>
        </p:txBody>
      </p:sp>
      <p:sp>
        <p:nvSpPr>
          <p:cNvPr id="67" name="TextBox 66"/>
          <p:cNvSpPr txBox="1"/>
          <p:nvPr/>
        </p:nvSpPr>
        <p:spPr>
          <a:xfrm>
            <a:off x="8491202" y="4337718"/>
            <a:ext cx="1419253" cy="400110"/>
          </a:xfrm>
          <a:prstGeom prst="rect">
            <a:avLst/>
          </a:prstGeom>
          <a:noFill/>
        </p:spPr>
        <p:txBody>
          <a:bodyPr wrap="square" rtlCol="0">
            <a:spAutoFit/>
          </a:bodyPr>
          <a:lstStyle/>
          <a:p>
            <a:r>
              <a:rPr lang="en-US" sz="2000" dirty="0" smtClean="0"/>
              <a:t>RDD: </a:t>
            </a:r>
            <a:r>
              <a:rPr lang="en-US" sz="2000" b="1" dirty="0">
                <a:solidFill>
                  <a:srgbClr val="E8761D"/>
                </a:solidFill>
              </a:rPr>
              <a:t>z</a:t>
            </a:r>
          </a:p>
        </p:txBody>
      </p:sp>
      <p:pic>
        <p:nvPicPr>
          <p:cNvPr id="68"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sp>
        <p:nvSpPr>
          <p:cNvPr id="47" name="Rectangle 46"/>
          <p:cNvSpPr/>
          <p:nvPr/>
        </p:nvSpPr>
        <p:spPr>
          <a:xfrm>
            <a:off x="8567725" y="185142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856715" y="217950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200829" y="248608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8594293" y="1852447"/>
            <a:ext cx="301896" cy="307777"/>
          </a:xfrm>
          <a:prstGeom prst="rect">
            <a:avLst/>
          </a:prstGeom>
          <a:noFill/>
        </p:spPr>
        <p:txBody>
          <a:bodyPr wrap="square" rtlCol="0">
            <a:spAutoFit/>
          </a:bodyPr>
          <a:lstStyle/>
          <a:p>
            <a:pPr algn="ctr"/>
            <a:r>
              <a:rPr lang="en-US" sz="1400" dirty="0">
                <a:solidFill>
                  <a:schemeClr val="bg1"/>
                </a:solidFill>
              </a:rPr>
              <a:t>9</a:t>
            </a:r>
          </a:p>
        </p:txBody>
      </p:sp>
      <p:sp>
        <p:nvSpPr>
          <p:cNvPr id="60" name="TextBox 59"/>
          <p:cNvSpPr txBox="1"/>
          <p:nvPr/>
        </p:nvSpPr>
        <p:spPr>
          <a:xfrm>
            <a:off x="8871802" y="2183148"/>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61" name="TextBox 60"/>
          <p:cNvSpPr txBox="1"/>
          <p:nvPr/>
        </p:nvSpPr>
        <p:spPr>
          <a:xfrm>
            <a:off x="9209409" y="2488200"/>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cxnSp>
        <p:nvCxnSpPr>
          <p:cNvPr id="69" name="Straight Connector 68"/>
          <p:cNvCxnSpPr/>
          <p:nvPr/>
        </p:nvCxnSpPr>
        <p:spPr>
          <a:xfrm>
            <a:off x="8688951" y="3272463"/>
            <a:ext cx="414476" cy="4384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8326718" y="2896008"/>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8636459" y="3405498"/>
            <a:ext cx="193793" cy="338554"/>
          </a:xfrm>
          <a:prstGeom prst="rect">
            <a:avLst/>
          </a:prstGeom>
          <a:noFill/>
        </p:spPr>
        <p:txBody>
          <a:bodyPr wrap="square" rtlCol="0">
            <a:spAutoFit/>
          </a:bodyPr>
          <a:lstStyle/>
          <a:p>
            <a:r>
              <a:rPr lang="en-US" sz="1600" dirty="0"/>
              <a:t>A</a:t>
            </a:r>
          </a:p>
        </p:txBody>
      </p:sp>
      <p:sp>
        <p:nvSpPr>
          <p:cNvPr id="72" name="TextBox 71"/>
          <p:cNvSpPr txBox="1"/>
          <p:nvPr/>
        </p:nvSpPr>
        <p:spPr>
          <a:xfrm>
            <a:off x="8220296" y="2968637"/>
            <a:ext cx="193793" cy="338554"/>
          </a:xfrm>
          <a:prstGeom prst="rect">
            <a:avLst/>
          </a:prstGeom>
          <a:noFill/>
        </p:spPr>
        <p:txBody>
          <a:bodyPr wrap="square" rtlCol="0">
            <a:spAutoFit/>
          </a:bodyPr>
          <a:lstStyle/>
          <a:p>
            <a:r>
              <a:rPr lang="en-US" sz="1600" dirty="0"/>
              <a:t>B</a:t>
            </a:r>
          </a:p>
        </p:txBody>
      </p:sp>
      <p:sp>
        <p:nvSpPr>
          <p:cNvPr id="37" name="Rectangle 36"/>
          <p:cNvSpPr/>
          <p:nvPr/>
        </p:nvSpPr>
        <p:spPr>
          <a:xfrm>
            <a:off x="6082577" y="4995449"/>
            <a:ext cx="2519122" cy="1079995"/>
          </a:xfrm>
          <a:prstGeom prst="rect">
            <a:avLst/>
          </a:prstGeom>
          <a:solidFill>
            <a:srgbClr val="E8761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8761D"/>
              </a:solidFill>
            </a:endParaRPr>
          </a:p>
        </p:txBody>
      </p:sp>
      <p:sp>
        <p:nvSpPr>
          <p:cNvPr id="42" name="TextBox 41"/>
          <p:cNvSpPr txBox="1"/>
          <p:nvPr/>
        </p:nvSpPr>
        <p:spPr>
          <a:xfrm>
            <a:off x="6094856" y="5005999"/>
            <a:ext cx="301896" cy="307777"/>
          </a:xfrm>
          <a:prstGeom prst="rect">
            <a:avLst/>
          </a:prstGeom>
          <a:solidFill>
            <a:srgbClr val="915CCC"/>
          </a:solidFill>
        </p:spPr>
        <p:txBody>
          <a:bodyPr wrap="square" rtlCol="0">
            <a:spAutoFit/>
          </a:bodyPr>
          <a:lstStyle/>
          <a:p>
            <a:pPr algn="ctr"/>
            <a:r>
              <a:rPr lang="en-US" sz="1400" dirty="0">
                <a:solidFill>
                  <a:schemeClr val="bg1"/>
                </a:solidFill>
              </a:rPr>
              <a:t>2</a:t>
            </a:r>
          </a:p>
        </p:txBody>
      </p:sp>
      <p:sp>
        <p:nvSpPr>
          <p:cNvPr id="38" name="Rectangle 37"/>
          <p:cNvSpPr/>
          <p:nvPr/>
        </p:nvSpPr>
        <p:spPr>
          <a:xfrm>
            <a:off x="6382142" y="5304250"/>
            <a:ext cx="2519122" cy="1079995"/>
          </a:xfrm>
          <a:prstGeom prst="rect">
            <a:avLst/>
          </a:prstGeom>
          <a:solidFill>
            <a:srgbClr val="E8761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8761D"/>
              </a:solidFill>
            </a:endParaRPr>
          </a:p>
        </p:txBody>
      </p:sp>
      <p:sp>
        <p:nvSpPr>
          <p:cNvPr id="43" name="TextBox 42"/>
          <p:cNvSpPr txBox="1"/>
          <p:nvPr/>
        </p:nvSpPr>
        <p:spPr>
          <a:xfrm>
            <a:off x="6397229" y="5317424"/>
            <a:ext cx="301896" cy="307777"/>
          </a:xfrm>
          <a:prstGeom prst="rect">
            <a:avLst/>
          </a:prstGeom>
          <a:solidFill>
            <a:srgbClr val="FFFF00"/>
          </a:solidFill>
        </p:spPr>
        <p:txBody>
          <a:bodyPr wrap="square" rtlCol="0">
            <a:spAutoFit/>
          </a:bodyPr>
          <a:lstStyle/>
          <a:p>
            <a:pPr algn="ctr"/>
            <a:r>
              <a:rPr lang="en-US" sz="1400" dirty="0"/>
              <a:t>1</a:t>
            </a:r>
          </a:p>
        </p:txBody>
      </p:sp>
      <p:sp>
        <p:nvSpPr>
          <p:cNvPr id="52" name="TextBox 51"/>
          <p:cNvSpPr txBox="1"/>
          <p:nvPr/>
        </p:nvSpPr>
        <p:spPr>
          <a:xfrm>
            <a:off x="6126055" y="4686648"/>
            <a:ext cx="301896" cy="307777"/>
          </a:xfrm>
          <a:prstGeom prst="rect">
            <a:avLst/>
          </a:prstGeom>
          <a:noFill/>
        </p:spPr>
        <p:txBody>
          <a:bodyPr wrap="square" rtlCol="0">
            <a:spAutoFit/>
          </a:bodyPr>
          <a:lstStyle/>
          <a:p>
            <a:pPr algn="ctr"/>
            <a:r>
              <a:rPr lang="en-US" sz="1400" dirty="0">
                <a:solidFill>
                  <a:schemeClr val="bg1"/>
                </a:solidFill>
              </a:rPr>
              <a:t>9</a:t>
            </a:r>
          </a:p>
        </p:txBody>
      </p:sp>
      <p:sp>
        <p:nvSpPr>
          <p:cNvPr id="54" name="TextBox 53"/>
          <p:cNvSpPr txBox="1"/>
          <p:nvPr/>
        </p:nvSpPr>
        <p:spPr>
          <a:xfrm>
            <a:off x="6403564" y="5017349"/>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73" name="TextBox 72"/>
          <p:cNvSpPr txBox="1"/>
          <p:nvPr/>
        </p:nvSpPr>
        <p:spPr>
          <a:xfrm>
            <a:off x="6741171" y="5322401"/>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Tree>
    <p:extLst>
      <p:ext uri="{BB962C8B-B14F-4D97-AF65-F5344CB8AC3E}">
        <p14:creationId xmlns:p14="http://schemas.microsoft.com/office/powerpoint/2010/main" val="964083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zip</a:t>
            </a:r>
            <a:endParaRPr lang="en-US" dirty="0"/>
          </a:p>
        </p:txBody>
      </p:sp>
      <p:sp>
        <p:nvSpPr>
          <p:cNvPr id="6" name="Rectangle 5"/>
          <p:cNvSpPr/>
          <p:nvPr/>
        </p:nvSpPr>
        <p:spPr>
          <a:xfrm>
            <a:off x="4661386" y="46413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095" y="5348143"/>
            <a:ext cx="384473" cy="56634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8217" y="3815985"/>
            <a:ext cx="564230" cy="564230"/>
          </a:xfrm>
          <a:prstGeom prst="rect">
            <a:avLst/>
          </a:prstGeom>
        </p:spPr>
      </p:pic>
      <p:cxnSp>
        <p:nvCxnSpPr>
          <p:cNvPr id="14" name="Straight Connector 13"/>
          <p:cNvCxnSpPr/>
          <p:nvPr/>
        </p:nvCxnSpPr>
        <p:spPr>
          <a:xfrm>
            <a:off x="2454442" y="4916592"/>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2451175" y="3549135"/>
            <a:ext cx="6216191" cy="1169551"/>
          </a:xfrm>
          <a:prstGeom prst="rect">
            <a:avLst/>
          </a:prstGeom>
          <a:noFill/>
        </p:spPr>
        <p:txBody>
          <a:bodyPr wrap="square" rtlCol="0">
            <a:spAutoFit/>
          </a:bodyPr>
          <a:lstStyle/>
          <a:p>
            <a:r>
              <a:rPr lang="en-US" sz="1400" b="1" dirty="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([1, 2, 3])</a:t>
            </a:r>
          </a:p>
          <a:p>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solidFill>
                  <a:srgbClr val="1482AC"/>
                </a:solidFill>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.map</a:t>
            </a:r>
            <a:r>
              <a:rPr lang="en-US" sz="1400" dirty="0">
                <a:latin typeface="Consolas" panose="020B0609020204030204" pitchFamily="49" charset="0"/>
                <a:ea typeface="Anonymous Pro" panose="02060609030202000504" pitchFamily="49" charset="0"/>
                <a:cs typeface="Consolas" panose="020B0609020204030204" pitchFamily="49" charset="0"/>
              </a:rPr>
              <a:t>(lambda n:n*n)</a:t>
            </a:r>
          </a:p>
          <a:p>
            <a:r>
              <a:rPr lang="en-US" sz="1400" b="1" dirty="0">
                <a:solidFill>
                  <a:srgbClr val="E8761D"/>
                </a:solidFill>
                <a:latin typeface="Consolas" panose="020B0609020204030204" pitchFamily="49" charset="0"/>
                <a:ea typeface="Anonymous Pro" panose="02060609030202000504" pitchFamily="49" charset="0"/>
                <a:cs typeface="Consolas" panose="020B0609020204030204" pitchFamily="49" charset="0"/>
              </a:rPr>
              <a:t>z</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.zip(</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p>
          <a:p>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a:solidFill>
                  <a:srgbClr val="E8761D"/>
                </a:solidFill>
                <a:latin typeface="Consolas" panose="020B0609020204030204" pitchFamily="49" charset="0"/>
                <a:ea typeface="Anonymous Pro" panose="02060609030202000504" pitchFamily="49" charset="0"/>
                <a:cs typeface="Consolas" panose="020B0609020204030204" pitchFamily="49" charset="0"/>
              </a:rPr>
              <a:t>z</a:t>
            </a:r>
            <a:r>
              <a:rPr lang="en-US" sz="1400" dirty="0" err="1">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p>
        </p:txBody>
      </p:sp>
      <p:sp>
        <p:nvSpPr>
          <p:cNvPr id="17" name="TextBox 16"/>
          <p:cNvSpPr txBox="1"/>
          <p:nvPr/>
        </p:nvSpPr>
        <p:spPr>
          <a:xfrm>
            <a:off x="8260198" y="4396823"/>
            <a:ext cx="4913764" cy="1169551"/>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[1, 2, 3]</a:t>
            </a:r>
            <a:br>
              <a:rPr lang="en-US" sz="1400" dirty="0" smtClean="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r>
            <a:br>
              <a:rPr lang="en-US" sz="1400" dirty="0">
                <a:latin typeface="Consolas" panose="020B0609020204030204" pitchFamily="49" charset="0"/>
                <a:cs typeface="Consolas" panose="020B0609020204030204" pitchFamily="49" charset="0"/>
              </a:rPr>
            </a:br>
            <a:r>
              <a:rPr lang="en-US" sz="1400" dirty="0" smtClean="0">
                <a:latin typeface="Consolas" panose="020B0609020204030204" pitchFamily="49" charset="0"/>
                <a:cs typeface="Consolas" panose="020B0609020204030204" pitchFamily="49" charset="0"/>
              </a:rPr>
              <a:t>[1, 4, 9]</a:t>
            </a:r>
          </a:p>
          <a:p>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[(1, 1), (2, 4), (3, 9)]</a:t>
            </a:r>
            <a:endParaRPr lang="en-US" sz="1400" dirty="0">
              <a:latin typeface="Consolas" panose="020B0609020204030204" pitchFamily="49" charset="0"/>
              <a:cs typeface="Consolas" panose="020B0609020204030204" pitchFamily="49" charset="0"/>
            </a:endParaRPr>
          </a:p>
        </p:txBody>
      </p:sp>
      <p:pic>
        <p:nvPicPr>
          <p:cNvPr id="18" name="Picture 17"/>
          <p:cNvPicPr>
            <a:picLocks noChangeAspect="1"/>
          </p:cNvPicPr>
          <p:nvPr/>
        </p:nvPicPr>
        <p:blipFill>
          <a:blip r:embed="rId5"/>
          <a:stretch>
            <a:fillRect/>
          </a:stretch>
        </p:blipFill>
        <p:spPr>
          <a:xfrm>
            <a:off x="9018918" y="3731164"/>
            <a:ext cx="542450" cy="542450"/>
          </a:xfrm>
          <a:prstGeom prst="rect">
            <a:avLst/>
          </a:prstGeom>
        </p:spPr>
      </p:pic>
      <p:sp>
        <p:nvSpPr>
          <p:cNvPr id="21" name="TextBox 20"/>
          <p:cNvSpPr txBox="1"/>
          <p:nvPr/>
        </p:nvSpPr>
        <p:spPr>
          <a:xfrm>
            <a:off x="7908143" y="4376516"/>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22" name="TextBox 21"/>
          <p:cNvSpPr txBox="1"/>
          <p:nvPr/>
        </p:nvSpPr>
        <p:spPr>
          <a:xfrm>
            <a:off x="7918776" y="4796265"/>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1482AC"/>
              </a:solidFill>
            </a:endParaRPr>
          </a:p>
        </p:txBody>
      </p:sp>
      <p:sp>
        <p:nvSpPr>
          <p:cNvPr id="25" name="TextBox 24"/>
          <p:cNvSpPr txBox="1"/>
          <p:nvPr/>
        </p:nvSpPr>
        <p:spPr>
          <a:xfrm>
            <a:off x="6981002" y="2915242"/>
            <a:ext cx="3820717" cy="307777"/>
          </a:xfrm>
          <a:prstGeom prst="rect">
            <a:avLst/>
          </a:prstGeom>
          <a:noFill/>
        </p:spPr>
        <p:txBody>
          <a:bodyPr wrap="square" rtlCol="0">
            <a:spAutoFit/>
          </a:bodyPr>
          <a:lstStyle/>
          <a:p>
            <a:r>
              <a:rPr lang="en-US" sz="1400" b="1" dirty="0" smtClean="0">
                <a:latin typeface="Consolas" panose="020B0609020204030204" pitchFamily="49" charset="0"/>
                <a:cs typeface="Consolas" panose="020B0609020204030204" pitchFamily="49" charset="0"/>
              </a:rPr>
              <a:t>zip(</a:t>
            </a:r>
            <a:r>
              <a:rPr lang="en-US" sz="1400" b="1" i="1" dirty="0" err="1" smtClean="0">
                <a:solidFill>
                  <a:srgbClr val="915CCC"/>
                </a:solidFill>
                <a:latin typeface="Consolas" panose="020B0609020204030204" pitchFamily="49" charset="0"/>
                <a:cs typeface="Consolas" panose="020B0609020204030204" pitchFamily="49" charset="0"/>
              </a:rPr>
              <a:t>otherRDD</a:t>
            </a:r>
            <a:r>
              <a:rPr lang="en-US" sz="1400" b="1" dirty="0" smtClean="0">
                <a:latin typeface="Consolas" panose="020B0609020204030204" pitchFamily="49" charset="0"/>
                <a:cs typeface="Consolas" panose="020B0609020204030204" pitchFamily="49" charset="0"/>
              </a:rPr>
              <a:t>)</a:t>
            </a:r>
            <a:endParaRPr lang="en-US" sz="1400" b="1" dirty="0">
              <a:latin typeface="Consolas" panose="020B0609020204030204" pitchFamily="49" charset="0"/>
              <a:cs typeface="Consolas" panose="020B0609020204030204" pitchFamily="49" charset="0"/>
            </a:endParaRPr>
          </a:p>
        </p:txBody>
      </p:sp>
      <p:sp>
        <p:nvSpPr>
          <p:cNvPr id="26" name="TextBox 25"/>
          <p:cNvSpPr txBox="1"/>
          <p:nvPr/>
        </p:nvSpPr>
        <p:spPr>
          <a:xfrm>
            <a:off x="3931397" y="2238136"/>
            <a:ext cx="8233785" cy="646331"/>
          </a:xfrm>
          <a:prstGeom prst="rect">
            <a:avLst/>
          </a:prstGeom>
          <a:noFill/>
        </p:spPr>
        <p:txBody>
          <a:bodyPr wrap="square" rtlCol="0">
            <a:spAutoFit/>
          </a:bodyPr>
          <a:lstStyle/>
          <a:p>
            <a:r>
              <a:rPr lang="en-US" dirty="0" smtClean="0"/>
              <a:t>Return a new RDD containing pairs whose key is the item in the original RDD, and whose value is that item’s corresponding element (same partition, same index) in a second RDD</a:t>
            </a:r>
            <a:endParaRPr lang="en-US" dirty="0"/>
          </a:p>
        </p:txBody>
      </p:sp>
      <p:pic>
        <p:nvPicPr>
          <p:cNvPr id="28" name="Picture 2" descr="http://www.insideoutretreats.com/site/images/TransformationButterfli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TextBox 30"/>
          <p:cNvSpPr txBox="1"/>
          <p:nvPr/>
        </p:nvSpPr>
        <p:spPr>
          <a:xfrm>
            <a:off x="2451177" y="5061728"/>
            <a:ext cx="5632862" cy="1169551"/>
          </a:xfrm>
          <a:prstGeom prst="rect">
            <a:avLst/>
          </a:prstGeom>
          <a:noFill/>
        </p:spPr>
        <p:txBody>
          <a:bodyPr wrap="square" rtlCol="0">
            <a:spAutoFit/>
          </a:bodyPr>
          <a:lstStyle/>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(Array(1,2,3</a:t>
            </a:r>
            <a:r>
              <a:rPr lang="en-US" sz="1400" dirty="0">
                <a:latin typeface="Consolas" panose="020B0609020204030204" pitchFamily="49" charset="0"/>
                <a:ea typeface="Anonymous Pro" panose="02060609030202000504" pitchFamily="49" charset="0"/>
                <a:cs typeface="Consolas" panose="020B0609020204030204" pitchFamily="49" charset="0"/>
              </a:rPr>
              <a:t>))</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.map</a:t>
            </a:r>
            <a:r>
              <a:rPr lang="en-US" sz="1400" dirty="0">
                <a:latin typeface="Consolas" panose="020B0609020204030204" pitchFamily="49" charset="0"/>
                <a:ea typeface="Anonymous Pro" panose="02060609030202000504" pitchFamily="49" charset="0"/>
                <a:cs typeface="Consolas" panose="020B0609020204030204" pitchFamily="49" charset="0"/>
              </a:rPr>
              <a:t>(n=&gt;n*n)</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E8761D"/>
                </a:solidFill>
                <a:latin typeface="Consolas" panose="020B0609020204030204" pitchFamily="49" charset="0"/>
                <a:ea typeface="Anonymous Pro" panose="02060609030202000504" pitchFamily="49" charset="0"/>
                <a:cs typeface="Consolas" panose="020B0609020204030204" pitchFamily="49" charset="0"/>
              </a:rPr>
              <a:t>z</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.zip(</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a:t>
            </a:r>
          </a:p>
          <a:p>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err="1">
                <a:latin typeface="Consolas" panose="020B0609020204030204" pitchFamily="49" charset="0"/>
                <a:ea typeface="Anonymous Pro" panose="02060609030202000504" pitchFamily="49" charset="0"/>
                <a:cs typeface="Consolas" panose="020B0609020204030204" pitchFamily="49" charset="0"/>
              </a:rPr>
              <a:t>println</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b="1" dirty="0" err="1">
                <a:solidFill>
                  <a:srgbClr val="E8761D"/>
                </a:solidFill>
                <a:latin typeface="Consolas" panose="020B0609020204030204" pitchFamily="49" charset="0"/>
                <a:ea typeface="Anonymous Pro" panose="02060609030202000504" pitchFamily="49" charset="0"/>
                <a:cs typeface="Consolas" panose="020B0609020204030204" pitchFamily="49" charset="0"/>
              </a:rPr>
              <a:t>z</a:t>
            </a:r>
            <a:r>
              <a:rPr lang="en-US" sz="1400" dirty="0" err="1">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p:txBody>
      </p:sp>
      <p:sp>
        <p:nvSpPr>
          <p:cNvPr id="27" name="Rectangle 26"/>
          <p:cNvSpPr/>
          <p:nvPr/>
        </p:nvSpPr>
        <p:spPr>
          <a:xfrm>
            <a:off x="4813786" y="61653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966186" y="76893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9026008" y="460249"/>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178408" y="612649"/>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894661" y="1301550"/>
            <a:ext cx="1187062" cy="508916"/>
          </a:xfrm>
          <a:prstGeom prst="rect">
            <a:avLst/>
          </a:prstGeom>
          <a:solidFill>
            <a:srgbClr val="E8761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047061" y="1453950"/>
            <a:ext cx="1187062" cy="508916"/>
          </a:xfrm>
          <a:prstGeom prst="rect">
            <a:avLst/>
          </a:prstGeom>
          <a:solidFill>
            <a:srgbClr val="E8761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199461" y="1606350"/>
            <a:ext cx="1187062" cy="508916"/>
          </a:xfrm>
          <a:prstGeom prst="rect">
            <a:avLst/>
          </a:prstGeom>
          <a:solidFill>
            <a:srgbClr val="E8761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349375" y="737376"/>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flipH="1">
            <a:off x="8097792" y="822248"/>
            <a:ext cx="623841" cy="3267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a:off x="6331985" y="894912"/>
            <a:ext cx="456775" cy="2569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4" name="Picture 2" descr="http://upload.wikimedia.org/wikipedia/commons/thumb/6/6d/Venn_A_intersect_B.svg/2000px-Venn_A_intersect_B.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a14="http://schemas.microsoft.com/office/drawing/2010/main" xmlns="">
                <a:solidFill>
                  <a:srgbClr val="FFFFFF"/>
                </a:solidFill>
              </a14:hiddenFill>
            </a:ext>
          </a:extLst>
        </p:spPr>
      </p:pic>
      <p:sp>
        <p:nvSpPr>
          <p:cNvPr id="45" name="TextBox 44"/>
          <p:cNvSpPr txBox="1"/>
          <p:nvPr/>
        </p:nvSpPr>
        <p:spPr>
          <a:xfrm>
            <a:off x="7918776" y="5254093"/>
            <a:ext cx="516367" cy="338554"/>
          </a:xfrm>
          <a:prstGeom prst="rect">
            <a:avLst/>
          </a:prstGeom>
          <a:noFill/>
        </p:spPr>
        <p:txBody>
          <a:bodyPr wrap="square" rtlCol="0">
            <a:spAutoFit/>
          </a:bodyPr>
          <a:lstStyle/>
          <a:p>
            <a:r>
              <a:rPr lang="en-US" sz="1600" b="1" dirty="0"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z:</a:t>
            </a:r>
            <a:endParaRPr lang="en-US" b="1" dirty="0">
              <a:solidFill>
                <a:srgbClr val="E8761D"/>
              </a:solidFill>
            </a:endParaRPr>
          </a:p>
        </p:txBody>
      </p:sp>
      <p:pic>
        <p:nvPicPr>
          <p:cNvPr id="46" name="Picture 3" descr="C:\Dropbox\Databricks\images etc\green (Mobil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42568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Tree>
    <p:extLst>
      <p:ext uri="{BB962C8B-B14F-4D97-AF65-F5344CB8AC3E}">
        <p14:creationId xmlns:p14="http://schemas.microsoft.com/office/powerpoint/2010/main" val="2771234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45881" y="1199327"/>
            <a:ext cx="1149292" cy="584775"/>
          </a:xfrm>
          <a:prstGeom prst="rect">
            <a:avLst/>
          </a:prstGeom>
          <a:noFill/>
        </p:spPr>
        <p:txBody>
          <a:bodyPr wrap="square" rtlCol="0">
            <a:spAutoFit/>
          </a:bodyPr>
          <a:lstStyle/>
          <a:p>
            <a:r>
              <a:rPr lang="en-US" sz="3200" dirty="0" smtClean="0"/>
              <a:t>vs</a:t>
            </a:r>
            <a:endParaRPr lang="en-US" sz="3200" dirty="0"/>
          </a:p>
        </p:txBody>
      </p:sp>
      <p:sp>
        <p:nvSpPr>
          <p:cNvPr id="3" name="TextBox 2"/>
          <p:cNvSpPr txBox="1"/>
          <p:nvPr/>
        </p:nvSpPr>
        <p:spPr>
          <a:xfrm>
            <a:off x="2949557" y="2898875"/>
            <a:ext cx="1741774" cy="461665"/>
          </a:xfrm>
          <a:prstGeom prst="rect">
            <a:avLst/>
          </a:prstGeom>
          <a:noFill/>
        </p:spPr>
        <p:txBody>
          <a:bodyPr wrap="square" rtlCol="0">
            <a:spAutoFit/>
          </a:bodyPr>
          <a:lstStyle/>
          <a:p>
            <a:r>
              <a:rPr lang="en-US" sz="2400" dirty="0" smtClean="0"/>
              <a:t>distributed</a:t>
            </a:r>
            <a:endParaRPr lang="en-US" sz="2400" dirty="0"/>
          </a:p>
        </p:txBody>
      </p:sp>
      <p:sp>
        <p:nvSpPr>
          <p:cNvPr id="4" name="TextBox 3"/>
          <p:cNvSpPr txBox="1"/>
          <p:nvPr/>
        </p:nvSpPr>
        <p:spPr>
          <a:xfrm>
            <a:off x="8147198" y="2898876"/>
            <a:ext cx="1677798" cy="461665"/>
          </a:xfrm>
          <a:prstGeom prst="rect">
            <a:avLst/>
          </a:prstGeom>
          <a:noFill/>
        </p:spPr>
        <p:txBody>
          <a:bodyPr wrap="square" rtlCol="0">
            <a:spAutoFit/>
          </a:bodyPr>
          <a:lstStyle/>
          <a:p>
            <a:r>
              <a:rPr lang="en-US" sz="2400" dirty="0" smtClean="0"/>
              <a:t>driver</a:t>
            </a:r>
            <a:endParaRPr lang="en-US" sz="2400" dirty="0"/>
          </a:p>
        </p:txBody>
      </p:sp>
      <p:sp>
        <p:nvSpPr>
          <p:cNvPr id="5" name="Rectangle 4"/>
          <p:cNvSpPr/>
          <p:nvPr/>
        </p:nvSpPr>
        <p:spPr>
          <a:xfrm>
            <a:off x="2633235" y="3456792"/>
            <a:ext cx="2407997" cy="338554"/>
          </a:xfrm>
          <a:prstGeom prst="rect">
            <a:avLst/>
          </a:prstGeom>
        </p:spPr>
        <p:txBody>
          <a:bodyPr wrap="square">
            <a:spAutoFit/>
          </a:bodyPr>
          <a:lstStyle/>
          <a:p>
            <a:r>
              <a:rPr lang="en-US" sz="1600" dirty="0" smtClean="0"/>
              <a:t>occurs across the cluster</a:t>
            </a:r>
            <a:endParaRPr lang="en-US" sz="1600" dirty="0"/>
          </a:p>
        </p:txBody>
      </p:sp>
      <p:sp>
        <p:nvSpPr>
          <p:cNvPr id="6" name="Rectangle 5"/>
          <p:cNvSpPr/>
          <p:nvPr/>
        </p:nvSpPr>
        <p:spPr>
          <a:xfrm>
            <a:off x="7392939" y="3456792"/>
            <a:ext cx="2407997" cy="338554"/>
          </a:xfrm>
          <a:prstGeom prst="rect">
            <a:avLst/>
          </a:prstGeom>
        </p:spPr>
        <p:txBody>
          <a:bodyPr wrap="square">
            <a:spAutoFit/>
          </a:bodyPr>
          <a:lstStyle/>
          <a:p>
            <a:r>
              <a:rPr lang="en-US" sz="1600" dirty="0" smtClean="0"/>
              <a:t>result must fit in driver JVM</a:t>
            </a:r>
            <a:endParaRPr lang="en-US" sz="1600" dirty="0"/>
          </a:p>
        </p:txBody>
      </p:sp>
      <p:pic>
        <p:nvPicPr>
          <p:cNvPr id="7" name="Picture 6"/>
          <p:cNvPicPr>
            <a:picLocks noChangeAspect="1"/>
          </p:cNvPicPr>
          <p:nvPr/>
        </p:nvPicPr>
        <p:blipFill>
          <a:blip r:embed="rId2"/>
          <a:stretch>
            <a:fillRect/>
          </a:stretch>
        </p:blipFill>
        <p:spPr>
          <a:xfrm>
            <a:off x="7621081" y="1199327"/>
            <a:ext cx="1979684" cy="1275347"/>
          </a:xfrm>
          <a:prstGeom prst="rect">
            <a:avLst/>
          </a:prstGeom>
        </p:spPr>
      </p:pic>
      <p:pic>
        <p:nvPicPr>
          <p:cNvPr id="8" name="Picture 7"/>
          <p:cNvPicPr>
            <a:picLocks noChangeAspect="1"/>
          </p:cNvPicPr>
          <p:nvPr/>
        </p:nvPicPr>
        <p:blipFill>
          <a:blip r:embed="rId3"/>
          <a:stretch>
            <a:fillRect/>
          </a:stretch>
        </p:blipFill>
        <p:spPr>
          <a:xfrm>
            <a:off x="2949557" y="927730"/>
            <a:ext cx="1741774" cy="1712743"/>
          </a:xfrm>
          <a:prstGeom prst="rect">
            <a:avLst/>
          </a:prstGeom>
        </p:spPr>
      </p:pic>
      <p:pic>
        <p:nvPicPr>
          <p:cNvPr id="9" name="Picture 2" descr="http://inwallspeakers1.com/wp-content/uploads/2014/07/printer-icon-transpare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67479886"/>
      </p:ext>
    </p:extLst>
  </p:cSld>
  <p:clrMapOvr>
    <a:masterClrMapping/>
  </p:clrMapOvr>
  <p:transition spd="slow">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get</a:t>
            </a:r>
            <a:r>
              <a:rPr lang="en-US" sz="4800" dirty="0" smtClean="0">
                <a:solidFill>
                  <a:schemeClr val="bg2">
                    <a:lumMod val="50000"/>
                  </a:schemeClr>
                </a:solidFill>
              </a:rPr>
              <a:t>Num</a:t>
            </a:r>
            <a:r>
              <a:rPr lang="en-US" sz="4800" dirty="0" smtClean="0"/>
              <a:t>Partitions</a:t>
            </a:r>
            <a:endParaRPr lang="en-US" sz="4800" dirty="0">
              <a:solidFill>
                <a:schemeClr val="bg2">
                  <a:lumMod val="50000"/>
                </a:schemeClr>
              </a:solidFill>
            </a:endParaRPr>
          </a:p>
        </p:txBody>
      </p:sp>
      <p:sp>
        <p:nvSpPr>
          <p:cNvPr id="35" name="Rectangle 34"/>
          <p:cNvSpPr/>
          <p:nvPr/>
        </p:nvSpPr>
        <p:spPr>
          <a:xfrm>
            <a:off x="2080298" y="3003377"/>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472647" y="336658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860692" y="3700912"/>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2201326" y="4446578"/>
            <a:ext cx="592289" cy="5922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52318" y="4086434"/>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69331" y="4506693"/>
            <a:ext cx="1484822" cy="400110"/>
          </a:xfrm>
          <a:prstGeom prst="rect">
            <a:avLst/>
          </a:prstGeom>
          <a:noFill/>
        </p:spPr>
        <p:txBody>
          <a:bodyPr wrap="square" rtlCol="0">
            <a:spAutoFit/>
          </a:bodyPr>
          <a:lstStyle/>
          <a:p>
            <a:r>
              <a:rPr lang="en-US" sz="2000" dirty="0" smtClean="0"/>
              <a:t>partition(s)</a:t>
            </a:r>
            <a:endParaRPr lang="en-US" sz="2000" dirty="0"/>
          </a:p>
        </p:txBody>
      </p:sp>
      <p:sp>
        <p:nvSpPr>
          <p:cNvPr id="41" name="TextBox 40"/>
          <p:cNvSpPr txBox="1"/>
          <p:nvPr/>
        </p:nvSpPr>
        <p:spPr>
          <a:xfrm>
            <a:off x="2254153" y="4648885"/>
            <a:ext cx="193793" cy="338554"/>
          </a:xfrm>
          <a:prstGeom prst="rect">
            <a:avLst/>
          </a:prstGeom>
          <a:noFill/>
        </p:spPr>
        <p:txBody>
          <a:bodyPr wrap="square" rtlCol="0">
            <a:spAutoFit/>
          </a:bodyPr>
          <a:lstStyle/>
          <a:p>
            <a:r>
              <a:rPr lang="en-US" sz="1600" dirty="0"/>
              <a:t>A</a:t>
            </a:r>
          </a:p>
        </p:txBody>
      </p:sp>
      <p:sp>
        <p:nvSpPr>
          <p:cNvPr id="42" name="TextBox 41"/>
          <p:cNvSpPr txBox="1"/>
          <p:nvPr/>
        </p:nvSpPr>
        <p:spPr>
          <a:xfrm>
            <a:off x="1755421" y="4133663"/>
            <a:ext cx="193793" cy="338554"/>
          </a:xfrm>
          <a:prstGeom prst="rect">
            <a:avLst/>
          </a:prstGeom>
          <a:noFill/>
        </p:spPr>
        <p:txBody>
          <a:bodyPr wrap="square" rtlCol="0">
            <a:spAutoFit/>
          </a:bodyPr>
          <a:lstStyle/>
          <a:p>
            <a:r>
              <a:rPr lang="en-US" sz="1600" dirty="0"/>
              <a:t>B</a:t>
            </a:r>
          </a:p>
        </p:txBody>
      </p:sp>
      <p:sp>
        <p:nvSpPr>
          <p:cNvPr id="43" name="Rectangle 42"/>
          <p:cNvSpPr/>
          <p:nvPr/>
        </p:nvSpPr>
        <p:spPr>
          <a:xfrm>
            <a:off x="8025053" y="3366583"/>
            <a:ext cx="2519122" cy="107999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8025053" y="3366583"/>
            <a:ext cx="463696" cy="461665"/>
          </a:xfrm>
          <a:prstGeom prst="rect">
            <a:avLst/>
          </a:prstGeom>
          <a:noFill/>
        </p:spPr>
        <p:txBody>
          <a:bodyPr wrap="square" rtlCol="0">
            <a:spAutoFit/>
          </a:bodyPr>
          <a:lstStyle/>
          <a:p>
            <a:pPr algn="ctr"/>
            <a:r>
              <a:rPr lang="en-US" sz="2400" dirty="0" smtClean="0">
                <a:latin typeface="Consolas" panose="020B0609020204030204" pitchFamily="49" charset="0"/>
                <a:cs typeface="Consolas" panose="020B0609020204030204" pitchFamily="49" charset="0"/>
              </a:rPr>
              <a:t>2</a:t>
            </a:r>
            <a:endParaRPr lang="en-US" sz="2400" dirty="0">
              <a:latin typeface="Consolas" panose="020B0609020204030204" pitchFamily="49" charset="0"/>
              <a:cs typeface="Consolas" panose="020B0609020204030204" pitchFamily="49" charset="0"/>
            </a:endParaRPr>
          </a:p>
        </p:txBody>
      </p:sp>
      <p:pic>
        <p:nvPicPr>
          <p:cNvPr id="45" name="Picture 44"/>
          <p:cNvPicPr>
            <a:picLocks noChangeAspect="1"/>
          </p:cNvPicPr>
          <p:nvPr/>
        </p:nvPicPr>
        <p:blipFill>
          <a:blip r:embed="rId3"/>
          <a:stretch>
            <a:fillRect/>
          </a:stretch>
        </p:blipFill>
        <p:spPr>
          <a:xfrm>
            <a:off x="9810750" y="3964257"/>
            <a:ext cx="628650" cy="404987"/>
          </a:xfrm>
          <a:prstGeom prst="rect">
            <a:avLst/>
          </a:prstGeom>
        </p:spPr>
      </p:pic>
      <p:pic>
        <p:nvPicPr>
          <p:cNvPr id="14" name="Picture 2" descr="http://inwallspeakers1.com/wp-content/uploads/2014/07/printer-icon-transpare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406386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3"/>
          <a:stretch>
            <a:fillRect/>
          </a:stretch>
        </p:blipFill>
        <p:spPr>
          <a:xfrm>
            <a:off x="7486280" y="4819096"/>
            <a:ext cx="542450" cy="542450"/>
          </a:xfrm>
          <a:prstGeom prst="rect">
            <a:avLst/>
          </a:prstGeom>
        </p:spPr>
      </p:pic>
      <p:sp>
        <p:nvSpPr>
          <p:cNvPr id="44" name="TextBox 43"/>
          <p:cNvSpPr txBox="1"/>
          <p:nvPr/>
        </p:nvSpPr>
        <p:spPr>
          <a:xfrm>
            <a:off x="8387969" y="4682111"/>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45" name="TextBox 44"/>
          <p:cNvSpPr txBox="1"/>
          <p:nvPr/>
        </p:nvSpPr>
        <p:spPr>
          <a:xfrm>
            <a:off x="8398602" y="5121672"/>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46" name="TextBox 45"/>
          <p:cNvSpPr txBox="1"/>
          <p:nvPr/>
        </p:nvSpPr>
        <p:spPr>
          <a:xfrm>
            <a:off x="7687157" y="2546252"/>
            <a:ext cx="2312165" cy="307777"/>
          </a:xfrm>
          <a:prstGeom prst="rect">
            <a:avLst/>
          </a:prstGeom>
          <a:noFill/>
        </p:spPr>
        <p:txBody>
          <a:bodyPr wrap="square" rtlCol="0">
            <a:spAutoFit/>
          </a:bodyPr>
          <a:lstStyle/>
          <a:p>
            <a:r>
              <a:rPr lang="en-US" sz="1400" b="1" dirty="0" smtClean="0">
                <a:latin typeface="Consolas" panose="020B0609020204030204" pitchFamily="49" charset="0"/>
                <a:cs typeface="Consolas" panose="020B0609020204030204" pitchFamily="49" charset="0"/>
              </a:rPr>
              <a:t>getNumPartitions()</a:t>
            </a:r>
            <a:endParaRPr lang="en-US" sz="1400" b="1" dirty="0">
              <a:latin typeface="Consolas" panose="020B0609020204030204" pitchFamily="49" charset="0"/>
              <a:cs typeface="Consolas" panose="020B0609020204030204" pitchFamily="49" charset="0"/>
            </a:endParaRPr>
          </a:p>
        </p:txBody>
      </p:sp>
      <p:sp>
        <p:nvSpPr>
          <p:cNvPr id="47" name="Rectangle 46"/>
          <p:cNvSpPr/>
          <p:nvPr/>
        </p:nvSpPr>
        <p:spPr>
          <a:xfrm>
            <a:off x="6781162" y="2932379"/>
            <a:ext cx="6971803" cy="369332"/>
          </a:xfrm>
          <a:prstGeom prst="rect">
            <a:avLst/>
          </a:prstGeom>
        </p:spPr>
        <p:txBody>
          <a:bodyPr wrap="square">
            <a:spAutoFit/>
          </a:bodyPr>
          <a:lstStyle/>
          <a:p>
            <a:r>
              <a:rPr lang="en-US" dirty="0" smtClean="0"/>
              <a:t>Return </a:t>
            </a:r>
            <a:r>
              <a:rPr lang="en-US" dirty="0"/>
              <a:t>the number of partitions in RDD</a:t>
            </a:r>
          </a:p>
        </p:txBody>
      </p:sp>
      <p:sp>
        <p:nvSpPr>
          <p:cNvPr id="63" name="TextBox 62"/>
          <p:cNvSpPr txBox="1"/>
          <p:nvPr/>
        </p:nvSpPr>
        <p:spPr>
          <a:xfrm>
            <a:off x="8740025" y="4717786"/>
            <a:ext cx="3637936" cy="738664"/>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[[1], [2, 3]]</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2</a:t>
            </a:r>
            <a:endParaRPr lang="en-US" sz="1400" dirty="0">
              <a:latin typeface="Consolas" panose="020B0609020204030204" pitchFamily="49" charset="0"/>
              <a:cs typeface="Consolas" panose="020B0609020204030204" pitchFamily="49" charset="0"/>
            </a:endParaRPr>
          </a:p>
        </p:txBody>
      </p:sp>
      <p:sp>
        <p:nvSpPr>
          <p:cNvPr id="26" name="Title 1"/>
          <p:cNvSpPr txBox="1">
            <a:spLocks/>
          </p:cNvSpPr>
          <p:nvPr/>
        </p:nvSpPr>
        <p:spPr>
          <a:xfrm>
            <a:off x="708708" y="887588"/>
            <a:ext cx="5332338" cy="849512"/>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3400" dirty="0"/>
              <a:t>get</a:t>
            </a:r>
            <a:r>
              <a:rPr lang="en-US" sz="3400" dirty="0">
                <a:solidFill>
                  <a:schemeClr val="bg2">
                    <a:lumMod val="50000"/>
                  </a:schemeClr>
                </a:solidFill>
              </a:rPr>
              <a:t>Num</a:t>
            </a:r>
            <a:r>
              <a:rPr lang="en-US" sz="3400" dirty="0"/>
              <a:t>Partitions</a:t>
            </a:r>
            <a:endParaRPr lang="en-US" sz="3400" dirty="0">
              <a:solidFill>
                <a:schemeClr val="bg2">
                  <a:lumMod val="50000"/>
                </a:schemeClr>
              </a:solidFill>
            </a:endParaRPr>
          </a:p>
        </p:txBody>
      </p:sp>
      <p:sp>
        <p:nvSpPr>
          <p:cNvPr id="35" name="Rectangle 34"/>
          <p:cNvSpPr/>
          <p:nvPr/>
        </p:nvSpPr>
        <p:spPr>
          <a:xfrm>
            <a:off x="5792235" y="336778"/>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184584" y="699984"/>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572629" y="1034313"/>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5832073" y="1466073"/>
            <a:ext cx="592289" cy="5922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483065" y="1105929"/>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84900" y="1668380"/>
            <a:ext cx="193793" cy="338554"/>
          </a:xfrm>
          <a:prstGeom prst="rect">
            <a:avLst/>
          </a:prstGeom>
          <a:noFill/>
        </p:spPr>
        <p:txBody>
          <a:bodyPr wrap="square" rtlCol="0">
            <a:spAutoFit/>
          </a:bodyPr>
          <a:lstStyle/>
          <a:p>
            <a:r>
              <a:rPr lang="en-US" sz="1600" dirty="0"/>
              <a:t>A</a:t>
            </a:r>
          </a:p>
        </p:txBody>
      </p:sp>
      <p:sp>
        <p:nvSpPr>
          <p:cNvPr id="55" name="TextBox 54"/>
          <p:cNvSpPr txBox="1"/>
          <p:nvPr/>
        </p:nvSpPr>
        <p:spPr>
          <a:xfrm>
            <a:off x="5386168" y="1153158"/>
            <a:ext cx="193793" cy="338554"/>
          </a:xfrm>
          <a:prstGeom prst="rect">
            <a:avLst/>
          </a:prstGeom>
          <a:noFill/>
        </p:spPr>
        <p:txBody>
          <a:bodyPr wrap="square" rtlCol="0">
            <a:spAutoFit/>
          </a:bodyPr>
          <a:lstStyle/>
          <a:p>
            <a:r>
              <a:rPr lang="en-US" sz="1600" dirty="0"/>
              <a:t>B</a:t>
            </a:r>
          </a:p>
        </p:txBody>
      </p:sp>
      <p:sp>
        <p:nvSpPr>
          <p:cNvPr id="64" name="Rectangle 63"/>
          <p:cNvSpPr/>
          <p:nvPr/>
        </p:nvSpPr>
        <p:spPr>
          <a:xfrm>
            <a:off x="9982200" y="658747"/>
            <a:ext cx="1758752" cy="88466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9982200" y="654971"/>
            <a:ext cx="463696" cy="461665"/>
          </a:xfrm>
          <a:prstGeom prst="rect">
            <a:avLst/>
          </a:prstGeom>
          <a:noFill/>
        </p:spPr>
        <p:txBody>
          <a:bodyPr wrap="square" rtlCol="0">
            <a:spAutoFit/>
          </a:bodyPr>
          <a:lstStyle/>
          <a:p>
            <a:pPr algn="ctr"/>
            <a:r>
              <a:rPr lang="en-US" sz="2400" dirty="0" smtClean="0">
                <a:latin typeface="Consolas" panose="020B0609020204030204" pitchFamily="49" charset="0"/>
                <a:cs typeface="Consolas" panose="020B0609020204030204" pitchFamily="49" charset="0"/>
              </a:rPr>
              <a:t>2</a:t>
            </a:r>
            <a:endParaRPr lang="en-US" sz="2400" dirty="0">
              <a:latin typeface="Consolas" panose="020B0609020204030204" pitchFamily="49" charset="0"/>
              <a:cs typeface="Consolas" panose="020B0609020204030204" pitchFamily="49" charset="0"/>
            </a:endParaRPr>
          </a:p>
        </p:txBody>
      </p:sp>
      <p:pic>
        <p:nvPicPr>
          <p:cNvPr id="66" name="Picture 65"/>
          <p:cNvPicPr>
            <a:picLocks noChangeAspect="1"/>
          </p:cNvPicPr>
          <p:nvPr/>
        </p:nvPicPr>
        <p:blipFill>
          <a:blip r:embed="rId4"/>
          <a:stretch>
            <a:fillRect/>
          </a:stretch>
        </p:blipFill>
        <p:spPr>
          <a:xfrm>
            <a:off x="11191875" y="1179846"/>
            <a:ext cx="444302" cy="286227"/>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038" y="5496998"/>
            <a:ext cx="384473" cy="566349"/>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0160" y="3815985"/>
            <a:ext cx="564230" cy="564230"/>
          </a:xfrm>
          <a:prstGeom prst="rect">
            <a:avLst/>
          </a:prstGeom>
        </p:spPr>
      </p:pic>
      <p:cxnSp>
        <p:nvCxnSpPr>
          <p:cNvPr id="23" name="Straight Connector 22"/>
          <p:cNvCxnSpPr/>
          <p:nvPr/>
        </p:nvCxnSpPr>
        <p:spPr>
          <a:xfrm>
            <a:off x="2316385" y="4893485"/>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24" name="TextBox 23"/>
          <p:cNvSpPr txBox="1"/>
          <p:nvPr/>
        </p:nvSpPr>
        <p:spPr>
          <a:xfrm>
            <a:off x="2313118" y="3549135"/>
            <a:ext cx="6216191" cy="1169551"/>
          </a:xfrm>
          <a:prstGeom prst="rect">
            <a:avLst/>
          </a:prstGeom>
          <a:noFill/>
        </p:spPr>
        <p:txBody>
          <a:bodyPr wrap="square" rtlCol="0">
            <a:spAutoFit/>
          </a:bodyPr>
          <a:lstStyle/>
          <a:p>
            <a:r>
              <a:rPr lang="en-US" sz="1400" b="1" dirty="0">
                <a:solidFill>
                  <a:srgbClr val="1482AC"/>
                </a:solidFill>
                <a:latin typeface="Consolas" panose="020B0609020204030204" pitchFamily="49" charset="0"/>
                <a:cs typeface="Consolas" panose="020B0609020204030204" pitchFamily="49" charset="0"/>
              </a:rPr>
              <a:t>x</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sc.parallelize</a:t>
            </a:r>
            <a:r>
              <a:rPr lang="en-US" sz="1400" dirty="0">
                <a:latin typeface="Consolas" panose="020B0609020204030204" pitchFamily="49" charset="0"/>
                <a:cs typeface="Consolas" panose="020B0609020204030204" pitchFamily="49" charset="0"/>
              </a:rPr>
              <a:t>([1,2,3], 2)</a:t>
            </a:r>
          </a:p>
          <a:p>
            <a:r>
              <a:rPr lang="en-US" sz="1400" b="1" dirty="0" smtClean="0">
                <a:solidFill>
                  <a:srgbClr val="E68042"/>
                </a:solidFill>
                <a:latin typeface="Consolas" panose="020B0609020204030204" pitchFamily="49" charset="0"/>
                <a:cs typeface="Consolas" panose="020B0609020204030204" pitchFamily="49" charset="0"/>
              </a:rPr>
              <a:t>y</a:t>
            </a:r>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a:t>
            </a:r>
            <a:r>
              <a:rPr lang="en-US" sz="1400" b="1" dirty="0" err="1">
                <a:solidFill>
                  <a:srgbClr val="1482AC"/>
                </a:solidFill>
                <a:latin typeface="Consolas" panose="020B0609020204030204" pitchFamily="49" charset="0"/>
                <a:cs typeface="Consolas" panose="020B0609020204030204" pitchFamily="49" charset="0"/>
              </a:rPr>
              <a:t>x</a:t>
            </a:r>
            <a:r>
              <a:rPr lang="en-US" sz="1400" dirty="0" err="1">
                <a:latin typeface="Consolas" panose="020B0609020204030204" pitchFamily="49" charset="0"/>
                <a:cs typeface="Consolas" panose="020B0609020204030204" pitchFamily="49" charset="0"/>
              </a:rPr>
              <a:t>.getNumPartitions</a:t>
            </a:r>
            <a:r>
              <a:rPr lang="en-US" sz="1400" dirty="0">
                <a:latin typeface="Consolas" panose="020B0609020204030204" pitchFamily="49" charset="0"/>
                <a:cs typeface="Consolas" panose="020B0609020204030204" pitchFamily="49" charset="0"/>
              </a:rPr>
              <a:t>()</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print(</a:t>
            </a:r>
            <a:r>
              <a:rPr lang="en-US" sz="1400" b="1" dirty="0" err="1">
                <a:solidFill>
                  <a:srgbClr val="1482AC"/>
                </a:solidFill>
                <a:latin typeface="Consolas" panose="020B0609020204030204" pitchFamily="49" charset="0"/>
                <a:cs typeface="Consolas" panose="020B0609020204030204" pitchFamily="49" charset="0"/>
              </a:rPr>
              <a:t>x</a:t>
            </a:r>
            <a:r>
              <a:rPr lang="en-US" sz="1400" dirty="0" err="1">
                <a:latin typeface="Consolas" panose="020B0609020204030204" pitchFamily="49" charset="0"/>
                <a:cs typeface="Consolas" panose="020B0609020204030204" pitchFamily="49" charset="0"/>
              </a:rPr>
              <a:t>.glom</a:t>
            </a:r>
            <a:r>
              <a:rPr lang="en-US" sz="1400" dirty="0">
                <a:latin typeface="Consolas" panose="020B0609020204030204" pitchFamily="49" charset="0"/>
                <a:cs typeface="Consolas" panose="020B0609020204030204" pitchFamily="49" charset="0"/>
              </a:rPr>
              <a:t>().collect())</a:t>
            </a:r>
          </a:p>
          <a:p>
            <a:r>
              <a:rPr lang="en-US" sz="1400" dirty="0">
                <a:latin typeface="Consolas" panose="020B0609020204030204" pitchFamily="49" charset="0"/>
                <a:cs typeface="Consolas" panose="020B0609020204030204" pitchFamily="49" charset="0"/>
              </a:rPr>
              <a:t>print(</a:t>
            </a:r>
            <a:r>
              <a:rPr lang="en-US" sz="1400" b="1" dirty="0">
                <a:solidFill>
                  <a:srgbClr val="E68042"/>
                </a:solidFill>
                <a:latin typeface="Consolas" panose="020B0609020204030204" pitchFamily="49" charset="0"/>
                <a:cs typeface="Consolas" panose="020B0609020204030204" pitchFamily="49" charset="0"/>
              </a:rPr>
              <a:t>y</a:t>
            </a:r>
            <a:r>
              <a:rPr lang="en-US" sz="1400" dirty="0">
                <a:latin typeface="Consolas" panose="020B0609020204030204" pitchFamily="49" charset="0"/>
                <a:cs typeface="Consolas" panose="020B0609020204030204" pitchFamily="49" charset="0"/>
              </a:rPr>
              <a:t>)</a:t>
            </a:r>
          </a:p>
        </p:txBody>
      </p:sp>
      <p:sp>
        <p:nvSpPr>
          <p:cNvPr id="25" name="TextBox 24"/>
          <p:cNvSpPr txBox="1"/>
          <p:nvPr/>
        </p:nvSpPr>
        <p:spPr>
          <a:xfrm>
            <a:off x="2313120" y="5214836"/>
            <a:ext cx="5632862" cy="954107"/>
          </a:xfrm>
          <a:prstGeom prst="rect">
            <a:avLst/>
          </a:prstGeom>
          <a:noFill/>
        </p:spPr>
        <p:txBody>
          <a:bodyPr wrap="square" rtlCol="0">
            <a:spAutoFit/>
          </a:bodyPr>
          <a:lstStyle/>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(Array(1,2,3), 2)</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.partitions.size</a:t>
            </a:r>
            <a:endParaRPr lang="en-US" sz="1400" dirty="0" smtClean="0">
              <a:latin typeface="Consolas" panose="020B0609020204030204" pitchFamily="49" charset="0"/>
              <a:ea typeface="Anonymous Pro" panose="02060609030202000504" pitchFamily="49" charset="0"/>
              <a:cs typeface="Consolas" panose="020B0609020204030204" pitchFamily="49" charset="0"/>
            </a:endParaRP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xOut</a:t>
            </a:r>
            <a:r>
              <a:rPr lang="en-US" sz="1400"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 </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.glom</a:t>
            </a:r>
            <a:r>
              <a:rPr lang="en-US" sz="1400" dirty="0" smtClean="0">
                <a:latin typeface="Consolas" panose="020B0609020204030204" pitchFamily="49" charset="0"/>
                <a:ea typeface="Anonymous Pro" panose="02060609030202000504" pitchFamily="49" charset="0"/>
                <a:cs typeface="Consolas" panose="020B0609020204030204" pitchFamily="49" charset="0"/>
              </a:rPr>
              <a:t>().collect()</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endParaRPr lang="en-US" sz="1400" dirty="0">
              <a:latin typeface="Consolas" panose="020B0609020204030204" pitchFamily="49" charset="0"/>
              <a:ea typeface="Anonymous Pro" panose="02060609030202000504" pitchFamily="49" charset="0"/>
              <a:cs typeface="Consolas" panose="020B0609020204030204" pitchFamily="49" charset="0"/>
            </a:endParaRPr>
          </a:p>
        </p:txBody>
      </p:sp>
      <p:pic>
        <p:nvPicPr>
          <p:cNvPr id="27" name="Picture 2" descr="http://inwallspeakers1.com/wp-content/uploads/2014/07/printer-icon-transparen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768341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collect</a:t>
            </a:r>
            <a:endParaRPr lang="en-US" sz="4800" dirty="0">
              <a:solidFill>
                <a:schemeClr val="bg2">
                  <a:lumMod val="50000"/>
                </a:schemeClr>
              </a:solidFill>
            </a:endParaRPr>
          </a:p>
        </p:txBody>
      </p:sp>
      <p:sp>
        <p:nvSpPr>
          <p:cNvPr id="35" name="Rectangle 34"/>
          <p:cNvSpPr/>
          <p:nvPr/>
        </p:nvSpPr>
        <p:spPr>
          <a:xfrm>
            <a:off x="2080298" y="3003377"/>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472647" y="336658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860692" y="3700912"/>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2201326" y="4446578"/>
            <a:ext cx="592289" cy="5922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52318" y="4086434"/>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69331" y="4506693"/>
            <a:ext cx="1484822" cy="400110"/>
          </a:xfrm>
          <a:prstGeom prst="rect">
            <a:avLst/>
          </a:prstGeom>
          <a:noFill/>
        </p:spPr>
        <p:txBody>
          <a:bodyPr wrap="square" rtlCol="0">
            <a:spAutoFit/>
          </a:bodyPr>
          <a:lstStyle/>
          <a:p>
            <a:r>
              <a:rPr lang="en-US" sz="2000" dirty="0" smtClean="0"/>
              <a:t>partition(s)</a:t>
            </a:r>
            <a:endParaRPr lang="en-US" sz="2000" dirty="0"/>
          </a:p>
        </p:txBody>
      </p:sp>
      <p:sp>
        <p:nvSpPr>
          <p:cNvPr id="41" name="TextBox 40"/>
          <p:cNvSpPr txBox="1"/>
          <p:nvPr/>
        </p:nvSpPr>
        <p:spPr>
          <a:xfrm>
            <a:off x="2254153" y="4648885"/>
            <a:ext cx="193793" cy="338554"/>
          </a:xfrm>
          <a:prstGeom prst="rect">
            <a:avLst/>
          </a:prstGeom>
          <a:noFill/>
        </p:spPr>
        <p:txBody>
          <a:bodyPr wrap="square" rtlCol="0">
            <a:spAutoFit/>
          </a:bodyPr>
          <a:lstStyle/>
          <a:p>
            <a:r>
              <a:rPr lang="en-US" sz="1600" dirty="0"/>
              <a:t>A</a:t>
            </a:r>
          </a:p>
        </p:txBody>
      </p:sp>
      <p:sp>
        <p:nvSpPr>
          <p:cNvPr id="42" name="TextBox 41"/>
          <p:cNvSpPr txBox="1"/>
          <p:nvPr/>
        </p:nvSpPr>
        <p:spPr>
          <a:xfrm>
            <a:off x="1755421" y="4133663"/>
            <a:ext cx="193793" cy="338554"/>
          </a:xfrm>
          <a:prstGeom prst="rect">
            <a:avLst/>
          </a:prstGeom>
          <a:noFill/>
        </p:spPr>
        <p:txBody>
          <a:bodyPr wrap="square" rtlCol="0">
            <a:spAutoFit/>
          </a:bodyPr>
          <a:lstStyle/>
          <a:p>
            <a:r>
              <a:rPr lang="en-US" sz="1600" dirty="0"/>
              <a:t>B</a:t>
            </a:r>
          </a:p>
        </p:txBody>
      </p:sp>
      <p:sp>
        <p:nvSpPr>
          <p:cNvPr id="43" name="Rectangle 42"/>
          <p:cNvSpPr/>
          <p:nvPr/>
        </p:nvSpPr>
        <p:spPr>
          <a:xfrm>
            <a:off x="6846789" y="3108665"/>
            <a:ext cx="4149063" cy="154022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723380" y="3003377"/>
            <a:ext cx="4218684" cy="1569660"/>
          </a:xfrm>
          <a:prstGeom prst="rect">
            <a:avLst/>
          </a:prstGeom>
          <a:noFill/>
        </p:spPr>
        <p:txBody>
          <a:bodyPr wrap="square" rtlCol="0">
            <a:spAutoFit/>
          </a:bodyPr>
          <a:lstStyle/>
          <a:p>
            <a:r>
              <a:rPr lang="en-US" sz="9600" dirty="0" smtClean="0">
                <a:latin typeface="Consolas" panose="020B0609020204030204" pitchFamily="49" charset="0"/>
                <a:cs typeface="Consolas" panose="020B0609020204030204" pitchFamily="49" charset="0"/>
              </a:rPr>
              <a:t>[   ]</a:t>
            </a:r>
            <a:endParaRPr lang="en-US" sz="9600" dirty="0">
              <a:latin typeface="Consolas" panose="020B0609020204030204" pitchFamily="49" charset="0"/>
              <a:cs typeface="Consolas" panose="020B0609020204030204" pitchFamily="49" charset="0"/>
            </a:endParaRPr>
          </a:p>
        </p:txBody>
      </p:sp>
      <p:pic>
        <p:nvPicPr>
          <p:cNvPr id="45" name="Picture 44"/>
          <p:cNvPicPr>
            <a:picLocks noChangeAspect="1"/>
          </p:cNvPicPr>
          <p:nvPr/>
        </p:nvPicPr>
        <p:blipFill>
          <a:blip r:embed="rId3"/>
          <a:stretch>
            <a:fillRect/>
          </a:stretch>
        </p:blipFill>
        <p:spPr>
          <a:xfrm>
            <a:off x="10171898" y="4141048"/>
            <a:ext cx="628650" cy="404987"/>
          </a:xfrm>
          <a:prstGeom prst="rect">
            <a:avLst/>
          </a:prstGeom>
        </p:spPr>
      </p:pic>
      <p:pic>
        <p:nvPicPr>
          <p:cNvPr id="14" name="Picture 2" descr="http://inwallspeakers1.com/wp-content/uploads/2014/07/printer-icon-transpare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Rectangle 14"/>
          <p:cNvSpPr/>
          <p:nvPr/>
        </p:nvSpPr>
        <p:spPr>
          <a:xfrm>
            <a:off x="7454354" y="3351215"/>
            <a:ext cx="529357"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221613" y="3351214"/>
            <a:ext cx="529357"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010678" y="3351215"/>
            <a:ext cx="529357"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3457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5323" y="2903700"/>
            <a:ext cx="7138667" cy="1143000"/>
          </a:xfrm>
        </p:spPr>
        <p:txBody>
          <a:bodyPr/>
          <a:lstStyle/>
          <a:p>
            <a:r>
              <a:rPr lang="en-US" dirty="0" smtClean="0"/>
              <a:t>RDD Fundamentals</a:t>
            </a:r>
            <a:endParaRPr lang="en-US" dirty="0"/>
          </a:p>
        </p:txBody>
      </p:sp>
    </p:spTree>
    <p:extLst>
      <p:ext uri="{BB962C8B-B14F-4D97-AF65-F5344CB8AC3E}">
        <p14:creationId xmlns:p14="http://schemas.microsoft.com/office/powerpoint/2010/main" val="4308274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3"/>
          <a:stretch>
            <a:fillRect/>
          </a:stretch>
        </p:blipFill>
        <p:spPr>
          <a:xfrm>
            <a:off x="7486280" y="4819096"/>
            <a:ext cx="542450" cy="542450"/>
          </a:xfrm>
          <a:prstGeom prst="rect">
            <a:avLst/>
          </a:prstGeom>
        </p:spPr>
      </p:pic>
      <p:sp>
        <p:nvSpPr>
          <p:cNvPr id="44" name="TextBox 43"/>
          <p:cNvSpPr txBox="1"/>
          <p:nvPr/>
        </p:nvSpPr>
        <p:spPr>
          <a:xfrm>
            <a:off x="8387969" y="4682111"/>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45" name="TextBox 44"/>
          <p:cNvSpPr txBox="1"/>
          <p:nvPr/>
        </p:nvSpPr>
        <p:spPr>
          <a:xfrm>
            <a:off x="8398602" y="5121672"/>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46" name="TextBox 45"/>
          <p:cNvSpPr txBox="1"/>
          <p:nvPr/>
        </p:nvSpPr>
        <p:spPr>
          <a:xfrm>
            <a:off x="7687157" y="2546252"/>
            <a:ext cx="2312165" cy="307777"/>
          </a:xfrm>
          <a:prstGeom prst="rect">
            <a:avLst/>
          </a:prstGeom>
          <a:noFill/>
        </p:spPr>
        <p:txBody>
          <a:bodyPr wrap="square" rtlCol="0">
            <a:spAutoFit/>
          </a:bodyPr>
          <a:lstStyle/>
          <a:p>
            <a:r>
              <a:rPr lang="en-US" sz="1400" b="1" dirty="0" smtClean="0">
                <a:latin typeface="Consolas" panose="020B0609020204030204" pitchFamily="49" charset="0"/>
                <a:cs typeface="Consolas" panose="020B0609020204030204" pitchFamily="49" charset="0"/>
              </a:rPr>
              <a:t>collect()</a:t>
            </a:r>
            <a:endParaRPr lang="en-US" sz="1400" b="1" dirty="0">
              <a:latin typeface="Consolas" panose="020B0609020204030204" pitchFamily="49" charset="0"/>
              <a:cs typeface="Consolas" panose="020B0609020204030204" pitchFamily="49" charset="0"/>
            </a:endParaRPr>
          </a:p>
        </p:txBody>
      </p:sp>
      <p:sp>
        <p:nvSpPr>
          <p:cNvPr id="47" name="Rectangle 46"/>
          <p:cNvSpPr/>
          <p:nvPr/>
        </p:nvSpPr>
        <p:spPr>
          <a:xfrm>
            <a:off x="5666982" y="2855539"/>
            <a:ext cx="6971803" cy="369332"/>
          </a:xfrm>
          <a:prstGeom prst="rect">
            <a:avLst/>
          </a:prstGeom>
        </p:spPr>
        <p:txBody>
          <a:bodyPr wrap="square">
            <a:spAutoFit/>
          </a:bodyPr>
          <a:lstStyle/>
          <a:p>
            <a:r>
              <a:rPr lang="en-US" dirty="0" smtClean="0"/>
              <a:t>Return all items in the RDD to the driver in a single list</a:t>
            </a:r>
            <a:endParaRPr lang="en-US" dirty="0"/>
          </a:p>
        </p:txBody>
      </p:sp>
      <p:sp>
        <p:nvSpPr>
          <p:cNvPr id="63" name="TextBox 62"/>
          <p:cNvSpPr txBox="1"/>
          <p:nvPr/>
        </p:nvSpPr>
        <p:spPr>
          <a:xfrm>
            <a:off x="8740025" y="4717786"/>
            <a:ext cx="3637936" cy="738664"/>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[[1], [2, 3</a:t>
            </a:r>
            <a:r>
              <a:rPr lang="en-US" sz="1400" dirty="0" smtClean="0">
                <a:latin typeface="Consolas" panose="020B0609020204030204" pitchFamily="49" charset="0"/>
                <a:cs typeface="Consolas" panose="020B0609020204030204" pitchFamily="49" charset="0"/>
              </a:rPr>
              <a:t>]]</a:t>
            </a:r>
          </a:p>
          <a:p>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1, 2, 3]</a:t>
            </a:r>
          </a:p>
        </p:txBody>
      </p:sp>
      <p:sp>
        <p:nvSpPr>
          <p:cNvPr id="35" name="Rectangle 34"/>
          <p:cNvSpPr/>
          <p:nvPr/>
        </p:nvSpPr>
        <p:spPr>
          <a:xfrm>
            <a:off x="4416799" y="336778"/>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809148" y="699984"/>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197193" y="1034313"/>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4456637" y="1466073"/>
            <a:ext cx="592289" cy="5922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107629" y="1105929"/>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509464" y="1668380"/>
            <a:ext cx="193793" cy="338554"/>
          </a:xfrm>
          <a:prstGeom prst="rect">
            <a:avLst/>
          </a:prstGeom>
          <a:noFill/>
        </p:spPr>
        <p:txBody>
          <a:bodyPr wrap="square" rtlCol="0">
            <a:spAutoFit/>
          </a:bodyPr>
          <a:lstStyle/>
          <a:p>
            <a:r>
              <a:rPr lang="en-US" sz="1600" dirty="0"/>
              <a:t>A</a:t>
            </a:r>
          </a:p>
        </p:txBody>
      </p:sp>
      <p:sp>
        <p:nvSpPr>
          <p:cNvPr id="55" name="TextBox 54"/>
          <p:cNvSpPr txBox="1"/>
          <p:nvPr/>
        </p:nvSpPr>
        <p:spPr>
          <a:xfrm>
            <a:off x="4010732" y="1153158"/>
            <a:ext cx="193793" cy="338554"/>
          </a:xfrm>
          <a:prstGeom prst="rect">
            <a:avLst/>
          </a:prstGeom>
          <a:noFill/>
        </p:spPr>
        <p:txBody>
          <a:bodyPr wrap="square" rtlCol="0">
            <a:spAutoFit/>
          </a:bodyPr>
          <a:lstStyle/>
          <a:p>
            <a:r>
              <a:rPr lang="en-US" sz="1600" dirty="0"/>
              <a:t>B</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0038" y="5496998"/>
            <a:ext cx="384473" cy="566349"/>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0160" y="3815985"/>
            <a:ext cx="564230" cy="564230"/>
          </a:xfrm>
          <a:prstGeom prst="rect">
            <a:avLst/>
          </a:prstGeom>
        </p:spPr>
      </p:pic>
      <p:cxnSp>
        <p:nvCxnSpPr>
          <p:cNvPr id="23" name="Straight Connector 22"/>
          <p:cNvCxnSpPr/>
          <p:nvPr/>
        </p:nvCxnSpPr>
        <p:spPr>
          <a:xfrm>
            <a:off x="2316385" y="4893485"/>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24" name="TextBox 23"/>
          <p:cNvSpPr txBox="1"/>
          <p:nvPr/>
        </p:nvSpPr>
        <p:spPr>
          <a:xfrm>
            <a:off x="2313118" y="3549135"/>
            <a:ext cx="6216191" cy="1169551"/>
          </a:xfrm>
          <a:prstGeom prst="rect">
            <a:avLst/>
          </a:prstGeom>
          <a:noFill/>
        </p:spPr>
        <p:txBody>
          <a:bodyPr wrap="square" rtlCol="0">
            <a:spAutoFit/>
          </a:bodyPr>
          <a:lstStyle/>
          <a:p>
            <a:r>
              <a:rPr lang="en-US" sz="1400" b="1" dirty="0">
                <a:solidFill>
                  <a:srgbClr val="1482AC"/>
                </a:solidFill>
                <a:latin typeface="Consolas" panose="020B0609020204030204" pitchFamily="49" charset="0"/>
                <a:cs typeface="Consolas" panose="020B0609020204030204" pitchFamily="49" charset="0"/>
              </a:rPr>
              <a:t>x</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sc.parallelize</a:t>
            </a:r>
            <a:r>
              <a:rPr lang="en-US" sz="1400" dirty="0">
                <a:latin typeface="Consolas" panose="020B0609020204030204" pitchFamily="49" charset="0"/>
                <a:cs typeface="Consolas" panose="020B0609020204030204" pitchFamily="49" charset="0"/>
              </a:rPr>
              <a:t>([1,2,3], 2)</a:t>
            </a:r>
          </a:p>
          <a:p>
            <a:r>
              <a:rPr lang="en-US" sz="1400" b="1" dirty="0">
                <a:solidFill>
                  <a:srgbClr val="E8761D"/>
                </a:solidFill>
                <a:latin typeface="Consolas" panose="020B0609020204030204" pitchFamily="49" charset="0"/>
                <a:cs typeface="Consolas" panose="020B0609020204030204" pitchFamily="49" charset="0"/>
              </a:rPr>
              <a:t>y</a:t>
            </a:r>
            <a:r>
              <a:rPr lang="en-US" sz="1400" dirty="0">
                <a:latin typeface="Consolas" panose="020B0609020204030204" pitchFamily="49" charset="0"/>
                <a:cs typeface="Consolas" panose="020B0609020204030204" pitchFamily="49" charset="0"/>
              </a:rPr>
              <a:t> = </a:t>
            </a:r>
            <a:r>
              <a:rPr lang="en-US" sz="1400" b="1" dirty="0" err="1">
                <a:solidFill>
                  <a:srgbClr val="1482AC"/>
                </a:solidFill>
                <a:latin typeface="Consolas" panose="020B0609020204030204" pitchFamily="49" charset="0"/>
                <a:cs typeface="Consolas" panose="020B0609020204030204" pitchFamily="49" charset="0"/>
              </a:rPr>
              <a:t>x</a:t>
            </a:r>
            <a:r>
              <a:rPr lang="en-US" sz="1400" dirty="0" err="1">
                <a:latin typeface="Consolas" panose="020B0609020204030204" pitchFamily="49" charset="0"/>
                <a:cs typeface="Consolas" panose="020B0609020204030204" pitchFamily="49" charset="0"/>
              </a:rPr>
              <a:t>.collect</a:t>
            </a:r>
            <a:r>
              <a:rPr lang="en-US" sz="1400" dirty="0">
                <a:latin typeface="Consolas" panose="020B0609020204030204" pitchFamily="49" charset="0"/>
                <a:cs typeface="Consolas" panose="020B0609020204030204" pitchFamily="49" charset="0"/>
              </a:rPr>
              <a:t>()</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print(</a:t>
            </a:r>
            <a:r>
              <a:rPr lang="en-US" sz="1400" b="1" dirty="0" err="1">
                <a:solidFill>
                  <a:srgbClr val="1482AC"/>
                </a:solidFill>
                <a:latin typeface="Consolas" panose="020B0609020204030204" pitchFamily="49" charset="0"/>
                <a:cs typeface="Consolas" panose="020B0609020204030204" pitchFamily="49" charset="0"/>
              </a:rPr>
              <a:t>x</a:t>
            </a:r>
            <a:r>
              <a:rPr lang="en-US" sz="1400" dirty="0" err="1">
                <a:latin typeface="Consolas" panose="020B0609020204030204" pitchFamily="49" charset="0"/>
                <a:cs typeface="Consolas" panose="020B0609020204030204" pitchFamily="49" charset="0"/>
              </a:rPr>
              <a:t>.glom</a:t>
            </a:r>
            <a:r>
              <a:rPr lang="en-US" sz="1400" dirty="0">
                <a:latin typeface="Consolas" panose="020B0609020204030204" pitchFamily="49" charset="0"/>
                <a:cs typeface="Consolas" panose="020B0609020204030204" pitchFamily="49" charset="0"/>
              </a:rPr>
              <a:t>().collect())</a:t>
            </a:r>
          </a:p>
          <a:p>
            <a:r>
              <a:rPr lang="en-US" sz="1400" dirty="0">
                <a:latin typeface="Consolas" panose="020B0609020204030204" pitchFamily="49" charset="0"/>
                <a:cs typeface="Consolas" panose="020B0609020204030204" pitchFamily="49" charset="0"/>
              </a:rPr>
              <a:t>print(</a:t>
            </a:r>
            <a:r>
              <a:rPr lang="en-US" sz="1400" b="1" dirty="0">
                <a:solidFill>
                  <a:srgbClr val="E8761D"/>
                </a:solidFill>
                <a:latin typeface="Consolas" panose="020B0609020204030204" pitchFamily="49" charset="0"/>
                <a:cs typeface="Consolas" panose="020B0609020204030204" pitchFamily="49" charset="0"/>
              </a:rPr>
              <a:t>y</a:t>
            </a:r>
            <a:r>
              <a:rPr lang="en-US" sz="1400" dirty="0">
                <a:latin typeface="Consolas" panose="020B0609020204030204" pitchFamily="49" charset="0"/>
                <a:cs typeface="Consolas" panose="020B0609020204030204" pitchFamily="49" charset="0"/>
              </a:rPr>
              <a:t>)</a:t>
            </a:r>
          </a:p>
        </p:txBody>
      </p:sp>
      <p:sp>
        <p:nvSpPr>
          <p:cNvPr id="25" name="TextBox 24"/>
          <p:cNvSpPr txBox="1"/>
          <p:nvPr/>
        </p:nvSpPr>
        <p:spPr>
          <a:xfrm>
            <a:off x="2313120" y="5214836"/>
            <a:ext cx="5632862" cy="1169551"/>
          </a:xfrm>
          <a:prstGeom prst="rect">
            <a:avLst/>
          </a:prstGeom>
          <a:noFill/>
        </p:spPr>
        <p:txBody>
          <a:bodyPr wrap="square" rtlCol="0">
            <a:spAutoFit/>
          </a:bodyPr>
          <a:lstStyle/>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(Array(1,2,3), 2)</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p>
          <a:p>
            <a:endParaRPr lang="en-US" sz="1400" dirty="0" smtClean="0">
              <a:latin typeface="Consolas" panose="020B0609020204030204" pitchFamily="49" charset="0"/>
              <a:ea typeface="Anonymous Pro" panose="02060609030202000504" pitchFamily="49" charset="0"/>
              <a:cs typeface="Consolas" panose="020B0609020204030204" pitchFamily="49" charset="0"/>
            </a:endParaRP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xOut</a:t>
            </a:r>
            <a:r>
              <a:rPr lang="en-US" sz="1400" dirty="0">
                <a:solidFill>
                  <a:srgbClr val="1482AC"/>
                </a:solidFill>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.glom</a:t>
            </a:r>
            <a:r>
              <a:rPr lang="en-US" sz="1400" dirty="0">
                <a:latin typeface="Consolas" panose="020B0609020204030204" pitchFamily="49" charset="0"/>
                <a:ea typeface="Anonymous Pro" panose="02060609030202000504" pitchFamily="49" charset="0"/>
                <a:cs typeface="Consolas" panose="020B0609020204030204" pitchFamily="49" charset="0"/>
              </a:rPr>
              <a:t>().collect()</a:t>
            </a:r>
            <a:endParaRPr lang="en-US" sz="1400" dirty="0" smtClean="0">
              <a:latin typeface="Consolas" panose="020B0609020204030204" pitchFamily="49" charset="0"/>
              <a:ea typeface="Anonymous Pro" panose="02060609030202000504" pitchFamily="49" charset="0"/>
              <a:cs typeface="Consolas" panose="020B0609020204030204" pitchFamily="49" charset="0"/>
            </a:endParaRP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endParaRPr lang="en-US" sz="1400" dirty="0">
              <a:latin typeface="Consolas" panose="020B0609020204030204" pitchFamily="49" charset="0"/>
              <a:ea typeface="Anonymous Pro" panose="02060609030202000504" pitchFamily="49" charset="0"/>
              <a:cs typeface="Consolas" panose="020B0609020204030204" pitchFamily="49" charset="0"/>
            </a:endParaRPr>
          </a:p>
        </p:txBody>
      </p:sp>
      <p:pic>
        <p:nvPicPr>
          <p:cNvPr id="27" name="Picture 2" descr="http://inwallspeakers1.com/wp-content/uploads/2014/07/printer-icon-transparen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a14="http://schemas.microsoft.com/office/drawing/2010/main" xmlns="">
                <a:solidFill>
                  <a:srgbClr val="FFFFFF"/>
                </a:solidFill>
              </a14:hiddenFill>
            </a:ext>
          </a:extLst>
        </p:spPr>
      </p:pic>
      <p:sp>
        <p:nvSpPr>
          <p:cNvPr id="28" name="Title 1"/>
          <p:cNvSpPr>
            <a:spLocks noGrp="1"/>
          </p:cNvSpPr>
          <p:nvPr>
            <p:ph type="title"/>
          </p:nvPr>
        </p:nvSpPr>
        <p:spPr>
          <a:xfrm>
            <a:off x="1024128" y="585216"/>
            <a:ext cx="9720072" cy="1499616"/>
          </a:xfrm>
        </p:spPr>
        <p:txBody>
          <a:bodyPr>
            <a:normAutofit/>
          </a:bodyPr>
          <a:lstStyle/>
          <a:p>
            <a:r>
              <a:rPr lang="en-US" sz="4800" dirty="0" smtClean="0"/>
              <a:t>collect</a:t>
            </a:r>
            <a:endParaRPr lang="en-US" sz="4800" dirty="0">
              <a:solidFill>
                <a:schemeClr val="bg2">
                  <a:lumMod val="50000"/>
                </a:schemeClr>
              </a:solidFill>
            </a:endParaRPr>
          </a:p>
        </p:txBody>
      </p:sp>
      <p:grpSp>
        <p:nvGrpSpPr>
          <p:cNvPr id="2" name="Group 1"/>
          <p:cNvGrpSpPr/>
          <p:nvPr/>
        </p:nvGrpSpPr>
        <p:grpSpPr>
          <a:xfrm>
            <a:off x="7865567" y="410417"/>
            <a:ext cx="3570513" cy="1375154"/>
            <a:chOff x="7801381" y="140063"/>
            <a:chExt cx="4272472" cy="1645508"/>
          </a:xfrm>
        </p:grpSpPr>
        <p:sp>
          <p:nvSpPr>
            <p:cNvPr id="29" name="Rectangle 28"/>
            <p:cNvSpPr/>
            <p:nvPr/>
          </p:nvSpPr>
          <p:spPr>
            <a:xfrm>
              <a:off x="7924790" y="245351"/>
              <a:ext cx="4149063" cy="154022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7801381" y="140063"/>
              <a:ext cx="4218684" cy="1583626"/>
            </a:xfrm>
            <a:prstGeom prst="rect">
              <a:avLst/>
            </a:prstGeom>
            <a:noFill/>
          </p:spPr>
          <p:txBody>
            <a:bodyPr wrap="square" rtlCol="0">
              <a:spAutoFit/>
            </a:bodyPr>
            <a:lstStyle/>
            <a:p>
              <a:r>
                <a:rPr lang="en-US" sz="8000" dirty="0" smtClean="0">
                  <a:latin typeface="Consolas" panose="020B0609020204030204" pitchFamily="49" charset="0"/>
                  <a:cs typeface="Consolas" panose="020B0609020204030204" pitchFamily="49" charset="0"/>
                </a:rPr>
                <a:t>[   ]</a:t>
              </a:r>
              <a:endParaRPr lang="en-US" sz="8000" dirty="0">
                <a:latin typeface="Consolas" panose="020B0609020204030204" pitchFamily="49" charset="0"/>
                <a:cs typeface="Consolas" panose="020B0609020204030204" pitchFamily="49" charset="0"/>
              </a:endParaRPr>
            </a:p>
          </p:txBody>
        </p:sp>
        <p:pic>
          <p:nvPicPr>
            <p:cNvPr id="31" name="Picture 30"/>
            <p:cNvPicPr>
              <a:picLocks noChangeAspect="1"/>
            </p:cNvPicPr>
            <p:nvPr/>
          </p:nvPicPr>
          <p:blipFill>
            <a:blip r:embed="rId7"/>
            <a:stretch>
              <a:fillRect/>
            </a:stretch>
          </p:blipFill>
          <p:spPr>
            <a:xfrm>
              <a:off x="11249899" y="1277734"/>
              <a:ext cx="628650" cy="404987"/>
            </a:xfrm>
            <a:prstGeom prst="rect">
              <a:avLst/>
            </a:prstGeom>
          </p:spPr>
        </p:pic>
        <p:sp>
          <p:nvSpPr>
            <p:cNvPr id="32" name="Rectangle 31"/>
            <p:cNvSpPr/>
            <p:nvPr/>
          </p:nvSpPr>
          <p:spPr>
            <a:xfrm>
              <a:off x="8532355" y="487901"/>
              <a:ext cx="529357"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9299614" y="487900"/>
              <a:ext cx="529357"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088679" y="487901"/>
              <a:ext cx="529357"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406674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max</a:t>
            </a:r>
            <a:endParaRPr lang="en-US" sz="4800" dirty="0">
              <a:solidFill>
                <a:schemeClr val="bg2">
                  <a:lumMod val="50000"/>
                </a:schemeClr>
              </a:solidFill>
            </a:endParaRPr>
          </a:p>
        </p:txBody>
      </p:sp>
      <p:sp>
        <p:nvSpPr>
          <p:cNvPr id="35" name="Rectangle 34"/>
          <p:cNvSpPr/>
          <p:nvPr/>
        </p:nvSpPr>
        <p:spPr>
          <a:xfrm>
            <a:off x="2080298" y="3003377"/>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472647" y="336658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860692" y="3700912"/>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025053" y="3366583"/>
            <a:ext cx="2519122" cy="107999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8025053" y="3366583"/>
            <a:ext cx="463696" cy="461665"/>
          </a:xfrm>
          <a:prstGeom prst="rect">
            <a:avLst/>
          </a:prstGeom>
          <a:noFill/>
        </p:spPr>
        <p:txBody>
          <a:bodyPr wrap="square" rtlCol="0">
            <a:spAutoFit/>
          </a:bodyPr>
          <a:lstStyle/>
          <a:p>
            <a:pPr algn="ctr"/>
            <a:r>
              <a:rPr lang="en-US" sz="2400" dirty="0">
                <a:latin typeface="Consolas" panose="020B0609020204030204" pitchFamily="49" charset="0"/>
                <a:cs typeface="Consolas" panose="020B0609020204030204" pitchFamily="49" charset="0"/>
              </a:rPr>
              <a:t>4</a:t>
            </a:r>
          </a:p>
        </p:txBody>
      </p:sp>
      <p:pic>
        <p:nvPicPr>
          <p:cNvPr id="45" name="Picture 44"/>
          <p:cNvPicPr>
            <a:picLocks noChangeAspect="1"/>
          </p:cNvPicPr>
          <p:nvPr/>
        </p:nvPicPr>
        <p:blipFill>
          <a:blip r:embed="rId3"/>
          <a:stretch>
            <a:fillRect/>
          </a:stretch>
        </p:blipFill>
        <p:spPr>
          <a:xfrm>
            <a:off x="9810750" y="3964257"/>
            <a:ext cx="628650" cy="404987"/>
          </a:xfrm>
          <a:prstGeom prst="rect">
            <a:avLst/>
          </a:prstGeom>
        </p:spPr>
      </p:pic>
      <p:pic>
        <p:nvPicPr>
          <p:cNvPr id="14" name="Picture 2" descr="http://inwallspeakers1.com/wp-content/uploads/2014/07/printer-icon-transpare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Box 14"/>
          <p:cNvSpPr txBox="1"/>
          <p:nvPr/>
        </p:nvSpPr>
        <p:spPr>
          <a:xfrm>
            <a:off x="2860692" y="3752691"/>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16" name="TextBox 15"/>
          <p:cNvSpPr txBox="1"/>
          <p:nvPr/>
        </p:nvSpPr>
        <p:spPr>
          <a:xfrm>
            <a:off x="2080298" y="3003377"/>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17" name="TextBox 16"/>
          <p:cNvSpPr txBox="1"/>
          <p:nvPr/>
        </p:nvSpPr>
        <p:spPr>
          <a:xfrm>
            <a:off x="2479645" y="3407829"/>
            <a:ext cx="301896" cy="307777"/>
          </a:xfrm>
          <a:prstGeom prst="rect">
            <a:avLst/>
          </a:prstGeom>
          <a:noFill/>
        </p:spPr>
        <p:txBody>
          <a:bodyPr wrap="square" rtlCol="0">
            <a:spAutoFit/>
          </a:bodyPr>
          <a:lstStyle/>
          <a:p>
            <a:pPr algn="ctr"/>
            <a:r>
              <a:rPr lang="en-US" sz="1400" dirty="0">
                <a:solidFill>
                  <a:schemeClr val="bg1"/>
                </a:solidFill>
              </a:rPr>
              <a:t>4</a:t>
            </a:r>
          </a:p>
        </p:txBody>
      </p:sp>
      <p:pic>
        <p:nvPicPr>
          <p:cNvPr id="18" name="Picture 4" descr="http://upload.wikimedia.org/wikipedia/commons/thumb/c/c8/Gaussian_distribution.svg/1280px-Gaussian_distribution.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5075" y="5829821"/>
            <a:ext cx="1828800" cy="8715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421424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3"/>
          <a:stretch>
            <a:fillRect/>
          </a:stretch>
        </p:blipFill>
        <p:spPr>
          <a:xfrm>
            <a:off x="7486280" y="4819096"/>
            <a:ext cx="542450" cy="542450"/>
          </a:xfrm>
          <a:prstGeom prst="rect">
            <a:avLst/>
          </a:prstGeom>
        </p:spPr>
      </p:pic>
      <p:sp>
        <p:nvSpPr>
          <p:cNvPr id="44" name="TextBox 43"/>
          <p:cNvSpPr txBox="1"/>
          <p:nvPr/>
        </p:nvSpPr>
        <p:spPr>
          <a:xfrm>
            <a:off x="8387969" y="4682111"/>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45" name="TextBox 44"/>
          <p:cNvSpPr txBox="1"/>
          <p:nvPr/>
        </p:nvSpPr>
        <p:spPr>
          <a:xfrm>
            <a:off x="8398602" y="5121672"/>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46" name="TextBox 45"/>
          <p:cNvSpPr txBox="1"/>
          <p:nvPr/>
        </p:nvSpPr>
        <p:spPr>
          <a:xfrm>
            <a:off x="7687157" y="2546252"/>
            <a:ext cx="2312165" cy="307777"/>
          </a:xfrm>
          <a:prstGeom prst="rect">
            <a:avLst/>
          </a:prstGeom>
          <a:noFill/>
        </p:spPr>
        <p:txBody>
          <a:bodyPr wrap="square" rtlCol="0">
            <a:spAutoFit/>
          </a:bodyPr>
          <a:lstStyle/>
          <a:p>
            <a:r>
              <a:rPr lang="en-US" sz="1400" b="1" dirty="0" smtClean="0">
                <a:latin typeface="Consolas" panose="020B0609020204030204" pitchFamily="49" charset="0"/>
                <a:cs typeface="Consolas" panose="020B0609020204030204" pitchFamily="49" charset="0"/>
              </a:rPr>
              <a:t>max()</a:t>
            </a:r>
            <a:endParaRPr lang="en-US" sz="1400" b="1" dirty="0">
              <a:latin typeface="Consolas" panose="020B0609020204030204" pitchFamily="49" charset="0"/>
              <a:cs typeface="Consolas" panose="020B0609020204030204" pitchFamily="49" charset="0"/>
            </a:endParaRPr>
          </a:p>
        </p:txBody>
      </p:sp>
      <p:sp>
        <p:nvSpPr>
          <p:cNvPr id="47" name="Rectangle 46"/>
          <p:cNvSpPr/>
          <p:nvPr/>
        </p:nvSpPr>
        <p:spPr>
          <a:xfrm>
            <a:off x="6781162" y="2932379"/>
            <a:ext cx="6971803" cy="369332"/>
          </a:xfrm>
          <a:prstGeom prst="rect">
            <a:avLst/>
          </a:prstGeom>
        </p:spPr>
        <p:txBody>
          <a:bodyPr wrap="square">
            <a:spAutoFit/>
          </a:bodyPr>
          <a:lstStyle/>
          <a:p>
            <a:r>
              <a:rPr lang="en-US" dirty="0" smtClean="0"/>
              <a:t>Return the maximum item in the </a:t>
            </a:r>
            <a:r>
              <a:rPr lang="en-US" dirty="0"/>
              <a:t>RDD</a:t>
            </a:r>
          </a:p>
        </p:txBody>
      </p:sp>
      <p:sp>
        <p:nvSpPr>
          <p:cNvPr id="63" name="TextBox 62"/>
          <p:cNvSpPr txBox="1"/>
          <p:nvPr/>
        </p:nvSpPr>
        <p:spPr>
          <a:xfrm>
            <a:off x="8740025" y="4717786"/>
            <a:ext cx="3637936" cy="738664"/>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[2, 4, 1]</a:t>
            </a:r>
          </a:p>
          <a:p>
            <a:endParaRPr lang="en-US" sz="1400" dirty="0" smtClean="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4</a:t>
            </a:r>
          </a:p>
        </p:txBody>
      </p:sp>
      <p:sp>
        <p:nvSpPr>
          <p:cNvPr id="26" name="Title 1"/>
          <p:cNvSpPr txBox="1">
            <a:spLocks/>
          </p:cNvSpPr>
          <p:nvPr/>
        </p:nvSpPr>
        <p:spPr>
          <a:xfrm>
            <a:off x="838972" y="887588"/>
            <a:ext cx="4697388" cy="849512"/>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000" dirty="0" smtClean="0"/>
              <a:t>max</a:t>
            </a:r>
            <a:endParaRPr lang="en-US" sz="4000" dirty="0">
              <a:solidFill>
                <a:schemeClr val="bg2">
                  <a:lumMod val="50000"/>
                </a:schemeClr>
              </a:solidFill>
            </a:endParaRPr>
          </a:p>
        </p:txBody>
      </p:sp>
      <p:sp>
        <p:nvSpPr>
          <p:cNvPr id="35" name="Rectangle 34"/>
          <p:cNvSpPr/>
          <p:nvPr/>
        </p:nvSpPr>
        <p:spPr>
          <a:xfrm>
            <a:off x="5792235" y="336778"/>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184584" y="699984"/>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572629" y="1034313"/>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9982200" y="658747"/>
            <a:ext cx="1758752" cy="88466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9982200" y="654971"/>
            <a:ext cx="463696" cy="461665"/>
          </a:xfrm>
          <a:prstGeom prst="rect">
            <a:avLst/>
          </a:prstGeom>
          <a:noFill/>
        </p:spPr>
        <p:txBody>
          <a:bodyPr wrap="square" rtlCol="0">
            <a:spAutoFit/>
          </a:bodyPr>
          <a:lstStyle/>
          <a:p>
            <a:pPr algn="ctr"/>
            <a:r>
              <a:rPr lang="en-US" sz="2400" dirty="0">
                <a:latin typeface="Consolas" panose="020B0609020204030204" pitchFamily="49" charset="0"/>
                <a:cs typeface="Consolas" panose="020B0609020204030204" pitchFamily="49" charset="0"/>
              </a:rPr>
              <a:t>4</a:t>
            </a:r>
          </a:p>
        </p:txBody>
      </p:sp>
      <p:pic>
        <p:nvPicPr>
          <p:cNvPr id="66" name="Picture 65"/>
          <p:cNvPicPr>
            <a:picLocks noChangeAspect="1"/>
          </p:cNvPicPr>
          <p:nvPr/>
        </p:nvPicPr>
        <p:blipFill>
          <a:blip r:embed="rId4"/>
          <a:stretch>
            <a:fillRect/>
          </a:stretch>
        </p:blipFill>
        <p:spPr>
          <a:xfrm>
            <a:off x="11191875" y="1179846"/>
            <a:ext cx="444302" cy="286227"/>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038" y="5496998"/>
            <a:ext cx="384473" cy="566349"/>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0160" y="3815985"/>
            <a:ext cx="564230" cy="564230"/>
          </a:xfrm>
          <a:prstGeom prst="rect">
            <a:avLst/>
          </a:prstGeom>
        </p:spPr>
      </p:pic>
      <p:cxnSp>
        <p:nvCxnSpPr>
          <p:cNvPr id="23" name="Straight Connector 22"/>
          <p:cNvCxnSpPr/>
          <p:nvPr/>
        </p:nvCxnSpPr>
        <p:spPr>
          <a:xfrm>
            <a:off x="2316385" y="4893485"/>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24" name="TextBox 23"/>
          <p:cNvSpPr txBox="1"/>
          <p:nvPr/>
        </p:nvSpPr>
        <p:spPr>
          <a:xfrm>
            <a:off x="2313118" y="3549135"/>
            <a:ext cx="6216191" cy="1169551"/>
          </a:xfrm>
          <a:prstGeom prst="rect">
            <a:avLst/>
          </a:prstGeom>
          <a:noFill/>
        </p:spPr>
        <p:txBody>
          <a:bodyPr wrap="square" rtlCol="0">
            <a:spAutoFit/>
          </a:bodyPr>
          <a:lstStyle/>
          <a:p>
            <a:r>
              <a:rPr lang="en-US" sz="1400" b="1" dirty="0">
                <a:solidFill>
                  <a:srgbClr val="1482AC"/>
                </a:solidFill>
                <a:latin typeface="Consolas" panose="020B0609020204030204" pitchFamily="49" charset="0"/>
                <a:cs typeface="Consolas" panose="020B0609020204030204" pitchFamily="49" charset="0"/>
              </a:rPr>
              <a:t>x</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sc.parallelize</a:t>
            </a:r>
            <a:r>
              <a:rPr lang="en-US" sz="1400" dirty="0" smtClean="0">
                <a:latin typeface="Consolas" panose="020B0609020204030204" pitchFamily="49" charset="0"/>
                <a:cs typeface="Consolas" panose="020B0609020204030204" pitchFamily="49" charset="0"/>
              </a:rPr>
              <a:t>([2,4,1])</a:t>
            </a:r>
            <a:endParaRPr lang="en-US" sz="1400" dirty="0">
              <a:latin typeface="Consolas" panose="020B0609020204030204" pitchFamily="49" charset="0"/>
              <a:cs typeface="Consolas" panose="020B0609020204030204" pitchFamily="49" charset="0"/>
            </a:endParaRPr>
          </a:p>
          <a:p>
            <a:r>
              <a:rPr lang="en-US" sz="1400" b="1" dirty="0" smtClean="0">
                <a:solidFill>
                  <a:srgbClr val="E68042"/>
                </a:solidFill>
                <a:latin typeface="Consolas" panose="020B0609020204030204" pitchFamily="49" charset="0"/>
                <a:cs typeface="Consolas" panose="020B0609020204030204" pitchFamily="49" charset="0"/>
              </a:rPr>
              <a:t>y</a:t>
            </a:r>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a:t>
            </a:r>
            <a:r>
              <a:rPr lang="en-US" sz="1400" b="1" dirty="0" err="1" smtClean="0">
                <a:solidFill>
                  <a:srgbClr val="1482AC"/>
                </a:solidFill>
                <a:latin typeface="Consolas" panose="020B0609020204030204" pitchFamily="49" charset="0"/>
                <a:cs typeface="Consolas" panose="020B0609020204030204" pitchFamily="49" charset="0"/>
              </a:rPr>
              <a:t>x</a:t>
            </a:r>
            <a:r>
              <a:rPr lang="en-US" sz="1400" dirty="0" err="1" smtClean="0">
                <a:latin typeface="Consolas" panose="020B0609020204030204" pitchFamily="49" charset="0"/>
                <a:cs typeface="Consolas" panose="020B0609020204030204" pitchFamily="49" charset="0"/>
              </a:rPr>
              <a:t>.max</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a:p>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print(</a:t>
            </a:r>
            <a:r>
              <a:rPr lang="en-US" sz="1400" b="1" dirty="0" err="1" smtClean="0">
                <a:solidFill>
                  <a:srgbClr val="1482AC"/>
                </a:solidFill>
                <a:latin typeface="Consolas" panose="020B0609020204030204" pitchFamily="49" charset="0"/>
                <a:cs typeface="Consolas" panose="020B0609020204030204" pitchFamily="49" charset="0"/>
              </a:rPr>
              <a:t>x</a:t>
            </a:r>
            <a:r>
              <a:rPr lang="en-US" sz="1400" dirty="0" err="1" smtClean="0">
                <a:latin typeface="Consolas" panose="020B0609020204030204" pitchFamily="49" charset="0"/>
                <a:cs typeface="Consolas" panose="020B0609020204030204" pitchFamily="49" charset="0"/>
              </a:rPr>
              <a:t>.collect</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print(</a:t>
            </a:r>
            <a:r>
              <a:rPr lang="en-US" sz="1400" b="1" dirty="0">
                <a:solidFill>
                  <a:srgbClr val="E68042"/>
                </a:solidFill>
                <a:latin typeface="Consolas" panose="020B0609020204030204" pitchFamily="49" charset="0"/>
                <a:cs typeface="Consolas" panose="020B0609020204030204" pitchFamily="49" charset="0"/>
              </a:rPr>
              <a:t>y</a:t>
            </a:r>
            <a:r>
              <a:rPr lang="en-US" sz="1400" dirty="0">
                <a:latin typeface="Consolas" panose="020B0609020204030204" pitchFamily="49" charset="0"/>
                <a:cs typeface="Consolas" panose="020B0609020204030204" pitchFamily="49" charset="0"/>
              </a:rPr>
              <a:t>)</a:t>
            </a:r>
          </a:p>
        </p:txBody>
      </p:sp>
      <p:sp>
        <p:nvSpPr>
          <p:cNvPr id="25" name="TextBox 24"/>
          <p:cNvSpPr txBox="1"/>
          <p:nvPr/>
        </p:nvSpPr>
        <p:spPr>
          <a:xfrm>
            <a:off x="2313120" y="5214836"/>
            <a:ext cx="5632862" cy="1169551"/>
          </a:xfrm>
          <a:prstGeom prst="rect">
            <a:avLst/>
          </a:prstGeom>
          <a:noFill/>
        </p:spPr>
        <p:txBody>
          <a:bodyPr wrap="square" rtlCol="0">
            <a:spAutoFit/>
          </a:bodyPr>
          <a:lstStyle/>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(Array(2,4,1))</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.max</a:t>
            </a:r>
            <a:endParaRPr lang="en-US" sz="1400" dirty="0" smtClean="0">
              <a:latin typeface="Consolas" panose="020B0609020204030204" pitchFamily="49" charset="0"/>
              <a:ea typeface="Anonymous Pro" panose="02060609030202000504" pitchFamily="49" charset="0"/>
              <a:cs typeface="Consolas" panose="020B0609020204030204" pitchFamily="49" charset="0"/>
            </a:endParaRPr>
          </a:p>
          <a:p>
            <a:endParaRPr lang="en-US" sz="1400" dirty="0" smtClean="0">
              <a:latin typeface="Consolas" panose="020B0609020204030204" pitchFamily="49" charset="0"/>
              <a:ea typeface="Anonymous Pro" panose="02060609030202000504" pitchFamily="49" charset="0"/>
              <a:cs typeface="Consolas" panose="020B0609020204030204" pitchFamily="49" charset="0"/>
            </a:endParaRP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mkString</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endParaRPr lang="en-US" sz="1400" dirty="0">
              <a:latin typeface="Consolas" panose="020B0609020204030204" pitchFamily="49" charset="0"/>
              <a:ea typeface="Anonymous Pro" panose="02060609030202000504" pitchFamily="49" charset="0"/>
              <a:cs typeface="Consolas" panose="020B0609020204030204" pitchFamily="49" charset="0"/>
            </a:endParaRPr>
          </a:p>
        </p:txBody>
      </p:sp>
      <p:pic>
        <p:nvPicPr>
          <p:cNvPr id="27" name="Picture 2" descr="http://inwallspeakers1.com/wp-content/uploads/2014/07/printer-icon-transparen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4" descr="http://upload.wikimedia.org/wikipedia/commons/thumb/c/c8/Gaussian_distribution.svg/1280px-Gaussian_distribution.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25075" y="5829821"/>
            <a:ext cx="1828800" cy="871538"/>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TextBox 28"/>
          <p:cNvSpPr txBox="1"/>
          <p:nvPr/>
        </p:nvSpPr>
        <p:spPr>
          <a:xfrm>
            <a:off x="6572629" y="1062018"/>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30" name="TextBox 29"/>
          <p:cNvSpPr txBox="1"/>
          <p:nvPr/>
        </p:nvSpPr>
        <p:spPr>
          <a:xfrm>
            <a:off x="5792235" y="312704"/>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31" name="TextBox 30"/>
          <p:cNvSpPr txBox="1"/>
          <p:nvPr/>
        </p:nvSpPr>
        <p:spPr>
          <a:xfrm>
            <a:off x="6191582" y="717156"/>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32" name="TextBox 31"/>
          <p:cNvSpPr txBox="1"/>
          <p:nvPr/>
        </p:nvSpPr>
        <p:spPr>
          <a:xfrm>
            <a:off x="8149420" y="15577"/>
            <a:ext cx="1477030" cy="1015663"/>
          </a:xfrm>
          <a:prstGeom prst="rect">
            <a:avLst/>
          </a:prstGeom>
          <a:noFill/>
        </p:spPr>
        <p:txBody>
          <a:bodyPr wrap="square" rtlCol="0">
            <a:spAutoFit/>
          </a:bodyPr>
          <a:lstStyle/>
          <a:p>
            <a:r>
              <a:rPr lang="en-US" sz="6000" i="1" dirty="0" smtClean="0">
                <a:latin typeface="Times New Roman" panose="02020603050405020304" pitchFamily="18" charset="0"/>
                <a:cs typeface="Times New Roman" panose="02020603050405020304" pitchFamily="18" charset="0"/>
              </a:rPr>
              <a:t>max</a:t>
            </a:r>
            <a:endParaRPr lang="en-US" sz="6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50580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sum</a:t>
            </a:r>
            <a:endParaRPr lang="en-US" sz="4800" dirty="0">
              <a:solidFill>
                <a:schemeClr val="bg2">
                  <a:lumMod val="50000"/>
                </a:schemeClr>
              </a:solidFill>
            </a:endParaRPr>
          </a:p>
        </p:txBody>
      </p:sp>
      <p:sp>
        <p:nvSpPr>
          <p:cNvPr id="35" name="Rectangle 34"/>
          <p:cNvSpPr/>
          <p:nvPr/>
        </p:nvSpPr>
        <p:spPr>
          <a:xfrm>
            <a:off x="2080298" y="3003377"/>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472647" y="336658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860692" y="3700912"/>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025053" y="3366583"/>
            <a:ext cx="2519122" cy="107999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8025053" y="3366583"/>
            <a:ext cx="463696" cy="461665"/>
          </a:xfrm>
          <a:prstGeom prst="rect">
            <a:avLst/>
          </a:prstGeom>
          <a:noFill/>
        </p:spPr>
        <p:txBody>
          <a:bodyPr wrap="square" rtlCol="0">
            <a:spAutoFit/>
          </a:bodyPr>
          <a:lstStyle/>
          <a:p>
            <a:pPr algn="ctr"/>
            <a:r>
              <a:rPr lang="en-US" sz="2400" dirty="0" smtClean="0">
                <a:latin typeface="Consolas" panose="020B0609020204030204" pitchFamily="49" charset="0"/>
                <a:cs typeface="Consolas" panose="020B0609020204030204" pitchFamily="49" charset="0"/>
              </a:rPr>
              <a:t>7</a:t>
            </a:r>
            <a:endParaRPr lang="en-US" sz="2400" dirty="0">
              <a:latin typeface="Consolas" panose="020B0609020204030204" pitchFamily="49" charset="0"/>
              <a:cs typeface="Consolas" panose="020B0609020204030204" pitchFamily="49" charset="0"/>
            </a:endParaRPr>
          </a:p>
        </p:txBody>
      </p:sp>
      <p:pic>
        <p:nvPicPr>
          <p:cNvPr id="45" name="Picture 44"/>
          <p:cNvPicPr>
            <a:picLocks noChangeAspect="1"/>
          </p:cNvPicPr>
          <p:nvPr/>
        </p:nvPicPr>
        <p:blipFill>
          <a:blip r:embed="rId3"/>
          <a:stretch>
            <a:fillRect/>
          </a:stretch>
        </p:blipFill>
        <p:spPr>
          <a:xfrm>
            <a:off x="9810750" y="3964257"/>
            <a:ext cx="628650" cy="404987"/>
          </a:xfrm>
          <a:prstGeom prst="rect">
            <a:avLst/>
          </a:prstGeom>
        </p:spPr>
      </p:pic>
      <p:pic>
        <p:nvPicPr>
          <p:cNvPr id="14" name="Picture 2" descr="http://inwallspeakers1.com/wp-content/uploads/2014/07/printer-icon-transpare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Box 14"/>
          <p:cNvSpPr txBox="1"/>
          <p:nvPr/>
        </p:nvSpPr>
        <p:spPr>
          <a:xfrm>
            <a:off x="2860692" y="3752691"/>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16" name="TextBox 15"/>
          <p:cNvSpPr txBox="1"/>
          <p:nvPr/>
        </p:nvSpPr>
        <p:spPr>
          <a:xfrm>
            <a:off x="2080298" y="3003377"/>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17" name="TextBox 16"/>
          <p:cNvSpPr txBox="1"/>
          <p:nvPr/>
        </p:nvSpPr>
        <p:spPr>
          <a:xfrm>
            <a:off x="2479645" y="3407829"/>
            <a:ext cx="301896" cy="307777"/>
          </a:xfrm>
          <a:prstGeom prst="rect">
            <a:avLst/>
          </a:prstGeom>
          <a:noFill/>
        </p:spPr>
        <p:txBody>
          <a:bodyPr wrap="square" rtlCol="0">
            <a:spAutoFit/>
          </a:bodyPr>
          <a:lstStyle/>
          <a:p>
            <a:pPr algn="ctr"/>
            <a:r>
              <a:rPr lang="en-US" sz="1400" dirty="0">
                <a:solidFill>
                  <a:schemeClr val="bg1"/>
                </a:solidFill>
              </a:rPr>
              <a:t>4</a:t>
            </a:r>
          </a:p>
        </p:txBody>
      </p:sp>
      <p:pic>
        <p:nvPicPr>
          <p:cNvPr id="18" name="Picture 4" descr="http://upload.wikimedia.org/wikipedia/commons/thumb/c/c8/Gaussian_distribution.svg/1280px-Gaussian_distribution.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5075" y="5829821"/>
            <a:ext cx="1828800" cy="8715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1623973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3"/>
          <a:stretch>
            <a:fillRect/>
          </a:stretch>
        </p:blipFill>
        <p:spPr>
          <a:xfrm>
            <a:off x="7486280" y="4819096"/>
            <a:ext cx="542450" cy="542450"/>
          </a:xfrm>
          <a:prstGeom prst="rect">
            <a:avLst/>
          </a:prstGeom>
        </p:spPr>
      </p:pic>
      <p:sp>
        <p:nvSpPr>
          <p:cNvPr id="44" name="TextBox 43"/>
          <p:cNvSpPr txBox="1"/>
          <p:nvPr/>
        </p:nvSpPr>
        <p:spPr>
          <a:xfrm>
            <a:off x="8387969" y="4682111"/>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45" name="TextBox 44"/>
          <p:cNvSpPr txBox="1"/>
          <p:nvPr/>
        </p:nvSpPr>
        <p:spPr>
          <a:xfrm>
            <a:off x="8398602" y="5121672"/>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46" name="TextBox 45"/>
          <p:cNvSpPr txBox="1"/>
          <p:nvPr/>
        </p:nvSpPr>
        <p:spPr>
          <a:xfrm>
            <a:off x="7687157" y="2546252"/>
            <a:ext cx="2312165" cy="307777"/>
          </a:xfrm>
          <a:prstGeom prst="rect">
            <a:avLst/>
          </a:prstGeom>
          <a:noFill/>
        </p:spPr>
        <p:txBody>
          <a:bodyPr wrap="square" rtlCol="0">
            <a:spAutoFit/>
          </a:bodyPr>
          <a:lstStyle/>
          <a:p>
            <a:r>
              <a:rPr lang="en-US" sz="1400" b="1" dirty="0" smtClean="0">
                <a:latin typeface="Consolas" panose="020B0609020204030204" pitchFamily="49" charset="0"/>
                <a:cs typeface="Consolas" panose="020B0609020204030204" pitchFamily="49" charset="0"/>
              </a:rPr>
              <a:t>sum()</a:t>
            </a:r>
            <a:endParaRPr lang="en-US" sz="1400" b="1" dirty="0">
              <a:latin typeface="Consolas" panose="020B0609020204030204" pitchFamily="49" charset="0"/>
              <a:cs typeface="Consolas" panose="020B0609020204030204" pitchFamily="49" charset="0"/>
            </a:endParaRPr>
          </a:p>
        </p:txBody>
      </p:sp>
      <p:sp>
        <p:nvSpPr>
          <p:cNvPr id="47" name="Rectangle 46"/>
          <p:cNvSpPr/>
          <p:nvPr/>
        </p:nvSpPr>
        <p:spPr>
          <a:xfrm>
            <a:off x="6781162" y="2932379"/>
            <a:ext cx="6971803" cy="369332"/>
          </a:xfrm>
          <a:prstGeom prst="rect">
            <a:avLst/>
          </a:prstGeom>
        </p:spPr>
        <p:txBody>
          <a:bodyPr wrap="square">
            <a:spAutoFit/>
          </a:bodyPr>
          <a:lstStyle/>
          <a:p>
            <a:r>
              <a:rPr lang="en-US" dirty="0" smtClean="0"/>
              <a:t>Return the sum of the items in the </a:t>
            </a:r>
            <a:r>
              <a:rPr lang="en-US" dirty="0"/>
              <a:t>RDD</a:t>
            </a:r>
          </a:p>
        </p:txBody>
      </p:sp>
      <p:sp>
        <p:nvSpPr>
          <p:cNvPr id="63" name="TextBox 62"/>
          <p:cNvSpPr txBox="1"/>
          <p:nvPr/>
        </p:nvSpPr>
        <p:spPr>
          <a:xfrm>
            <a:off x="8740025" y="4717786"/>
            <a:ext cx="3637936" cy="738664"/>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[2, 4, 1]</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7</a:t>
            </a:r>
            <a:endParaRPr lang="en-US" sz="1400" dirty="0">
              <a:latin typeface="Consolas" panose="020B0609020204030204" pitchFamily="49" charset="0"/>
              <a:cs typeface="Consolas" panose="020B0609020204030204" pitchFamily="49" charset="0"/>
            </a:endParaRPr>
          </a:p>
        </p:txBody>
      </p:sp>
      <p:sp>
        <p:nvSpPr>
          <p:cNvPr id="26" name="Title 1"/>
          <p:cNvSpPr txBox="1">
            <a:spLocks/>
          </p:cNvSpPr>
          <p:nvPr/>
        </p:nvSpPr>
        <p:spPr>
          <a:xfrm>
            <a:off x="838972" y="887588"/>
            <a:ext cx="4697388" cy="849512"/>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000" dirty="0" smtClean="0"/>
              <a:t>sum</a:t>
            </a:r>
            <a:endParaRPr lang="en-US" sz="4000" dirty="0">
              <a:solidFill>
                <a:schemeClr val="bg2">
                  <a:lumMod val="50000"/>
                </a:schemeClr>
              </a:solidFill>
            </a:endParaRPr>
          </a:p>
        </p:txBody>
      </p:sp>
      <p:sp>
        <p:nvSpPr>
          <p:cNvPr id="35" name="Rectangle 34"/>
          <p:cNvSpPr/>
          <p:nvPr/>
        </p:nvSpPr>
        <p:spPr>
          <a:xfrm>
            <a:off x="5792235" y="336778"/>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184584" y="699984"/>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572629" y="1034313"/>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9982200" y="658747"/>
            <a:ext cx="1758752" cy="88466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9982200" y="654971"/>
            <a:ext cx="463696" cy="461665"/>
          </a:xfrm>
          <a:prstGeom prst="rect">
            <a:avLst/>
          </a:prstGeom>
          <a:noFill/>
        </p:spPr>
        <p:txBody>
          <a:bodyPr wrap="square" rtlCol="0">
            <a:spAutoFit/>
          </a:bodyPr>
          <a:lstStyle/>
          <a:p>
            <a:pPr algn="ctr"/>
            <a:r>
              <a:rPr lang="en-US" sz="2400" dirty="0" smtClean="0">
                <a:latin typeface="Consolas" panose="020B0609020204030204" pitchFamily="49" charset="0"/>
                <a:cs typeface="Consolas" panose="020B0609020204030204" pitchFamily="49" charset="0"/>
              </a:rPr>
              <a:t>7</a:t>
            </a:r>
            <a:endParaRPr lang="en-US" sz="2400" dirty="0">
              <a:latin typeface="Consolas" panose="020B0609020204030204" pitchFamily="49" charset="0"/>
              <a:cs typeface="Consolas" panose="020B0609020204030204" pitchFamily="49" charset="0"/>
            </a:endParaRPr>
          </a:p>
        </p:txBody>
      </p:sp>
      <p:pic>
        <p:nvPicPr>
          <p:cNvPr id="66" name="Picture 65"/>
          <p:cNvPicPr>
            <a:picLocks noChangeAspect="1"/>
          </p:cNvPicPr>
          <p:nvPr/>
        </p:nvPicPr>
        <p:blipFill>
          <a:blip r:embed="rId4"/>
          <a:stretch>
            <a:fillRect/>
          </a:stretch>
        </p:blipFill>
        <p:spPr>
          <a:xfrm>
            <a:off x="11191875" y="1179846"/>
            <a:ext cx="444302" cy="286227"/>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038" y="5496998"/>
            <a:ext cx="384473" cy="566349"/>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0160" y="3815985"/>
            <a:ext cx="564230" cy="564230"/>
          </a:xfrm>
          <a:prstGeom prst="rect">
            <a:avLst/>
          </a:prstGeom>
        </p:spPr>
      </p:pic>
      <p:cxnSp>
        <p:nvCxnSpPr>
          <p:cNvPr id="23" name="Straight Connector 22"/>
          <p:cNvCxnSpPr/>
          <p:nvPr/>
        </p:nvCxnSpPr>
        <p:spPr>
          <a:xfrm>
            <a:off x="2316385" y="4893485"/>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24" name="TextBox 23"/>
          <p:cNvSpPr txBox="1"/>
          <p:nvPr/>
        </p:nvSpPr>
        <p:spPr>
          <a:xfrm>
            <a:off x="2313118" y="3549135"/>
            <a:ext cx="6216191" cy="1169551"/>
          </a:xfrm>
          <a:prstGeom prst="rect">
            <a:avLst/>
          </a:prstGeom>
          <a:noFill/>
        </p:spPr>
        <p:txBody>
          <a:bodyPr wrap="square" rtlCol="0">
            <a:spAutoFit/>
          </a:bodyPr>
          <a:lstStyle/>
          <a:p>
            <a:r>
              <a:rPr lang="en-US" sz="1400" b="1" dirty="0">
                <a:solidFill>
                  <a:srgbClr val="1482AC"/>
                </a:solidFill>
                <a:latin typeface="Consolas" panose="020B0609020204030204" pitchFamily="49" charset="0"/>
                <a:cs typeface="Consolas" panose="020B0609020204030204" pitchFamily="49" charset="0"/>
              </a:rPr>
              <a:t>x</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sc.parallelize</a:t>
            </a:r>
            <a:r>
              <a:rPr lang="en-US" sz="1400" dirty="0" smtClean="0">
                <a:latin typeface="Consolas" panose="020B0609020204030204" pitchFamily="49" charset="0"/>
                <a:cs typeface="Consolas" panose="020B0609020204030204" pitchFamily="49" charset="0"/>
              </a:rPr>
              <a:t>([2,4,1])</a:t>
            </a:r>
            <a:endParaRPr lang="en-US" sz="1400" dirty="0">
              <a:latin typeface="Consolas" panose="020B0609020204030204" pitchFamily="49" charset="0"/>
              <a:cs typeface="Consolas" panose="020B0609020204030204" pitchFamily="49" charset="0"/>
            </a:endParaRPr>
          </a:p>
          <a:p>
            <a:r>
              <a:rPr lang="en-US" sz="1400" b="1" dirty="0" smtClean="0">
                <a:solidFill>
                  <a:srgbClr val="E68042"/>
                </a:solidFill>
                <a:latin typeface="Consolas" panose="020B0609020204030204" pitchFamily="49" charset="0"/>
                <a:cs typeface="Consolas" panose="020B0609020204030204" pitchFamily="49" charset="0"/>
              </a:rPr>
              <a:t>y</a:t>
            </a:r>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a:t>
            </a:r>
            <a:r>
              <a:rPr lang="en-US" sz="1400" b="1" dirty="0" err="1" smtClean="0">
                <a:solidFill>
                  <a:srgbClr val="1482AC"/>
                </a:solidFill>
                <a:latin typeface="Consolas" panose="020B0609020204030204" pitchFamily="49" charset="0"/>
                <a:cs typeface="Consolas" panose="020B0609020204030204" pitchFamily="49" charset="0"/>
              </a:rPr>
              <a:t>x</a:t>
            </a:r>
            <a:r>
              <a:rPr lang="en-US" sz="1400" dirty="0" err="1" smtClean="0">
                <a:latin typeface="Consolas" panose="020B0609020204030204" pitchFamily="49" charset="0"/>
                <a:cs typeface="Consolas" panose="020B0609020204030204" pitchFamily="49" charset="0"/>
              </a:rPr>
              <a:t>.sum</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a:p>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print(</a:t>
            </a:r>
            <a:r>
              <a:rPr lang="en-US" sz="1400" b="1" dirty="0" err="1" smtClean="0">
                <a:solidFill>
                  <a:srgbClr val="1482AC"/>
                </a:solidFill>
                <a:latin typeface="Consolas" panose="020B0609020204030204" pitchFamily="49" charset="0"/>
                <a:cs typeface="Consolas" panose="020B0609020204030204" pitchFamily="49" charset="0"/>
              </a:rPr>
              <a:t>x</a:t>
            </a:r>
            <a:r>
              <a:rPr lang="en-US" sz="1400" dirty="0" err="1" smtClean="0">
                <a:latin typeface="Consolas" panose="020B0609020204030204" pitchFamily="49" charset="0"/>
                <a:cs typeface="Consolas" panose="020B0609020204030204" pitchFamily="49" charset="0"/>
              </a:rPr>
              <a:t>.collect</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print(</a:t>
            </a:r>
            <a:r>
              <a:rPr lang="en-US" sz="1400" b="1" dirty="0">
                <a:solidFill>
                  <a:srgbClr val="E68042"/>
                </a:solidFill>
                <a:latin typeface="Consolas" panose="020B0609020204030204" pitchFamily="49" charset="0"/>
                <a:cs typeface="Consolas" panose="020B0609020204030204" pitchFamily="49" charset="0"/>
              </a:rPr>
              <a:t>y</a:t>
            </a:r>
            <a:r>
              <a:rPr lang="en-US" sz="1400" dirty="0">
                <a:latin typeface="Consolas" panose="020B0609020204030204" pitchFamily="49" charset="0"/>
                <a:cs typeface="Consolas" panose="020B0609020204030204" pitchFamily="49" charset="0"/>
              </a:rPr>
              <a:t>)</a:t>
            </a:r>
          </a:p>
        </p:txBody>
      </p:sp>
      <p:sp>
        <p:nvSpPr>
          <p:cNvPr id="25" name="TextBox 24"/>
          <p:cNvSpPr txBox="1"/>
          <p:nvPr/>
        </p:nvSpPr>
        <p:spPr>
          <a:xfrm>
            <a:off x="2313120" y="5214836"/>
            <a:ext cx="5632862" cy="1169551"/>
          </a:xfrm>
          <a:prstGeom prst="rect">
            <a:avLst/>
          </a:prstGeom>
          <a:noFill/>
        </p:spPr>
        <p:txBody>
          <a:bodyPr wrap="square" rtlCol="0">
            <a:spAutoFit/>
          </a:bodyPr>
          <a:lstStyle/>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(Array(2,4,1))</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.sum</a:t>
            </a:r>
            <a:endParaRPr lang="en-US" sz="1400" dirty="0" smtClean="0">
              <a:latin typeface="Consolas" panose="020B0609020204030204" pitchFamily="49" charset="0"/>
              <a:ea typeface="Anonymous Pro" panose="02060609030202000504" pitchFamily="49" charset="0"/>
              <a:cs typeface="Consolas" panose="020B0609020204030204" pitchFamily="49" charset="0"/>
            </a:endParaRPr>
          </a:p>
          <a:p>
            <a:endParaRPr lang="en-US" sz="1400" dirty="0" smtClean="0">
              <a:latin typeface="Consolas" panose="020B0609020204030204" pitchFamily="49" charset="0"/>
              <a:ea typeface="Anonymous Pro" panose="02060609030202000504" pitchFamily="49" charset="0"/>
              <a:cs typeface="Consolas" panose="020B0609020204030204" pitchFamily="49" charset="0"/>
            </a:endParaRP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mkString</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endParaRPr lang="en-US" sz="1400" dirty="0">
              <a:latin typeface="Consolas" panose="020B0609020204030204" pitchFamily="49" charset="0"/>
              <a:ea typeface="Anonymous Pro" panose="02060609030202000504" pitchFamily="49" charset="0"/>
              <a:cs typeface="Consolas" panose="020B0609020204030204" pitchFamily="49" charset="0"/>
            </a:endParaRPr>
          </a:p>
        </p:txBody>
      </p:sp>
      <p:pic>
        <p:nvPicPr>
          <p:cNvPr id="27" name="Picture 2" descr="http://inwallspeakers1.com/wp-content/uploads/2014/07/printer-icon-transparen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4" descr="http://upload.wikimedia.org/wikipedia/commons/thumb/c/c8/Gaussian_distribution.svg/1280px-Gaussian_distribution.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25075" y="5829821"/>
            <a:ext cx="1828800" cy="871538"/>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TextBox 28"/>
          <p:cNvSpPr txBox="1"/>
          <p:nvPr/>
        </p:nvSpPr>
        <p:spPr>
          <a:xfrm>
            <a:off x="6572629" y="1062018"/>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30" name="TextBox 29"/>
          <p:cNvSpPr txBox="1"/>
          <p:nvPr/>
        </p:nvSpPr>
        <p:spPr>
          <a:xfrm>
            <a:off x="5792235" y="312704"/>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31" name="TextBox 30"/>
          <p:cNvSpPr txBox="1"/>
          <p:nvPr/>
        </p:nvSpPr>
        <p:spPr>
          <a:xfrm>
            <a:off x="6191582" y="717156"/>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32" name="TextBox 31"/>
          <p:cNvSpPr txBox="1"/>
          <p:nvPr/>
        </p:nvSpPr>
        <p:spPr>
          <a:xfrm>
            <a:off x="8149420" y="15577"/>
            <a:ext cx="463696"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Σ</a:t>
            </a:r>
          </a:p>
        </p:txBody>
      </p:sp>
    </p:spTree>
    <p:extLst>
      <p:ext uri="{BB962C8B-B14F-4D97-AF65-F5344CB8AC3E}">
        <p14:creationId xmlns:p14="http://schemas.microsoft.com/office/powerpoint/2010/main" val="12310474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mean</a:t>
            </a:r>
            <a:endParaRPr lang="en-US" sz="4800" dirty="0">
              <a:solidFill>
                <a:schemeClr val="bg2">
                  <a:lumMod val="50000"/>
                </a:schemeClr>
              </a:solidFill>
            </a:endParaRPr>
          </a:p>
        </p:txBody>
      </p:sp>
      <p:sp>
        <p:nvSpPr>
          <p:cNvPr id="35" name="Rectangle 34"/>
          <p:cNvSpPr/>
          <p:nvPr/>
        </p:nvSpPr>
        <p:spPr>
          <a:xfrm>
            <a:off x="2080298" y="3003377"/>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472647" y="336658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860692" y="3700912"/>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025053" y="3366583"/>
            <a:ext cx="2519122" cy="107999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8025053" y="3366583"/>
            <a:ext cx="1932282" cy="461665"/>
          </a:xfrm>
          <a:prstGeom prst="rect">
            <a:avLst/>
          </a:prstGeom>
          <a:noFill/>
        </p:spPr>
        <p:txBody>
          <a:bodyPr wrap="square" rtlCol="0">
            <a:spAutoFit/>
          </a:bodyPr>
          <a:lstStyle/>
          <a:p>
            <a:pPr algn="ctr"/>
            <a:r>
              <a:rPr lang="en-US" sz="2400" dirty="0" smtClean="0">
                <a:latin typeface="Consolas" panose="020B0609020204030204" pitchFamily="49" charset="0"/>
                <a:cs typeface="Consolas" panose="020B0609020204030204" pitchFamily="49" charset="0"/>
              </a:rPr>
              <a:t>2.33333333</a:t>
            </a:r>
            <a:endParaRPr lang="en-US" sz="2400" dirty="0">
              <a:latin typeface="Consolas" panose="020B0609020204030204" pitchFamily="49" charset="0"/>
              <a:cs typeface="Consolas" panose="020B0609020204030204" pitchFamily="49" charset="0"/>
            </a:endParaRPr>
          </a:p>
        </p:txBody>
      </p:sp>
      <p:pic>
        <p:nvPicPr>
          <p:cNvPr id="45" name="Picture 44"/>
          <p:cNvPicPr>
            <a:picLocks noChangeAspect="1"/>
          </p:cNvPicPr>
          <p:nvPr/>
        </p:nvPicPr>
        <p:blipFill>
          <a:blip r:embed="rId3"/>
          <a:stretch>
            <a:fillRect/>
          </a:stretch>
        </p:blipFill>
        <p:spPr>
          <a:xfrm>
            <a:off x="9810750" y="3964257"/>
            <a:ext cx="628650" cy="404987"/>
          </a:xfrm>
          <a:prstGeom prst="rect">
            <a:avLst/>
          </a:prstGeom>
        </p:spPr>
      </p:pic>
      <p:pic>
        <p:nvPicPr>
          <p:cNvPr id="14" name="Picture 2" descr="http://inwallspeakers1.com/wp-content/uploads/2014/07/printer-icon-transpare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Box 14"/>
          <p:cNvSpPr txBox="1"/>
          <p:nvPr/>
        </p:nvSpPr>
        <p:spPr>
          <a:xfrm>
            <a:off x="2860692" y="3752691"/>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16" name="TextBox 15"/>
          <p:cNvSpPr txBox="1"/>
          <p:nvPr/>
        </p:nvSpPr>
        <p:spPr>
          <a:xfrm>
            <a:off x="2080298" y="3003377"/>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17" name="TextBox 16"/>
          <p:cNvSpPr txBox="1"/>
          <p:nvPr/>
        </p:nvSpPr>
        <p:spPr>
          <a:xfrm>
            <a:off x="2479645" y="3407829"/>
            <a:ext cx="301896" cy="307777"/>
          </a:xfrm>
          <a:prstGeom prst="rect">
            <a:avLst/>
          </a:prstGeom>
          <a:noFill/>
        </p:spPr>
        <p:txBody>
          <a:bodyPr wrap="square" rtlCol="0">
            <a:spAutoFit/>
          </a:bodyPr>
          <a:lstStyle/>
          <a:p>
            <a:pPr algn="ctr"/>
            <a:r>
              <a:rPr lang="en-US" sz="1400" dirty="0">
                <a:solidFill>
                  <a:schemeClr val="bg1"/>
                </a:solidFill>
              </a:rPr>
              <a:t>4</a:t>
            </a:r>
          </a:p>
        </p:txBody>
      </p:sp>
      <p:pic>
        <p:nvPicPr>
          <p:cNvPr id="18" name="Picture 4" descr="http://upload.wikimedia.org/wikipedia/commons/thumb/c/c8/Gaussian_distribution.svg/1280px-Gaussian_distribution.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5075" y="5829821"/>
            <a:ext cx="1828800" cy="8715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716586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3"/>
          <a:stretch>
            <a:fillRect/>
          </a:stretch>
        </p:blipFill>
        <p:spPr>
          <a:xfrm>
            <a:off x="7486280" y="4819096"/>
            <a:ext cx="542450" cy="542450"/>
          </a:xfrm>
          <a:prstGeom prst="rect">
            <a:avLst/>
          </a:prstGeom>
        </p:spPr>
      </p:pic>
      <p:sp>
        <p:nvSpPr>
          <p:cNvPr id="44" name="TextBox 43"/>
          <p:cNvSpPr txBox="1"/>
          <p:nvPr/>
        </p:nvSpPr>
        <p:spPr>
          <a:xfrm>
            <a:off x="8387969" y="4682111"/>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45" name="TextBox 44"/>
          <p:cNvSpPr txBox="1"/>
          <p:nvPr/>
        </p:nvSpPr>
        <p:spPr>
          <a:xfrm>
            <a:off x="8398602" y="5121672"/>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46" name="TextBox 45"/>
          <p:cNvSpPr txBox="1"/>
          <p:nvPr/>
        </p:nvSpPr>
        <p:spPr>
          <a:xfrm>
            <a:off x="7687157" y="2546252"/>
            <a:ext cx="2312165" cy="307777"/>
          </a:xfrm>
          <a:prstGeom prst="rect">
            <a:avLst/>
          </a:prstGeom>
          <a:noFill/>
        </p:spPr>
        <p:txBody>
          <a:bodyPr wrap="square" rtlCol="0">
            <a:spAutoFit/>
          </a:bodyPr>
          <a:lstStyle/>
          <a:p>
            <a:r>
              <a:rPr lang="en-US" sz="1400" b="1" dirty="0" smtClean="0">
                <a:latin typeface="Consolas" panose="020B0609020204030204" pitchFamily="49" charset="0"/>
                <a:cs typeface="Consolas" panose="020B0609020204030204" pitchFamily="49" charset="0"/>
              </a:rPr>
              <a:t>mean()</a:t>
            </a:r>
            <a:endParaRPr lang="en-US" sz="1400" b="1" dirty="0">
              <a:latin typeface="Consolas" panose="020B0609020204030204" pitchFamily="49" charset="0"/>
              <a:cs typeface="Consolas" panose="020B0609020204030204" pitchFamily="49" charset="0"/>
            </a:endParaRPr>
          </a:p>
        </p:txBody>
      </p:sp>
      <p:sp>
        <p:nvSpPr>
          <p:cNvPr id="47" name="Rectangle 46"/>
          <p:cNvSpPr/>
          <p:nvPr/>
        </p:nvSpPr>
        <p:spPr>
          <a:xfrm>
            <a:off x="6781162" y="2932379"/>
            <a:ext cx="6971803" cy="369332"/>
          </a:xfrm>
          <a:prstGeom prst="rect">
            <a:avLst/>
          </a:prstGeom>
        </p:spPr>
        <p:txBody>
          <a:bodyPr wrap="square">
            <a:spAutoFit/>
          </a:bodyPr>
          <a:lstStyle/>
          <a:p>
            <a:r>
              <a:rPr lang="en-US" dirty="0" smtClean="0"/>
              <a:t>Return the mean of the items in the </a:t>
            </a:r>
            <a:r>
              <a:rPr lang="en-US" dirty="0"/>
              <a:t>RDD</a:t>
            </a:r>
          </a:p>
        </p:txBody>
      </p:sp>
      <p:sp>
        <p:nvSpPr>
          <p:cNvPr id="63" name="TextBox 62"/>
          <p:cNvSpPr txBox="1"/>
          <p:nvPr/>
        </p:nvSpPr>
        <p:spPr>
          <a:xfrm>
            <a:off x="8740025" y="4717786"/>
            <a:ext cx="3637936" cy="738664"/>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[2, 4, 1]</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2.3333333</a:t>
            </a:r>
            <a:endParaRPr lang="en-US" sz="1400" dirty="0">
              <a:latin typeface="Consolas" panose="020B0609020204030204" pitchFamily="49" charset="0"/>
              <a:cs typeface="Consolas" panose="020B0609020204030204" pitchFamily="49" charset="0"/>
            </a:endParaRPr>
          </a:p>
        </p:txBody>
      </p:sp>
      <p:sp>
        <p:nvSpPr>
          <p:cNvPr id="26" name="Title 1"/>
          <p:cNvSpPr txBox="1">
            <a:spLocks/>
          </p:cNvSpPr>
          <p:nvPr/>
        </p:nvSpPr>
        <p:spPr>
          <a:xfrm>
            <a:off x="838972" y="887588"/>
            <a:ext cx="4697388" cy="849512"/>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000" dirty="0" smtClean="0"/>
              <a:t>mean</a:t>
            </a:r>
            <a:endParaRPr lang="en-US" sz="4000" dirty="0">
              <a:solidFill>
                <a:schemeClr val="bg2">
                  <a:lumMod val="50000"/>
                </a:schemeClr>
              </a:solidFill>
            </a:endParaRPr>
          </a:p>
        </p:txBody>
      </p:sp>
      <p:sp>
        <p:nvSpPr>
          <p:cNvPr id="35" name="Rectangle 34"/>
          <p:cNvSpPr/>
          <p:nvPr/>
        </p:nvSpPr>
        <p:spPr>
          <a:xfrm>
            <a:off x="5792235" y="336778"/>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184584" y="699984"/>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572629" y="1034313"/>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9982200" y="658747"/>
            <a:ext cx="1758752" cy="88466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9982200" y="654971"/>
            <a:ext cx="1758752" cy="461665"/>
          </a:xfrm>
          <a:prstGeom prst="rect">
            <a:avLst/>
          </a:prstGeom>
          <a:noFill/>
        </p:spPr>
        <p:txBody>
          <a:bodyPr wrap="square" rtlCol="0">
            <a:spAutoFit/>
          </a:bodyPr>
          <a:lstStyle/>
          <a:p>
            <a:r>
              <a:rPr lang="en-US" sz="2400" dirty="0" smtClean="0">
                <a:latin typeface="Consolas" panose="020B0609020204030204" pitchFamily="49" charset="0"/>
                <a:cs typeface="Consolas" panose="020B0609020204030204" pitchFamily="49" charset="0"/>
              </a:rPr>
              <a:t>2.3333333</a:t>
            </a:r>
            <a:endParaRPr lang="en-US" sz="2400" dirty="0">
              <a:latin typeface="Consolas" panose="020B0609020204030204" pitchFamily="49" charset="0"/>
              <a:cs typeface="Consolas" panose="020B0609020204030204" pitchFamily="49" charset="0"/>
            </a:endParaRPr>
          </a:p>
        </p:txBody>
      </p:sp>
      <p:pic>
        <p:nvPicPr>
          <p:cNvPr id="66" name="Picture 65"/>
          <p:cNvPicPr>
            <a:picLocks noChangeAspect="1"/>
          </p:cNvPicPr>
          <p:nvPr/>
        </p:nvPicPr>
        <p:blipFill>
          <a:blip r:embed="rId4"/>
          <a:stretch>
            <a:fillRect/>
          </a:stretch>
        </p:blipFill>
        <p:spPr>
          <a:xfrm>
            <a:off x="11191875" y="1179846"/>
            <a:ext cx="444302" cy="286227"/>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038" y="5496998"/>
            <a:ext cx="384473" cy="566349"/>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0160" y="3815985"/>
            <a:ext cx="564230" cy="564230"/>
          </a:xfrm>
          <a:prstGeom prst="rect">
            <a:avLst/>
          </a:prstGeom>
        </p:spPr>
      </p:pic>
      <p:cxnSp>
        <p:nvCxnSpPr>
          <p:cNvPr id="23" name="Straight Connector 22"/>
          <p:cNvCxnSpPr/>
          <p:nvPr/>
        </p:nvCxnSpPr>
        <p:spPr>
          <a:xfrm>
            <a:off x="2316385" y="4893485"/>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24" name="TextBox 23"/>
          <p:cNvSpPr txBox="1"/>
          <p:nvPr/>
        </p:nvSpPr>
        <p:spPr>
          <a:xfrm>
            <a:off x="2313118" y="3549135"/>
            <a:ext cx="6216191" cy="1169551"/>
          </a:xfrm>
          <a:prstGeom prst="rect">
            <a:avLst/>
          </a:prstGeom>
          <a:noFill/>
        </p:spPr>
        <p:txBody>
          <a:bodyPr wrap="square" rtlCol="0">
            <a:spAutoFit/>
          </a:bodyPr>
          <a:lstStyle/>
          <a:p>
            <a:r>
              <a:rPr lang="en-US" sz="1400" b="1" dirty="0">
                <a:solidFill>
                  <a:srgbClr val="1482AC"/>
                </a:solidFill>
                <a:latin typeface="Consolas" panose="020B0609020204030204" pitchFamily="49" charset="0"/>
                <a:cs typeface="Consolas" panose="020B0609020204030204" pitchFamily="49" charset="0"/>
              </a:rPr>
              <a:t>x</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sc.parallelize</a:t>
            </a:r>
            <a:r>
              <a:rPr lang="en-US" sz="1400" dirty="0" smtClean="0">
                <a:latin typeface="Consolas" panose="020B0609020204030204" pitchFamily="49" charset="0"/>
                <a:cs typeface="Consolas" panose="020B0609020204030204" pitchFamily="49" charset="0"/>
              </a:rPr>
              <a:t>([2,4,1])</a:t>
            </a:r>
            <a:endParaRPr lang="en-US" sz="1400" dirty="0">
              <a:latin typeface="Consolas" panose="020B0609020204030204" pitchFamily="49" charset="0"/>
              <a:cs typeface="Consolas" panose="020B0609020204030204" pitchFamily="49" charset="0"/>
            </a:endParaRPr>
          </a:p>
          <a:p>
            <a:r>
              <a:rPr lang="en-US" sz="1400" b="1" dirty="0" smtClean="0">
                <a:solidFill>
                  <a:srgbClr val="E68042"/>
                </a:solidFill>
                <a:latin typeface="Consolas" panose="020B0609020204030204" pitchFamily="49" charset="0"/>
                <a:cs typeface="Consolas" panose="020B0609020204030204" pitchFamily="49" charset="0"/>
              </a:rPr>
              <a:t>y</a:t>
            </a:r>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a:t>
            </a:r>
            <a:r>
              <a:rPr lang="en-US" sz="1400" b="1" dirty="0" err="1" smtClean="0">
                <a:solidFill>
                  <a:srgbClr val="1482AC"/>
                </a:solidFill>
                <a:latin typeface="Consolas" panose="020B0609020204030204" pitchFamily="49" charset="0"/>
                <a:cs typeface="Consolas" panose="020B0609020204030204" pitchFamily="49" charset="0"/>
              </a:rPr>
              <a:t>x</a:t>
            </a:r>
            <a:r>
              <a:rPr lang="en-US" sz="1400" dirty="0" err="1" smtClean="0">
                <a:latin typeface="Consolas" panose="020B0609020204030204" pitchFamily="49" charset="0"/>
                <a:cs typeface="Consolas" panose="020B0609020204030204" pitchFamily="49" charset="0"/>
              </a:rPr>
              <a:t>.mean</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a:p>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print(</a:t>
            </a:r>
            <a:r>
              <a:rPr lang="en-US" sz="1400" b="1" dirty="0" err="1" smtClean="0">
                <a:solidFill>
                  <a:srgbClr val="1482AC"/>
                </a:solidFill>
                <a:latin typeface="Consolas" panose="020B0609020204030204" pitchFamily="49" charset="0"/>
                <a:cs typeface="Consolas" panose="020B0609020204030204" pitchFamily="49" charset="0"/>
              </a:rPr>
              <a:t>x</a:t>
            </a:r>
            <a:r>
              <a:rPr lang="en-US" sz="1400" dirty="0" err="1" smtClean="0">
                <a:latin typeface="Consolas" panose="020B0609020204030204" pitchFamily="49" charset="0"/>
                <a:cs typeface="Consolas" panose="020B0609020204030204" pitchFamily="49" charset="0"/>
              </a:rPr>
              <a:t>.collect</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print(</a:t>
            </a:r>
            <a:r>
              <a:rPr lang="en-US" sz="1400" b="1" dirty="0">
                <a:solidFill>
                  <a:srgbClr val="E68042"/>
                </a:solidFill>
                <a:latin typeface="Consolas" panose="020B0609020204030204" pitchFamily="49" charset="0"/>
                <a:cs typeface="Consolas" panose="020B0609020204030204" pitchFamily="49" charset="0"/>
              </a:rPr>
              <a:t>y</a:t>
            </a:r>
            <a:r>
              <a:rPr lang="en-US" sz="1400" dirty="0">
                <a:latin typeface="Consolas" panose="020B0609020204030204" pitchFamily="49" charset="0"/>
                <a:cs typeface="Consolas" panose="020B0609020204030204" pitchFamily="49" charset="0"/>
              </a:rPr>
              <a:t>)</a:t>
            </a:r>
          </a:p>
        </p:txBody>
      </p:sp>
      <p:sp>
        <p:nvSpPr>
          <p:cNvPr id="25" name="TextBox 24"/>
          <p:cNvSpPr txBox="1"/>
          <p:nvPr/>
        </p:nvSpPr>
        <p:spPr>
          <a:xfrm>
            <a:off x="2313120" y="5214836"/>
            <a:ext cx="5632862" cy="1169551"/>
          </a:xfrm>
          <a:prstGeom prst="rect">
            <a:avLst/>
          </a:prstGeom>
          <a:noFill/>
        </p:spPr>
        <p:txBody>
          <a:bodyPr wrap="square" rtlCol="0">
            <a:spAutoFit/>
          </a:bodyPr>
          <a:lstStyle/>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(Array(2,4,1))</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.mean</a:t>
            </a:r>
            <a:endParaRPr lang="en-US" sz="1400" dirty="0" smtClean="0">
              <a:latin typeface="Consolas" panose="020B0609020204030204" pitchFamily="49" charset="0"/>
              <a:ea typeface="Anonymous Pro" panose="02060609030202000504" pitchFamily="49" charset="0"/>
              <a:cs typeface="Consolas" panose="020B0609020204030204" pitchFamily="49" charset="0"/>
            </a:endParaRPr>
          </a:p>
          <a:p>
            <a:endParaRPr lang="en-US" sz="1400" dirty="0" smtClean="0">
              <a:latin typeface="Consolas" panose="020B0609020204030204" pitchFamily="49" charset="0"/>
              <a:ea typeface="Anonymous Pro" panose="02060609030202000504" pitchFamily="49" charset="0"/>
              <a:cs typeface="Consolas" panose="020B0609020204030204" pitchFamily="49" charset="0"/>
            </a:endParaRP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mkString</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endParaRPr lang="en-US" sz="1400" dirty="0">
              <a:latin typeface="Consolas" panose="020B0609020204030204" pitchFamily="49" charset="0"/>
              <a:ea typeface="Anonymous Pro" panose="02060609030202000504" pitchFamily="49" charset="0"/>
              <a:cs typeface="Consolas" panose="020B0609020204030204" pitchFamily="49" charset="0"/>
            </a:endParaRPr>
          </a:p>
        </p:txBody>
      </p:sp>
      <p:pic>
        <p:nvPicPr>
          <p:cNvPr id="27" name="Picture 2" descr="http://inwallspeakers1.com/wp-content/uploads/2014/07/printer-icon-transparen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4" descr="http://upload.wikimedia.org/wikipedia/commons/thumb/c/c8/Gaussian_distribution.svg/1280px-Gaussian_distribution.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25075" y="5829821"/>
            <a:ext cx="1828800" cy="871538"/>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TextBox 28"/>
          <p:cNvSpPr txBox="1"/>
          <p:nvPr/>
        </p:nvSpPr>
        <p:spPr>
          <a:xfrm>
            <a:off x="6572629" y="1062018"/>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30" name="TextBox 29"/>
          <p:cNvSpPr txBox="1"/>
          <p:nvPr/>
        </p:nvSpPr>
        <p:spPr>
          <a:xfrm>
            <a:off x="5792235" y="312704"/>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31" name="TextBox 30"/>
          <p:cNvSpPr txBox="1"/>
          <p:nvPr/>
        </p:nvSpPr>
        <p:spPr>
          <a:xfrm>
            <a:off x="6191582" y="717156"/>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32" name="TextBox 31"/>
          <p:cNvSpPr txBox="1"/>
          <p:nvPr/>
        </p:nvSpPr>
        <p:spPr>
          <a:xfrm>
            <a:off x="8149420" y="15577"/>
            <a:ext cx="463696" cy="1015663"/>
          </a:xfrm>
          <a:prstGeom prst="rect">
            <a:avLst/>
          </a:prstGeom>
          <a:noFill/>
        </p:spPr>
        <p:txBody>
          <a:bodyPr wrap="square" rtlCol="0">
            <a:spAutoFit/>
          </a:bodyPr>
          <a:lstStyle/>
          <a:p>
            <a:r>
              <a:rPr lang="en-US" sz="6000" i="1" dirty="0">
                <a:latin typeface="Times New Roman" panose="02020603050405020304" pitchFamily="18" charset="0"/>
                <a:cs typeface="Times New Roman" panose="02020603050405020304" pitchFamily="18" charset="0"/>
              </a:rPr>
              <a:t>x</a:t>
            </a:r>
          </a:p>
        </p:txBody>
      </p:sp>
      <p:cxnSp>
        <p:nvCxnSpPr>
          <p:cNvPr id="3" name="Straight Connector 2"/>
          <p:cNvCxnSpPr/>
          <p:nvPr/>
        </p:nvCxnSpPr>
        <p:spPr>
          <a:xfrm>
            <a:off x="8212975" y="376844"/>
            <a:ext cx="400141"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575818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err="1" smtClean="0"/>
              <a:t>stdev</a:t>
            </a:r>
            <a:endParaRPr lang="en-US" sz="4800" dirty="0">
              <a:solidFill>
                <a:schemeClr val="bg2">
                  <a:lumMod val="50000"/>
                </a:schemeClr>
              </a:solidFill>
            </a:endParaRPr>
          </a:p>
        </p:txBody>
      </p:sp>
      <p:sp>
        <p:nvSpPr>
          <p:cNvPr id="35" name="Rectangle 34"/>
          <p:cNvSpPr/>
          <p:nvPr/>
        </p:nvSpPr>
        <p:spPr>
          <a:xfrm>
            <a:off x="2080298" y="3003377"/>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472647" y="336658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860692" y="3700912"/>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025053" y="3366583"/>
            <a:ext cx="2519122" cy="107999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8025053" y="3366583"/>
            <a:ext cx="1932282" cy="461665"/>
          </a:xfrm>
          <a:prstGeom prst="rect">
            <a:avLst/>
          </a:prstGeom>
          <a:noFill/>
        </p:spPr>
        <p:txBody>
          <a:bodyPr wrap="square" rtlCol="0">
            <a:spAutoFit/>
          </a:bodyPr>
          <a:lstStyle/>
          <a:p>
            <a:r>
              <a:rPr lang="en-US" sz="2400" dirty="0"/>
              <a:t>1.2472191</a:t>
            </a:r>
            <a:endParaRPr lang="en-US" sz="2400" dirty="0">
              <a:latin typeface="Consolas" panose="020B0609020204030204" pitchFamily="49" charset="0"/>
              <a:cs typeface="Consolas" panose="020B0609020204030204" pitchFamily="49" charset="0"/>
            </a:endParaRPr>
          </a:p>
        </p:txBody>
      </p:sp>
      <p:pic>
        <p:nvPicPr>
          <p:cNvPr id="45" name="Picture 44"/>
          <p:cNvPicPr>
            <a:picLocks noChangeAspect="1"/>
          </p:cNvPicPr>
          <p:nvPr/>
        </p:nvPicPr>
        <p:blipFill>
          <a:blip r:embed="rId3"/>
          <a:stretch>
            <a:fillRect/>
          </a:stretch>
        </p:blipFill>
        <p:spPr>
          <a:xfrm>
            <a:off x="9810750" y="3964257"/>
            <a:ext cx="628650" cy="404987"/>
          </a:xfrm>
          <a:prstGeom prst="rect">
            <a:avLst/>
          </a:prstGeom>
        </p:spPr>
      </p:pic>
      <p:pic>
        <p:nvPicPr>
          <p:cNvPr id="14" name="Picture 2" descr="http://inwallspeakers1.com/wp-content/uploads/2014/07/printer-icon-transpare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TextBox 14"/>
          <p:cNvSpPr txBox="1"/>
          <p:nvPr/>
        </p:nvSpPr>
        <p:spPr>
          <a:xfrm>
            <a:off x="2860692" y="3752691"/>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16" name="TextBox 15"/>
          <p:cNvSpPr txBox="1"/>
          <p:nvPr/>
        </p:nvSpPr>
        <p:spPr>
          <a:xfrm>
            <a:off x="2080298" y="3003377"/>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17" name="TextBox 16"/>
          <p:cNvSpPr txBox="1"/>
          <p:nvPr/>
        </p:nvSpPr>
        <p:spPr>
          <a:xfrm>
            <a:off x="2479645" y="3407829"/>
            <a:ext cx="301896" cy="307777"/>
          </a:xfrm>
          <a:prstGeom prst="rect">
            <a:avLst/>
          </a:prstGeom>
          <a:noFill/>
        </p:spPr>
        <p:txBody>
          <a:bodyPr wrap="square" rtlCol="0">
            <a:spAutoFit/>
          </a:bodyPr>
          <a:lstStyle/>
          <a:p>
            <a:pPr algn="ctr"/>
            <a:r>
              <a:rPr lang="en-US" sz="1400" dirty="0">
                <a:solidFill>
                  <a:schemeClr val="bg1"/>
                </a:solidFill>
              </a:rPr>
              <a:t>4</a:t>
            </a:r>
          </a:p>
        </p:txBody>
      </p:sp>
      <p:pic>
        <p:nvPicPr>
          <p:cNvPr id="18" name="Picture 4" descr="http://upload.wikimedia.org/wikipedia/commons/thumb/c/c8/Gaussian_distribution.svg/1280px-Gaussian_distribution.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5075" y="5829821"/>
            <a:ext cx="1828800" cy="87153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674777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3"/>
          <a:stretch>
            <a:fillRect/>
          </a:stretch>
        </p:blipFill>
        <p:spPr>
          <a:xfrm>
            <a:off x="7486280" y="4819096"/>
            <a:ext cx="542450" cy="542450"/>
          </a:xfrm>
          <a:prstGeom prst="rect">
            <a:avLst/>
          </a:prstGeom>
        </p:spPr>
      </p:pic>
      <p:sp>
        <p:nvSpPr>
          <p:cNvPr id="44" name="TextBox 43"/>
          <p:cNvSpPr txBox="1"/>
          <p:nvPr/>
        </p:nvSpPr>
        <p:spPr>
          <a:xfrm>
            <a:off x="8387969" y="4682111"/>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45" name="TextBox 44"/>
          <p:cNvSpPr txBox="1"/>
          <p:nvPr/>
        </p:nvSpPr>
        <p:spPr>
          <a:xfrm>
            <a:off x="8398602" y="5121672"/>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46" name="TextBox 45"/>
          <p:cNvSpPr txBox="1"/>
          <p:nvPr/>
        </p:nvSpPr>
        <p:spPr>
          <a:xfrm>
            <a:off x="7687157" y="2546252"/>
            <a:ext cx="2312165" cy="307777"/>
          </a:xfrm>
          <a:prstGeom prst="rect">
            <a:avLst/>
          </a:prstGeom>
          <a:noFill/>
        </p:spPr>
        <p:txBody>
          <a:bodyPr wrap="square" rtlCol="0">
            <a:spAutoFit/>
          </a:bodyPr>
          <a:lstStyle/>
          <a:p>
            <a:r>
              <a:rPr lang="en-US" sz="1400" b="1" dirty="0" err="1" smtClean="0">
                <a:latin typeface="Consolas" panose="020B0609020204030204" pitchFamily="49" charset="0"/>
                <a:cs typeface="Consolas" panose="020B0609020204030204" pitchFamily="49" charset="0"/>
              </a:rPr>
              <a:t>stdev</a:t>
            </a:r>
            <a:r>
              <a:rPr lang="en-US" sz="1400" b="1" dirty="0" smtClean="0">
                <a:latin typeface="Consolas" panose="020B0609020204030204" pitchFamily="49" charset="0"/>
                <a:cs typeface="Consolas" panose="020B0609020204030204" pitchFamily="49" charset="0"/>
              </a:rPr>
              <a:t>()</a:t>
            </a:r>
            <a:endParaRPr lang="en-US" sz="1400" b="1" dirty="0">
              <a:latin typeface="Consolas" panose="020B0609020204030204" pitchFamily="49" charset="0"/>
              <a:cs typeface="Consolas" panose="020B0609020204030204" pitchFamily="49" charset="0"/>
            </a:endParaRPr>
          </a:p>
        </p:txBody>
      </p:sp>
      <p:sp>
        <p:nvSpPr>
          <p:cNvPr id="47" name="Rectangle 46"/>
          <p:cNvSpPr/>
          <p:nvPr/>
        </p:nvSpPr>
        <p:spPr>
          <a:xfrm>
            <a:off x="6128695" y="2932379"/>
            <a:ext cx="6971803" cy="369332"/>
          </a:xfrm>
          <a:prstGeom prst="rect">
            <a:avLst/>
          </a:prstGeom>
        </p:spPr>
        <p:txBody>
          <a:bodyPr wrap="square">
            <a:spAutoFit/>
          </a:bodyPr>
          <a:lstStyle/>
          <a:p>
            <a:r>
              <a:rPr lang="en-US" dirty="0" smtClean="0"/>
              <a:t>Return the standard deviation of the items in the </a:t>
            </a:r>
            <a:r>
              <a:rPr lang="en-US" dirty="0"/>
              <a:t>RDD</a:t>
            </a:r>
          </a:p>
        </p:txBody>
      </p:sp>
      <p:sp>
        <p:nvSpPr>
          <p:cNvPr id="63" name="TextBox 62"/>
          <p:cNvSpPr txBox="1"/>
          <p:nvPr/>
        </p:nvSpPr>
        <p:spPr>
          <a:xfrm>
            <a:off x="8740025" y="4717786"/>
            <a:ext cx="3637936" cy="738664"/>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[2, 4, 1]</a:t>
            </a:r>
          </a:p>
          <a:p>
            <a:endParaRPr lang="en-US" sz="1400" dirty="0" smtClean="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1.2472191</a:t>
            </a:r>
          </a:p>
        </p:txBody>
      </p:sp>
      <p:sp>
        <p:nvSpPr>
          <p:cNvPr id="26" name="Title 1"/>
          <p:cNvSpPr txBox="1">
            <a:spLocks/>
          </p:cNvSpPr>
          <p:nvPr/>
        </p:nvSpPr>
        <p:spPr>
          <a:xfrm>
            <a:off x="838972" y="887588"/>
            <a:ext cx="4697388" cy="849512"/>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000" dirty="0" err="1" smtClean="0"/>
              <a:t>stdev</a:t>
            </a:r>
            <a:endParaRPr lang="en-US" sz="4000" dirty="0">
              <a:solidFill>
                <a:schemeClr val="bg2">
                  <a:lumMod val="50000"/>
                </a:schemeClr>
              </a:solidFill>
            </a:endParaRPr>
          </a:p>
        </p:txBody>
      </p:sp>
      <p:sp>
        <p:nvSpPr>
          <p:cNvPr id="35" name="Rectangle 34"/>
          <p:cNvSpPr/>
          <p:nvPr/>
        </p:nvSpPr>
        <p:spPr>
          <a:xfrm>
            <a:off x="5792235" y="336778"/>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184584" y="699984"/>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572629" y="1034313"/>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9982200" y="658747"/>
            <a:ext cx="1758752" cy="88466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9982200" y="654971"/>
            <a:ext cx="1758752" cy="461665"/>
          </a:xfrm>
          <a:prstGeom prst="rect">
            <a:avLst/>
          </a:prstGeom>
          <a:noFill/>
        </p:spPr>
        <p:txBody>
          <a:bodyPr wrap="square" rtlCol="0">
            <a:spAutoFit/>
          </a:bodyPr>
          <a:lstStyle/>
          <a:p>
            <a:r>
              <a:rPr lang="en-US" sz="2400" dirty="0"/>
              <a:t>1.2472191</a:t>
            </a:r>
            <a:endParaRPr lang="en-US" sz="2400" dirty="0">
              <a:latin typeface="Consolas" panose="020B0609020204030204" pitchFamily="49" charset="0"/>
              <a:cs typeface="Consolas" panose="020B0609020204030204" pitchFamily="49" charset="0"/>
            </a:endParaRPr>
          </a:p>
        </p:txBody>
      </p:sp>
      <p:pic>
        <p:nvPicPr>
          <p:cNvPr id="66" name="Picture 65"/>
          <p:cNvPicPr>
            <a:picLocks noChangeAspect="1"/>
          </p:cNvPicPr>
          <p:nvPr/>
        </p:nvPicPr>
        <p:blipFill>
          <a:blip r:embed="rId4"/>
          <a:stretch>
            <a:fillRect/>
          </a:stretch>
        </p:blipFill>
        <p:spPr>
          <a:xfrm>
            <a:off x="11191875" y="1179846"/>
            <a:ext cx="444302" cy="286227"/>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038" y="5496998"/>
            <a:ext cx="384473" cy="566349"/>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0160" y="3815985"/>
            <a:ext cx="564230" cy="564230"/>
          </a:xfrm>
          <a:prstGeom prst="rect">
            <a:avLst/>
          </a:prstGeom>
        </p:spPr>
      </p:pic>
      <p:cxnSp>
        <p:nvCxnSpPr>
          <p:cNvPr id="23" name="Straight Connector 22"/>
          <p:cNvCxnSpPr/>
          <p:nvPr/>
        </p:nvCxnSpPr>
        <p:spPr>
          <a:xfrm>
            <a:off x="2316385" y="4893485"/>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24" name="TextBox 23"/>
          <p:cNvSpPr txBox="1"/>
          <p:nvPr/>
        </p:nvSpPr>
        <p:spPr>
          <a:xfrm>
            <a:off x="2313118" y="3549135"/>
            <a:ext cx="6216191" cy="1169551"/>
          </a:xfrm>
          <a:prstGeom prst="rect">
            <a:avLst/>
          </a:prstGeom>
          <a:noFill/>
        </p:spPr>
        <p:txBody>
          <a:bodyPr wrap="square" rtlCol="0">
            <a:spAutoFit/>
          </a:bodyPr>
          <a:lstStyle/>
          <a:p>
            <a:r>
              <a:rPr lang="en-US" sz="1400" b="1" dirty="0">
                <a:solidFill>
                  <a:srgbClr val="1482AC"/>
                </a:solidFill>
                <a:latin typeface="Consolas" panose="020B0609020204030204" pitchFamily="49" charset="0"/>
                <a:cs typeface="Consolas" panose="020B0609020204030204" pitchFamily="49" charset="0"/>
              </a:rPr>
              <a:t>x</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sc.parallelize</a:t>
            </a:r>
            <a:r>
              <a:rPr lang="en-US" sz="1400" dirty="0" smtClean="0">
                <a:latin typeface="Consolas" panose="020B0609020204030204" pitchFamily="49" charset="0"/>
                <a:cs typeface="Consolas" panose="020B0609020204030204" pitchFamily="49" charset="0"/>
              </a:rPr>
              <a:t>([2,4,1])</a:t>
            </a:r>
            <a:endParaRPr lang="en-US" sz="1400" dirty="0">
              <a:latin typeface="Consolas" panose="020B0609020204030204" pitchFamily="49" charset="0"/>
              <a:cs typeface="Consolas" panose="020B0609020204030204" pitchFamily="49" charset="0"/>
            </a:endParaRPr>
          </a:p>
          <a:p>
            <a:r>
              <a:rPr lang="en-US" sz="1400" b="1" dirty="0" smtClean="0">
                <a:solidFill>
                  <a:srgbClr val="E68042"/>
                </a:solidFill>
                <a:latin typeface="Consolas" panose="020B0609020204030204" pitchFamily="49" charset="0"/>
                <a:cs typeface="Consolas" panose="020B0609020204030204" pitchFamily="49" charset="0"/>
              </a:rPr>
              <a:t>y</a:t>
            </a:r>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a:t>
            </a:r>
            <a:r>
              <a:rPr lang="en-US" sz="1400" b="1" dirty="0" err="1" smtClean="0">
                <a:solidFill>
                  <a:srgbClr val="1482AC"/>
                </a:solidFill>
                <a:latin typeface="Consolas" panose="020B0609020204030204" pitchFamily="49" charset="0"/>
                <a:cs typeface="Consolas" panose="020B0609020204030204" pitchFamily="49" charset="0"/>
              </a:rPr>
              <a:t>x</a:t>
            </a:r>
            <a:r>
              <a:rPr lang="en-US" sz="1400" dirty="0" err="1" smtClean="0">
                <a:latin typeface="Consolas" panose="020B0609020204030204" pitchFamily="49" charset="0"/>
                <a:cs typeface="Consolas" panose="020B0609020204030204" pitchFamily="49" charset="0"/>
              </a:rPr>
              <a:t>.stdev</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a:p>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print(</a:t>
            </a:r>
            <a:r>
              <a:rPr lang="en-US" sz="1400" b="1" dirty="0" err="1" smtClean="0">
                <a:solidFill>
                  <a:srgbClr val="1482AC"/>
                </a:solidFill>
                <a:latin typeface="Consolas" panose="020B0609020204030204" pitchFamily="49" charset="0"/>
                <a:cs typeface="Consolas" panose="020B0609020204030204" pitchFamily="49" charset="0"/>
              </a:rPr>
              <a:t>x</a:t>
            </a:r>
            <a:r>
              <a:rPr lang="en-US" sz="1400" dirty="0" err="1" smtClean="0">
                <a:latin typeface="Consolas" panose="020B0609020204030204" pitchFamily="49" charset="0"/>
                <a:cs typeface="Consolas" panose="020B0609020204030204" pitchFamily="49" charset="0"/>
              </a:rPr>
              <a:t>.collect</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print(</a:t>
            </a:r>
            <a:r>
              <a:rPr lang="en-US" sz="1400" b="1" dirty="0">
                <a:solidFill>
                  <a:srgbClr val="E68042"/>
                </a:solidFill>
                <a:latin typeface="Consolas" panose="020B0609020204030204" pitchFamily="49" charset="0"/>
                <a:cs typeface="Consolas" panose="020B0609020204030204" pitchFamily="49" charset="0"/>
              </a:rPr>
              <a:t>y</a:t>
            </a:r>
            <a:r>
              <a:rPr lang="en-US" sz="1400" dirty="0">
                <a:latin typeface="Consolas" panose="020B0609020204030204" pitchFamily="49" charset="0"/>
                <a:cs typeface="Consolas" panose="020B0609020204030204" pitchFamily="49" charset="0"/>
              </a:rPr>
              <a:t>)</a:t>
            </a:r>
          </a:p>
        </p:txBody>
      </p:sp>
      <p:sp>
        <p:nvSpPr>
          <p:cNvPr id="25" name="TextBox 24"/>
          <p:cNvSpPr txBox="1"/>
          <p:nvPr/>
        </p:nvSpPr>
        <p:spPr>
          <a:xfrm>
            <a:off x="2313120" y="5214836"/>
            <a:ext cx="5632862" cy="1169551"/>
          </a:xfrm>
          <a:prstGeom prst="rect">
            <a:avLst/>
          </a:prstGeom>
          <a:noFill/>
        </p:spPr>
        <p:txBody>
          <a:bodyPr wrap="square" rtlCol="0">
            <a:spAutoFit/>
          </a:bodyPr>
          <a:lstStyle/>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(Array(2,4,1))</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.stdev</a:t>
            </a:r>
            <a:endParaRPr lang="en-US" sz="1400" dirty="0" smtClean="0">
              <a:latin typeface="Consolas" panose="020B0609020204030204" pitchFamily="49" charset="0"/>
              <a:ea typeface="Anonymous Pro" panose="02060609030202000504" pitchFamily="49" charset="0"/>
              <a:cs typeface="Consolas" panose="020B0609020204030204" pitchFamily="49" charset="0"/>
            </a:endParaRPr>
          </a:p>
          <a:p>
            <a:endParaRPr lang="en-US" sz="1400" dirty="0" smtClean="0">
              <a:latin typeface="Consolas" panose="020B0609020204030204" pitchFamily="49" charset="0"/>
              <a:ea typeface="Anonymous Pro" panose="02060609030202000504" pitchFamily="49" charset="0"/>
              <a:cs typeface="Consolas" panose="020B0609020204030204" pitchFamily="49" charset="0"/>
            </a:endParaRP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mkString</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endParaRPr lang="en-US" sz="1400" dirty="0">
              <a:latin typeface="Consolas" panose="020B0609020204030204" pitchFamily="49" charset="0"/>
              <a:ea typeface="Anonymous Pro" panose="02060609030202000504" pitchFamily="49" charset="0"/>
              <a:cs typeface="Consolas" panose="020B0609020204030204" pitchFamily="49" charset="0"/>
            </a:endParaRPr>
          </a:p>
        </p:txBody>
      </p:sp>
      <p:pic>
        <p:nvPicPr>
          <p:cNvPr id="27" name="Picture 2" descr="http://inwallspeakers1.com/wp-content/uploads/2014/07/printer-icon-transparen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a14="http://schemas.microsoft.com/office/drawing/2010/main" xmlns="">
                <a:solidFill>
                  <a:srgbClr val="FFFFFF"/>
                </a:solidFill>
              </a14:hiddenFill>
            </a:ext>
          </a:extLst>
        </p:spPr>
      </p:pic>
      <p:pic>
        <p:nvPicPr>
          <p:cNvPr id="28" name="Picture 4" descr="http://upload.wikimedia.org/wikipedia/commons/thumb/c/c8/Gaussian_distribution.svg/1280px-Gaussian_distribution.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25075" y="5829821"/>
            <a:ext cx="1828800" cy="871538"/>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TextBox 28"/>
          <p:cNvSpPr txBox="1"/>
          <p:nvPr/>
        </p:nvSpPr>
        <p:spPr>
          <a:xfrm>
            <a:off x="6572629" y="1062018"/>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30" name="TextBox 29"/>
          <p:cNvSpPr txBox="1"/>
          <p:nvPr/>
        </p:nvSpPr>
        <p:spPr>
          <a:xfrm>
            <a:off x="5792235" y="312704"/>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31" name="TextBox 30"/>
          <p:cNvSpPr txBox="1"/>
          <p:nvPr/>
        </p:nvSpPr>
        <p:spPr>
          <a:xfrm>
            <a:off x="6191582" y="717156"/>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32" name="TextBox 31"/>
          <p:cNvSpPr txBox="1"/>
          <p:nvPr/>
        </p:nvSpPr>
        <p:spPr>
          <a:xfrm>
            <a:off x="8149420" y="15577"/>
            <a:ext cx="463696" cy="1015663"/>
          </a:xfrm>
          <a:prstGeom prst="rect">
            <a:avLst/>
          </a:prstGeom>
          <a:noFill/>
        </p:spPr>
        <p:txBody>
          <a:bodyPr wrap="square" rtlCol="0">
            <a:spAutoFit/>
          </a:bodyPr>
          <a:lstStyle/>
          <a:p>
            <a:r>
              <a:rPr lang="el-GR" sz="6000" dirty="0">
                <a:latin typeface="Times New Roman" panose="02020603050405020304" pitchFamily="18" charset="0"/>
                <a:cs typeface="Times New Roman" panose="02020603050405020304" pitchFamily="18" charset="0"/>
              </a:rPr>
              <a:t>σ</a:t>
            </a:r>
            <a:endParaRPr 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74111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1828" y="3486835"/>
            <a:ext cx="854596" cy="545992"/>
          </a:xfrm>
          <a:prstGeom prst="rect">
            <a:avLst/>
          </a:prstGeom>
        </p:spPr>
      </p:pic>
      <p:sp>
        <p:nvSpPr>
          <p:cNvPr id="2" name="Title 1"/>
          <p:cNvSpPr>
            <a:spLocks noGrp="1"/>
          </p:cNvSpPr>
          <p:nvPr>
            <p:ph type="title"/>
          </p:nvPr>
        </p:nvSpPr>
        <p:spPr/>
        <p:txBody>
          <a:bodyPr>
            <a:normAutofit/>
          </a:bodyPr>
          <a:lstStyle/>
          <a:p>
            <a:r>
              <a:rPr lang="en-US" sz="4800" dirty="0" err="1" smtClean="0"/>
              <a:t>saveAsTextFile</a:t>
            </a:r>
            <a:endParaRPr lang="en-US" sz="4800" dirty="0">
              <a:solidFill>
                <a:schemeClr val="bg2">
                  <a:lumMod val="75000"/>
                </a:schemeClr>
              </a:solidFill>
            </a:endParaRPr>
          </a:p>
        </p:txBody>
      </p:sp>
      <p:sp>
        <p:nvSpPr>
          <p:cNvPr id="35" name="Rectangle 34"/>
          <p:cNvSpPr/>
          <p:nvPr/>
        </p:nvSpPr>
        <p:spPr>
          <a:xfrm>
            <a:off x="2080298" y="3003377"/>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472647" y="336658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860692" y="3700912"/>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http://inwallspeakers1.com/wp-content/uploads/2014/07/printer-icon-transpare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a14="http://schemas.microsoft.com/office/drawing/2010/main" xmlns="">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2019" y="3479695"/>
            <a:ext cx="854596" cy="545992"/>
          </a:xfrm>
          <a:prstGeom prst="rect">
            <a:avLst/>
          </a:prstGeom>
        </p:spPr>
      </p:pic>
      <p:pic>
        <p:nvPicPr>
          <p:cNvPr id="19" name="Picture 18"/>
          <p:cNvPicPr>
            <a:picLocks noChangeAspect="1"/>
          </p:cNvPicPr>
          <p:nvPr/>
        </p:nvPicPr>
        <p:blipFill>
          <a:blip r:embed="rId5"/>
          <a:stretch>
            <a:fillRect/>
          </a:stretch>
        </p:blipFill>
        <p:spPr>
          <a:xfrm>
            <a:off x="8686800" y="2733835"/>
            <a:ext cx="1349119" cy="1326633"/>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4441" y="4060468"/>
            <a:ext cx="854596" cy="545992"/>
          </a:xfrm>
          <a:prstGeom prst="rect">
            <a:avLst/>
          </a:prstGeom>
        </p:spPr>
      </p:pic>
    </p:spTree>
    <p:extLst>
      <p:ext uri="{BB962C8B-B14F-4D97-AF65-F5344CB8AC3E}">
        <p14:creationId xmlns:p14="http://schemas.microsoft.com/office/powerpoint/2010/main" val="18233842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35808" y="6094102"/>
            <a:ext cx="2756453" cy="384719"/>
          </a:xfrm>
          <a:prstGeom prst="rect">
            <a:avLst/>
          </a:prstGeom>
          <a:noFill/>
        </p:spPr>
        <p:txBody>
          <a:bodyPr wrap="none" lIns="91438" tIns="45719" rIns="91438" bIns="45719" rtlCol="0">
            <a:spAutoFit/>
          </a:bodyPr>
          <a:lstStyle/>
          <a:p>
            <a:r>
              <a:rPr lang="en-US" dirty="0" smtClean="0">
                <a:latin typeface="Source Sans Pro Light"/>
              </a:rPr>
              <a:t>(Scala, Python and R only)</a:t>
            </a:r>
            <a:endParaRPr lang="en-US" dirty="0">
              <a:latin typeface="Source Sans Pro Light"/>
            </a:endParaRPr>
          </a:p>
        </p:txBody>
      </p:sp>
      <p:sp>
        <p:nvSpPr>
          <p:cNvPr id="5" name="Title 1"/>
          <p:cNvSpPr>
            <a:spLocks noGrp="1"/>
          </p:cNvSpPr>
          <p:nvPr>
            <p:ph type="title"/>
          </p:nvPr>
        </p:nvSpPr>
        <p:spPr>
          <a:xfrm>
            <a:off x="339681" y="275167"/>
            <a:ext cx="11413939" cy="1143000"/>
          </a:xfrm>
        </p:spPr>
        <p:txBody>
          <a:bodyPr/>
          <a:lstStyle/>
          <a:p>
            <a:r>
              <a:rPr lang="en-US" dirty="0" smtClean="0"/>
              <a:t>Interactive Shell</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623" y="907015"/>
            <a:ext cx="6058025" cy="5571805"/>
          </a:xfrm>
          <a:prstGeom prst="rect">
            <a:avLst/>
          </a:prstGeom>
        </p:spPr>
      </p:pic>
    </p:spTree>
    <p:extLst>
      <p:ext uri="{BB962C8B-B14F-4D97-AF65-F5344CB8AC3E}">
        <p14:creationId xmlns:p14="http://schemas.microsoft.com/office/powerpoint/2010/main" val="4224638315"/>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3"/>
          <a:stretch>
            <a:fillRect/>
          </a:stretch>
        </p:blipFill>
        <p:spPr>
          <a:xfrm>
            <a:off x="7486280" y="4819096"/>
            <a:ext cx="542450" cy="542450"/>
          </a:xfrm>
          <a:prstGeom prst="rect">
            <a:avLst/>
          </a:prstGeom>
        </p:spPr>
      </p:pic>
      <p:sp>
        <p:nvSpPr>
          <p:cNvPr id="44" name="TextBox 43"/>
          <p:cNvSpPr txBox="1"/>
          <p:nvPr/>
        </p:nvSpPr>
        <p:spPr>
          <a:xfrm>
            <a:off x="8387969" y="4682111"/>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45" name="TextBox 44"/>
          <p:cNvSpPr txBox="1"/>
          <p:nvPr/>
        </p:nvSpPr>
        <p:spPr>
          <a:xfrm>
            <a:off x="8398602" y="5121672"/>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46" name="TextBox 45"/>
          <p:cNvSpPr txBox="1"/>
          <p:nvPr/>
        </p:nvSpPr>
        <p:spPr>
          <a:xfrm>
            <a:off x="6347861" y="2546252"/>
            <a:ext cx="4995512" cy="307777"/>
          </a:xfrm>
          <a:prstGeom prst="rect">
            <a:avLst/>
          </a:prstGeom>
          <a:noFill/>
        </p:spPr>
        <p:txBody>
          <a:bodyPr wrap="square" rtlCol="0">
            <a:spAutoFit/>
          </a:bodyPr>
          <a:lstStyle/>
          <a:p>
            <a:r>
              <a:rPr lang="en-US" sz="1400" b="1" dirty="0" err="1" smtClean="0">
                <a:latin typeface="Consolas" panose="020B0609020204030204" pitchFamily="49" charset="0"/>
                <a:cs typeface="Consolas" panose="020B0609020204030204" pitchFamily="49" charset="0"/>
              </a:rPr>
              <a:t>saveAsTextFile</a:t>
            </a:r>
            <a:r>
              <a:rPr lang="en-US" sz="1400" b="1" dirty="0" smtClean="0">
                <a:latin typeface="Consolas" panose="020B0609020204030204" pitchFamily="49" charset="0"/>
                <a:cs typeface="Consolas" panose="020B0609020204030204" pitchFamily="49" charset="0"/>
              </a:rPr>
              <a:t>(</a:t>
            </a:r>
            <a:r>
              <a:rPr lang="en-US" sz="1400" b="1" i="1" dirty="0">
                <a:solidFill>
                  <a:srgbClr val="7030A0"/>
                </a:solidFill>
                <a:latin typeface="Consolas" panose="020B0609020204030204" pitchFamily="49" charset="0"/>
                <a:cs typeface="Consolas" panose="020B0609020204030204" pitchFamily="49" charset="0"/>
              </a:rPr>
              <a:t>path</a:t>
            </a:r>
            <a:r>
              <a:rPr lang="en-US" sz="1400" b="1" dirty="0">
                <a:solidFill>
                  <a:srgbClr val="7030A0"/>
                </a:solidFill>
                <a:latin typeface="Consolas" panose="020B0609020204030204" pitchFamily="49" charset="0"/>
                <a:cs typeface="Consolas" panose="020B0609020204030204" pitchFamily="49" charset="0"/>
              </a:rPr>
              <a:t>, </a:t>
            </a:r>
            <a:r>
              <a:rPr lang="en-US" sz="1400" b="1" i="1" dirty="0" err="1">
                <a:solidFill>
                  <a:srgbClr val="7030A0"/>
                </a:solidFill>
                <a:latin typeface="Consolas" panose="020B0609020204030204" pitchFamily="49" charset="0"/>
                <a:cs typeface="Consolas" panose="020B0609020204030204" pitchFamily="49" charset="0"/>
              </a:rPr>
              <a:t>compressionCodecClass</a:t>
            </a:r>
            <a:r>
              <a:rPr lang="en-US" sz="1400" b="1" i="1" dirty="0">
                <a:solidFill>
                  <a:srgbClr val="7030A0"/>
                </a:solidFill>
                <a:latin typeface="Consolas" panose="020B0609020204030204" pitchFamily="49" charset="0"/>
                <a:cs typeface="Consolas" panose="020B0609020204030204" pitchFamily="49" charset="0"/>
              </a:rPr>
              <a:t>=None</a:t>
            </a:r>
            <a:r>
              <a:rPr lang="en-US" sz="1400" b="1" dirty="0" smtClean="0">
                <a:latin typeface="Consolas" panose="020B0609020204030204" pitchFamily="49" charset="0"/>
                <a:cs typeface="Consolas" panose="020B0609020204030204" pitchFamily="49" charset="0"/>
              </a:rPr>
              <a:t>)</a:t>
            </a:r>
            <a:endParaRPr lang="en-US" sz="1400" b="1" dirty="0">
              <a:latin typeface="Consolas" panose="020B0609020204030204" pitchFamily="49" charset="0"/>
              <a:cs typeface="Consolas" panose="020B0609020204030204" pitchFamily="49" charset="0"/>
            </a:endParaRPr>
          </a:p>
        </p:txBody>
      </p:sp>
      <p:sp>
        <p:nvSpPr>
          <p:cNvPr id="47" name="Rectangle 46"/>
          <p:cNvSpPr/>
          <p:nvPr/>
        </p:nvSpPr>
        <p:spPr>
          <a:xfrm>
            <a:off x="6327051" y="2854029"/>
            <a:ext cx="6971803" cy="369332"/>
          </a:xfrm>
          <a:prstGeom prst="rect">
            <a:avLst/>
          </a:prstGeom>
        </p:spPr>
        <p:txBody>
          <a:bodyPr wrap="square">
            <a:spAutoFit/>
          </a:bodyPr>
          <a:lstStyle/>
          <a:p>
            <a:r>
              <a:rPr lang="en-US" dirty="0" smtClean="0"/>
              <a:t>Save the RDD to the </a:t>
            </a:r>
            <a:r>
              <a:rPr lang="en-US" dirty="0" err="1" smtClean="0"/>
              <a:t>filesystem</a:t>
            </a:r>
            <a:r>
              <a:rPr lang="en-US" dirty="0" smtClean="0"/>
              <a:t> indicated in the path</a:t>
            </a:r>
            <a:endParaRPr lang="en-US" dirty="0"/>
          </a:p>
        </p:txBody>
      </p:sp>
      <p:sp>
        <p:nvSpPr>
          <p:cNvPr id="63" name="TextBox 62"/>
          <p:cNvSpPr txBox="1"/>
          <p:nvPr/>
        </p:nvSpPr>
        <p:spPr>
          <a:xfrm>
            <a:off x="8740025" y="4717786"/>
            <a:ext cx="3637936" cy="738664"/>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[2, 4, 1]</a:t>
            </a:r>
          </a:p>
          <a:p>
            <a:endParaRPr lang="en-US" sz="1400" dirty="0" smtClean="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[u'2', u'4', u'1']</a:t>
            </a:r>
          </a:p>
        </p:txBody>
      </p:sp>
      <p:sp>
        <p:nvSpPr>
          <p:cNvPr id="26" name="Title 1"/>
          <p:cNvSpPr txBox="1">
            <a:spLocks/>
          </p:cNvSpPr>
          <p:nvPr/>
        </p:nvSpPr>
        <p:spPr>
          <a:xfrm>
            <a:off x="838972" y="887588"/>
            <a:ext cx="4697388" cy="849512"/>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000" dirty="0" err="1" smtClean="0"/>
              <a:t>saveastextFile</a:t>
            </a:r>
            <a:endParaRPr lang="en-US" sz="4000" dirty="0">
              <a:solidFill>
                <a:schemeClr val="bg2">
                  <a:lumMod val="75000"/>
                </a:schemeClr>
              </a:solidFill>
            </a:endParaRPr>
          </a:p>
        </p:txBody>
      </p:sp>
      <p:sp>
        <p:nvSpPr>
          <p:cNvPr id="35" name="Rectangle 34"/>
          <p:cNvSpPr/>
          <p:nvPr/>
        </p:nvSpPr>
        <p:spPr>
          <a:xfrm>
            <a:off x="5792235" y="336778"/>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184584" y="699984"/>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572629" y="1034313"/>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0038" y="5496998"/>
            <a:ext cx="384473" cy="566349"/>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0160" y="3815985"/>
            <a:ext cx="564230" cy="564230"/>
          </a:xfrm>
          <a:prstGeom prst="rect">
            <a:avLst/>
          </a:prstGeom>
        </p:spPr>
      </p:pic>
      <p:cxnSp>
        <p:nvCxnSpPr>
          <p:cNvPr id="23" name="Straight Connector 22"/>
          <p:cNvCxnSpPr/>
          <p:nvPr/>
        </p:nvCxnSpPr>
        <p:spPr>
          <a:xfrm>
            <a:off x="2316385" y="5081184"/>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24" name="TextBox 23"/>
          <p:cNvSpPr txBox="1"/>
          <p:nvPr/>
        </p:nvSpPr>
        <p:spPr>
          <a:xfrm>
            <a:off x="2313118" y="3549135"/>
            <a:ext cx="6216191" cy="1384995"/>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dbutils.fs.rm("/temp/demo", True)</a:t>
            </a:r>
          </a:p>
          <a:p>
            <a:r>
              <a:rPr lang="en-US" sz="1400" b="1" dirty="0">
                <a:solidFill>
                  <a:srgbClr val="1482AC"/>
                </a:solidFill>
                <a:latin typeface="Consolas" panose="020B0609020204030204" pitchFamily="49" charset="0"/>
                <a:cs typeface="Consolas" panose="020B0609020204030204" pitchFamily="49" charset="0"/>
              </a:rPr>
              <a:t>x</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sc.parallelize</a:t>
            </a:r>
            <a:r>
              <a:rPr lang="en-US" sz="1400" dirty="0">
                <a:latin typeface="Consolas" panose="020B0609020204030204" pitchFamily="49" charset="0"/>
                <a:cs typeface="Consolas" panose="020B0609020204030204" pitchFamily="49" charset="0"/>
              </a:rPr>
              <a:t>([2,4,1])</a:t>
            </a:r>
          </a:p>
          <a:p>
            <a:r>
              <a:rPr lang="en-US" sz="1400" b="1" dirty="0" err="1">
                <a:solidFill>
                  <a:srgbClr val="1482AC"/>
                </a:solidFill>
                <a:latin typeface="Consolas" panose="020B0609020204030204" pitchFamily="49" charset="0"/>
                <a:cs typeface="Consolas" panose="020B0609020204030204" pitchFamily="49" charset="0"/>
              </a:rPr>
              <a:t>x</a:t>
            </a:r>
            <a:r>
              <a:rPr lang="en-US" sz="1400" dirty="0" err="1">
                <a:latin typeface="Consolas" panose="020B0609020204030204" pitchFamily="49" charset="0"/>
                <a:cs typeface="Consolas" panose="020B0609020204030204" pitchFamily="49" charset="0"/>
              </a:rPr>
              <a:t>.saveAsTextFile</a:t>
            </a:r>
            <a:r>
              <a:rPr lang="en-US" sz="1400" dirty="0">
                <a:latin typeface="Consolas" panose="020B0609020204030204" pitchFamily="49" charset="0"/>
                <a:cs typeface="Consolas" panose="020B0609020204030204" pitchFamily="49" charset="0"/>
              </a:rPr>
              <a:t>("/temp/demo")</a:t>
            </a:r>
          </a:p>
          <a:p>
            <a:endParaRPr lang="en-US" sz="1400" dirty="0">
              <a:latin typeface="Consolas" panose="020B0609020204030204" pitchFamily="49" charset="0"/>
              <a:cs typeface="Consolas" panose="020B0609020204030204" pitchFamily="49" charset="0"/>
            </a:endParaRPr>
          </a:p>
          <a:p>
            <a:r>
              <a:rPr lang="en-US" sz="1400" b="1" dirty="0">
                <a:solidFill>
                  <a:srgbClr val="E8761D"/>
                </a:solidFill>
                <a:latin typeface="Consolas" panose="020B0609020204030204" pitchFamily="49" charset="0"/>
                <a:cs typeface="Consolas" panose="020B0609020204030204" pitchFamily="49" charset="0"/>
              </a:rPr>
              <a:t>y</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sc.textFile</a:t>
            </a:r>
            <a:r>
              <a:rPr lang="en-US" sz="1400" dirty="0">
                <a:latin typeface="Consolas" panose="020B0609020204030204" pitchFamily="49" charset="0"/>
                <a:cs typeface="Consolas" panose="020B0609020204030204" pitchFamily="49" charset="0"/>
              </a:rPr>
              <a:t>("/temp/demo")</a:t>
            </a:r>
          </a:p>
          <a:p>
            <a:r>
              <a:rPr lang="en-US" sz="1400" dirty="0">
                <a:latin typeface="Consolas" panose="020B0609020204030204" pitchFamily="49" charset="0"/>
                <a:cs typeface="Consolas" panose="020B0609020204030204" pitchFamily="49" charset="0"/>
              </a:rPr>
              <a:t>print(</a:t>
            </a:r>
            <a:r>
              <a:rPr lang="en-US" sz="1400" b="1" dirty="0" err="1">
                <a:solidFill>
                  <a:srgbClr val="E8761D"/>
                </a:solidFill>
                <a:latin typeface="Consolas" panose="020B0609020204030204" pitchFamily="49" charset="0"/>
                <a:cs typeface="Consolas" panose="020B0609020204030204" pitchFamily="49" charset="0"/>
              </a:rPr>
              <a:t>y</a:t>
            </a:r>
            <a:r>
              <a:rPr lang="en-US" sz="1400" dirty="0" err="1">
                <a:latin typeface="Consolas" panose="020B0609020204030204" pitchFamily="49" charset="0"/>
                <a:cs typeface="Consolas" panose="020B0609020204030204" pitchFamily="49" charset="0"/>
              </a:rPr>
              <a:t>.collect</a:t>
            </a:r>
            <a:r>
              <a:rPr lang="en-US" sz="1400" dirty="0">
                <a:latin typeface="Consolas" panose="020B0609020204030204" pitchFamily="49" charset="0"/>
                <a:cs typeface="Consolas" panose="020B0609020204030204" pitchFamily="49" charset="0"/>
              </a:rPr>
              <a:t>())</a:t>
            </a:r>
          </a:p>
        </p:txBody>
      </p:sp>
      <p:sp>
        <p:nvSpPr>
          <p:cNvPr id="25" name="TextBox 24"/>
          <p:cNvSpPr txBox="1"/>
          <p:nvPr/>
        </p:nvSpPr>
        <p:spPr>
          <a:xfrm>
            <a:off x="2313120" y="5214836"/>
            <a:ext cx="5632862" cy="1384995"/>
          </a:xfrm>
          <a:prstGeom prst="rect">
            <a:avLst/>
          </a:prstGeom>
          <a:noFill/>
        </p:spPr>
        <p:txBody>
          <a:bodyPr wrap="square" rtlCol="0">
            <a:spAutoFit/>
          </a:bodyPr>
          <a:lstStyle/>
          <a:p>
            <a:r>
              <a:rPr lang="en-US" sz="1400" dirty="0">
                <a:latin typeface="Consolas" panose="020B0609020204030204" pitchFamily="49" charset="0"/>
                <a:ea typeface="Anonymous Pro" panose="02060609030202000504" pitchFamily="49" charset="0"/>
                <a:cs typeface="Consolas" panose="020B0609020204030204" pitchFamily="49" charset="0"/>
              </a:rPr>
              <a:t>dbutils.fs.rm("/temp/demo", true)</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(Array(2,4,1))</a:t>
            </a:r>
          </a:p>
          <a:p>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.saveAsTextFile</a:t>
            </a:r>
            <a:r>
              <a:rPr lang="en-US" sz="1400" dirty="0">
                <a:latin typeface="Consolas" panose="020B0609020204030204" pitchFamily="49" charset="0"/>
                <a:ea typeface="Anonymous Pro" panose="02060609030202000504" pitchFamily="49" charset="0"/>
                <a:cs typeface="Consolas" panose="020B0609020204030204" pitchFamily="49" charset="0"/>
              </a:rPr>
              <a:t>("/temp/demo")</a:t>
            </a:r>
          </a:p>
          <a:p>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sc.textFile</a:t>
            </a:r>
            <a:r>
              <a:rPr lang="en-US" sz="1400" dirty="0">
                <a:latin typeface="Consolas" panose="020B0609020204030204" pitchFamily="49" charset="0"/>
                <a:ea typeface="Anonymous Pro" panose="02060609030202000504" pitchFamily="49" charset="0"/>
                <a:cs typeface="Consolas" panose="020B0609020204030204" pitchFamily="49" charset="0"/>
              </a:rPr>
              <a:t>("/temp/demo")</a:t>
            </a:r>
          </a:p>
          <a:p>
            <a:r>
              <a:rPr lang="en-US" sz="1400" dirty="0" err="1">
                <a:latin typeface="Consolas" panose="020B0609020204030204" pitchFamily="49" charset="0"/>
                <a:ea typeface="Anonymous Pro" panose="02060609030202000504" pitchFamily="49" charset="0"/>
                <a:cs typeface="Consolas" panose="020B0609020204030204" pitchFamily="49" charset="0"/>
              </a:rPr>
              <a:t>println</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b="1" dirty="0" err="1">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p:txBody>
      </p:sp>
      <p:pic>
        <p:nvPicPr>
          <p:cNvPr id="27" name="Picture 2" descr="http://inwallspeakers1.com/wp-content/uploads/2014/07/printer-icon-transparen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32205" y="849815"/>
            <a:ext cx="611453" cy="390651"/>
          </a:xfrm>
          <a:prstGeom prst="rect">
            <a:avLst/>
          </a:prstGeom>
        </p:spPr>
      </p:pic>
      <p:pic>
        <p:nvPicPr>
          <p:cNvPr id="40" name="Picture 3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43658" y="1276141"/>
            <a:ext cx="611453" cy="390651"/>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78138" y="849814"/>
            <a:ext cx="611453" cy="390651"/>
          </a:xfrm>
          <a:prstGeom prst="rect">
            <a:avLst/>
          </a:prstGeom>
        </p:spPr>
      </p:pic>
      <p:pic>
        <p:nvPicPr>
          <p:cNvPr id="38" name="Picture 37"/>
          <p:cNvPicPr>
            <a:picLocks noChangeAspect="1"/>
          </p:cNvPicPr>
          <p:nvPr/>
        </p:nvPicPr>
        <p:blipFill>
          <a:blip r:embed="rId8"/>
          <a:stretch>
            <a:fillRect/>
          </a:stretch>
        </p:blipFill>
        <p:spPr>
          <a:xfrm>
            <a:off x="10309526" y="336778"/>
            <a:ext cx="929551" cy="914058"/>
          </a:xfrm>
          <a:prstGeom prst="rect">
            <a:avLst/>
          </a:prstGeom>
        </p:spPr>
      </p:pic>
    </p:spTree>
    <p:extLst>
      <p:ext uri="{BB962C8B-B14F-4D97-AF65-F5344CB8AC3E}">
        <p14:creationId xmlns:p14="http://schemas.microsoft.com/office/powerpoint/2010/main" val="4412116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9571" y="2603802"/>
            <a:ext cx="8297882" cy="2829676"/>
          </a:xfrm>
        </p:spPr>
        <p:txBody>
          <a:bodyPr>
            <a:normAutofit/>
          </a:bodyPr>
          <a:lstStyle/>
          <a:p>
            <a:r>
              <a:rPr lang="en-US" dirty="0" err="1" smtClean="0"/>
              <a:t>DataFrames</a:t>
            </a:r>
            <a:r>
              <a:rPr lang="en-US" dirty="0" smtClean="0"/>
              <a:t> &amp; Spark SQL</a:t>
            </a:r>
            <a:endParaRPr lang="en-US" dirty="0"/>
          </a:p>
        </p:txBody>
      </p:sp>
    </p:spTree>
    <p:extLst>
      <p:ext uri="{BB962C8B-B14F-4D97-AF65-F5344CB8AC3E}">
        <p14:creationId xmlns:p14="http://schemas.microsoft.com/office/powerpoint/2010/main" val="14147899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SQL</a:t>
            </a:r>
            <a:endParaRPr lang="en-US" dirty="0"/>
          </a:p>
        </p:txBody>
      </p:sp>
      <p:pic>
        <p:nvPicPr>
          <p:cNvPr id="5" name="Content Placeholder 4"/>
          <p:cNvPicPr>
            <a:picLocks noGrp="1" noChangeAspect="1"/>
          </p:cNvPicPr>
          <p:nvPr>
            <p:ph idx="1"/>
          </p:nvPr>
        </p:nvPicPr>
        <p:blipFill>
          <a:blip r:embed="rId3"/>
          <a:stretch>
            <a:fillRect/>
          </a:stretch>
        </p:blipFill>
        <p:spPr>
          <a:xfrm>
            <a:off x="1987289" y="3433967"/>
            <a:ext cx="7054171" cy="2069367"/>
          </a:xfrm>
          <a:prstGeom prst="rect">
            <a:avLst/>
          </a:prstGeom>
        </p:spPr>
      </p:pic>
      <p:grpSp>
        <p:nvGrpSpPr>
          <p:cNvPr id="10" name="Group 9"/>
          <p:cNvGrpSpPr/>
          <p:nvPr/>
        </p:nvGrpSpPr>
        <p:grpSpPr>
          <a:xfrm>
            <a:off x="8586963" y="2995085"/>
            <a:ext cx="1957213" cy="1629833"/>
            <a:chOff x="228600" y="4129697"/>
            <a:chExt cx="1957213" cy="1629833"/>
          </a:xfrm>
        </p:grpSpPr>
        <p:sp>
          <p:nvSpPr>
            <p:cNvPr id="7" name="Oval 6"/>
            <p:cNvSpPr/>
            <p:nvPr/>
          </p:nvSpPr>
          <p:spPr>
            <a:xfrm>
              <a:off x="228600" y="4129697"/>
              <a:ext cx="1957213" cy="1629833"/>
            </a:xfrm>
            <a:prstGeom prst="ellipse">
              <a:avLst/>
            </a:prstGeom>
            <a:solidFill>
              <a:srgbClr val="1C96A7"/>
            </a:solidFill>
            <a:ln w="3175" cap="rnd">
              <a:solidFill>
                <a:schemeClr val="bg2">
                  <a:lumMod val="90000"/>
                </a:schemeClr>
              </a:solidFill>
              <a:prstDash val="solid"/>
            </a:ln>
            <a:effectLst>
              <a:outerShdw blurRad="254000" dist="152400" dir="2700000" algn="tl" rotWithShape="0">
                <a:prstClr val="black">
                  <a:alpha val="19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chemeClr val="bg1"/>
                </a:solidFill>
                <a:latin typeface="Source Sans Pro" charset="0"/>
                <a:ea typeface="Source Sans Pro" charset="0"/>
                <a:cs typeface="Source Sans Pro" charset="0"/>
              </a:endParaRPr>
            </a:p>
          </p:txBody>
        </p:sp>
        <p:sp>
          <p:nvSpPr>
            <p:cNvPr id="8" name="TextBox 7"/>
            <p:cNvSpPr txBox="1"/>
            <p:nvPr/>
          </p:nvSpPr>
          <p:spPr>
            <a:xfrm>
              <a:off x="448251" y="4529114"/>
              <a:ext cx="1517910" cy="861774"/>
            </a:xfrm>
            <a:prstGeom prst="rect">
              <a:avLst/>
            </a:prstGeom>
            <a:solidFill>
              <a:srgbClr val="1C96A7"/>
            </a:solidFill>
          </p:spPr>
          <p:txBody>
            <a:bodyPr wrap="square" rtlCol="0">
              <a:spAutoFit/>
            </a:bodyPr>
            <a:lstStyle/>
            <a:p>
              <a:pPr algn="ctr"/>
              <a:r>
                <a:rPr lang="en-US" sz="1600" b="1" dirty="0">
                  <a:solidFill>
                    <a:schemeClr val="bg1"/>
                  </a:solidFill>
                  <a:latin typeface="Source Sans Pro" charset="0"/>
                  <a:ea typeface="Source Sans Pro" charset="0"/>
                  <a:cs typeface="Source Sans Pro" charset="0"/>
                </a:rPr>
                <a:t>Improved multi-version support in 1.4</a:t>
              </a:r>
            </a:p>
          </p:txBody>
        </p:sp>
      </p:grpSp>
      <p:sp>
        <p:nvSpPr>
          <p:cNvPr id="9" name="TextBox 8"/>
          <p:cNvSpPr txBox="1"/>
          <p:nvPr/>
        </p:nvSpPr>
        <p:spPr>
          <a:xfrm>
            <a:off x="1752600" y="1418169"/>
            <a:ext cx="8586613" cy="1415772"/>
          </a:xfrm>
          <a:prstGeom prst="rect">
            <a:avLst/>
          </a:prstGeom>
          <a:noFill/>
        </p:spPr>
        <p:txBody>
          <a:bodyPr wrap="square" lIns="121917" tIns="60958" rIns="121917" bIns="60958" rtlCol="0">
            <a:spAutoFit/>
          </a:bodyPr>
          <a:lstStyle/>
          <a:p>
            <a:pPr marL="457189" indent="-457189">
              <a:buFont typeface="Arial" charset="0"/>
              <a:buChar char="•"/>
            </a:pPr>
            <a:r>
              <a:rPr lang="en-US" sz="2800" dirty="0">
                <a:latin typeface="Source Sans Pro Light"/>
                <a:ea typeface="Source Sans Pro" charset="0"/>
                <a:cs typeface="Source Sans Pro Light"/>
              </a:rPr>
              <a:t>Part of the core distribution since 1.0 (April 2014)</a:t>
            </a:r>
          </a:p>
          <a:p>
            <a:pPr marL="457189" indent="-457189">
              <a:buFont typeface="Arial" charset="0"/>
              <a:buChar char="•"/>
            </a:pPr>
            <a:r>
              <a:rPr lang="en-US" sz="2800" dirty="0">
                <a:latin typeface="Source Sans Pro Light"/>
                <a:ea typeface="Source Sans Pro" charset="0"/>
                <a:cs typeface="Source Sans Pro Light"/>
              </a:rPr>
              <a:t>Runs SQL / </a:t>
            </a:r>
            <a:r>
              <a:rPr lang="en-US" sz="2800" dirty="0" err="1">
                <a:latin typeface="Source Sans Pro Light"/>
                <a:ea typeface="Source Sans Pro" charset="0"/>
                <a:cs typeface="Source Sans Pro Light"/>
              </a:rPr>
              <a:t>HiveQL</a:t>
            </a:r>
            <a:r>
              <a:rPr lang="en-US" sz="2800" dirty="0">
                <a:latin typeface="Source Sans Pro Light"/>
                <a:ea typeface="Source Sans Pro" charset="0"/>
                <a:cs typeface="Source Sans Pro Light"/>
              </a:rPr>
              <a:t> queries, optionally alongside or replacing existing Hive deployments</a:t>
            </a:r>
          </a:p>
        </p:txBody>
      </p:sp>
    </p:spTree>
    <p:extLst>
      <p:ext uri="{BB962C8B-B14F-4D97-AF65-F5344CB8AC3E}">
        <p14:creationId xmlns:p14="http://schemas.microsoft.com/office/powerpoint/2010/main" val="8456510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DataFrames API</a:t>
            </a:r>
            <a:endParaRPr lang="en-US" dirty="0"/>
          </a:p>
        </p:txBody>
      </p:sp>
      <p:sp>
        <p:nvSpPr>
          <p:cNvPr id="3" name="Content Placeholder 2"/>
          <p:cNvSpPr>
            <a:spLocks noGrp="1"/>
          </p:cNvSpPr>
          <p:nvPr>
            <p:ph idx="1"/>
          </p:nvPr>
        </p:nvSpPr>
        <p:spPr>
          <a:xfrm>
            <a:off x="1987292" y="1565496"/>
            <a:ext cx="8876867" cy="5110843"/>
          </a:xfrm>
        </p:spPr>
        <p:txBody>
          <a:bodyPr>
            <a:normAutofit/>
          </a:bodyPr>
          <a:lstStyle/>
          <a:p>
            <a:pPr>
              <a:spcBef>
                <a:spcPts val="1333"/>
              </a:spcBef>
            </a:pPr>
            <a:r>
              <a:rPr lang="en-US" dirty="0"/>
              <a:t>E</a:t>
            </a:r>
            <a:r>
              <a:rPr lang="en-US" dirty="0" smtClean="0"/>
              <a:t>nable </a:t>
            </a:r>
            <a:r>
              <a:rPr lang="en-US" dirty="0"/>
              <a:t>wider audiences beyond “Big Data” engineers to leverage the power of distributed </a:t>
            </a:r>
            <a:r>
              <a:rPr lang="en-US" dirty="0" smtClean="0"/>
              <a:t>processing</a:t>
            </a:r>
          </a:p>
          <a:p>
            <a:pPr>
              <a:spcBef>
                <a:spcPts val="1333"/>
              </a:spcBef>
            </a:pPr>
            <a:r>
              <a:rPr lang="en-US" dirty="0"/>
              <a:t>I</a:t>
            </a:r>
            <a:r>
              <a:rPr lang="en-US" dirty="0" smtClean="0"/>
              <a:t>nspired </a:t>
            </a:r>
            <a:r>
              <a:rPr lang="en-US" dirty="0"/>
              <a:t>by data frames in R and Python (</a:t>
            </a:r>
            <a:r>
              <a:rPr lang="en-US" dirty="0" smtClean="0"/>
              <a:t>Pandas)</a:t>
            </a:r>
          </a:p>
          <a:p>
            <a:pPr>
              <a:spcBef>
                <a:spcPts val="1333"/>
              </a:spcBef>
            </a:pPr>
            <a:r>
              <a:rPr lang="en-US" dirty="0"/>
              <a:t>D</a:t>
            </a:r>
            <a:r>
              <a:rPr lang="en-US" dirty="0" smtClean="0"/>
              <a:t>esigned </a:t>
            </a:r>
            <a:r>
              <a:rPr lang="en-US" dirty="0"/>
              <a:t>from the ground-up to support modern big data and data science </a:t>
            </a:r>
            <a:r>
              <a:rPr lang="en-US" dirty="0" smtClean="0"/>
              <a:t>applications</a:t>
            </a:r>
          </a:p>
          <a:p>
            <a:pPr>
              <a:spcBef>
                <a:spcPts val="1333"/>
              </a:spcBef>
            </a:pPr>
            <a:r>
              <a:rPr lang="en-US" dirty="0"/>
              <a:t>E</a:t>
            </a:r>
            <a:r>
              <a:rPr lang="en-US" dirty="0" smtClean="0"/>
              <a:t>xtension </a:t>
            </a:r>
            <a:r>
              <a:rPr lang="en-US" dirty="0"/>
              <a:t>to the existing RDD </a:t>
            </a:r>
            <a:r>
              <a:rPr lang="en-US" dirty="0" smtClean="0"/>
              <a:t>API</a:t>
            </a:r>
          </a:p>
          <a:p>
            <a:pPr marL="0" indent="0">
              <a:buNone/>
            </a:pPr>
            <a:endParaRPr lang="en-US" sz="3900" dirty="0" smtClean="0"/>
          </a:p>
        </p:txBody>
      </p:sp>
    </p:spTree>
    <p:extLst>
      <p:ext uri="{BB962C8B-B14F-4D97-AF65-F5344CB8AC3E}">
        <p14:creationId xmlns:p14="http://schemas.microsoft.com/office/powerpoint/2010/main" val="3503171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dirty="0" smtClean="0"/>
              <a:t>DataFrames</a:t>
            </a:r>
          </a:p>
        </p:txBody>
      </p:sp>
      <p:sp>
        <p:nvSpPr>
          <p:cNvPr id="3" name="Content Placeholder 2"/>
          <p:cNvSpPr>
            <a:spLocks noGrp="1"/>
          </p:cNvSpPr>
          <p:nvPr>
            <p:ph idx="1"/>
          </p:nvPr>
        </p:nvSpPr>
        <p:spPr>
          <a:xfrm>
            <a:off x="1676402" y="1295400"/>
            <a:ext cx="9380897" cy="5105400"/>
          </a:xfrm>
        </p:spPr>
        <p:txBody>
          <a:bodyPr>
            <a:normAutofit fontScale="92500" lnSpcReduction="10000"/>
          </a:bodyPr>
          <a:lstStyle/>
          <a:p>
            <a:r>
              <a:rPr lang="en-US" dirty="0" smtClean="0"/>
              <a:t>The preferred abstraction </a:t>
            </a:r>
            <a:r>
              <a:rPr lang="en-US" dirty="0"/>
              <a:t>in </a:t>
            </a:r>
            <a:r>
              <a:rPr lang="en-US" dirty="0" smtClean="0"/>
              <a:t>Spark</a:t>
            </a:r>
          </a:p>
          <a:p>
            <a:pPr lvl="1"/>
            <a:r>
              <a:rPr lang="en-US" sz="2800" dirty="0" smtClean="0"/>
              <a:t>Strongly typed collection of distributed elements</a:t>
            </a:r>
          </a:p>
          <a:p>
            <a:pPr lvl="2"/>
            <a:r>
              <a:rPr lang="en-US" sz="2800" dirty="0" smtClean="0"/>
              <a:t>Built </a:t>
            </a:r>
            <a:r>
              <a:rPr lang="en-US" sz="2800" dirty="0"/>
              <a:t>on Resilient Distributed Datasets</a:t>
            </a:r>
          </a:p>
          <a:p>
            <a:pPr lvl="1"/>
            <a:r>
              <a:rPr lang="en-US" sz="2800" b="1" u="sng" dirty="0"/>
              <a:t>Immutable once constructed</a:t>
            </a:r>
          </a:p>
          <a:p>
            <a:pPr lvl="1"/>
            <a:r>
              <a:rPr lang="en-US" sz="2800" dirty="0"/>
              <a:t>Track </a:t>
            </a:r>
            <a:r>
              <a:rPr lang="en-US" sz="2800" b="1" dirty="0"/>
              <a:t>lineage</a:t>
            </a:r>
            <a:r>
              <a:rPr lang="en-US" sz="2800" dirty="0"/>
              <a:t> information to efficiently </a:t>
            </a:r>
            <a:r>
              <a:rPr lang="en-US" sz="2800" dirty="0" smtClean="0"/>
              <a:t>re-compute </a:t>
            </a:r>
            <a:r>
              <a:rPr lang="en-US" sz="2800" dirty="0"/>
              <a:t>lost data</a:t>
            </a:r>
          </a:p>
          <a:p>
            <a:pPr lvl="1"/>
            <a:r>
              <a:rPr lang="en-US" sz="2800" dirty="0"/>
              <a:t>Enable operations on collection of elements in parallel</a:t>
            </a:r>
          </a:p>
          <a:p>
            <a:pPr lvl="1"/>
            <a:endParaRPr lang="en-US" dirty="0"/>
          </a:p>
          <a:p>
            <a:r>
              <a:rPr lang="en-US" dirty="0" smtClean="0"/>
              <a:t>You construct DataFrames</a:t>
            </a:r>
            <a:endParaRPr lang="en-US" dirty="0"/>
          </a:p>
          <a:p>
            <a:pPr lvl="1"/>
            <a:r>
              <a:rPr lang="en-US" sz="2800" dirty="0"/>
              <a:t>by</a:t>
            </a:r>
            <a:r>
              <a:rPr lang="en-US" sz="2800" i="1" dirty="0"/>
              <a:t> parallelizing </a:t>
            </a:r>
            <a:r>
              <a:rPr lang="en-US" sz="2800" dirty="0"/>
              <a:t>existing collections (e.g., Pandas DataFrames) </a:t>
            </a:r>
          </a:p>
          <a:p>
            <a:pPr lvl="1"/>
            <a:r>
              <a:rPr lang="en-US" sz="2800" dirty="0"/>
              <a:t>by</a:t>
            </a:r>
            <a:r>
              <a:rPr lang="en-US" sz="2800" i="1" dirty="0"/>
              <a:t> transforming</a:t>
            </a:r>
            <a:r>
              <a:rPr lang="en-US" sz="2800" dirty="0"/>
              <a:t> an existing DataFrames</a:t>
            </a:r>
          </a:p>
          <a:p>
            <a:pPr lvl="1"/>
            <a:r>
              <a:rPr lang="en-US" sz="2800" dirty="0"/>
              <a:t>from</a:t>
            </a:r>
            <a:r>
              <a:rPr lang="en-US" sz="2800" i="1" dirty="0"/>
              <a:t> files </a:t>
            </a:r>
            <a:r>
              <a:rPr lang="en-US" sz="2800" dirty="0"/>
              <a:t>in HDFS or any other storage system (e.g., Parquet)</a:t>
            </a:r>
          </a:p>
        </p:txBody>
      </p:sp>
    </p:spTree>
    <p:extLst>
      <p:ext uri="{BB962C8B-B14F-4D97-AF65-F5344CB8AC3E}">
        <p14:creationId xmlns:p14="http://schemas.microsoft.com/office/powerpoint/2010/main" val="1078211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DataFrames</a:t>
            </a:r>
            <a:r>
              <a:rPr lang="en-US" dirty="0"/>
              <a:t> </a:t>
            </a:r>
            <a:r>
              <a:rPr lang="en-US" dirty="0" smtClean="0"/>
              <a:t>Features</a:t>
            </a:r>
            <a:endParaRPr lang="en-US" dirty="0"/>
          </a:p>
        </p:txBody>
      </p:sp>
      <p:sp>
        <p:nvSpPr>
          <p:cNvPr id="3" name="Content Placeholder 2"/>
          <p:cNvSpPr>
            <a:spLocks noGrp="1"/>
          </p:cNvSpPr>
          <p:nvPr>
            <p:ph idx="1"/>
          </p:nvPr>
        </p:nvSpPr>
        <p:spPr>
          <a:xfrm>
            <a:off x="589504" y="1418169"/>
            <a:ext cx="11059288" cy="5160683"/>
          </a:xfrm>
        </p:spPr>
        <p:txBody>
          <a:bodyPr>
            <a:noAutofit/>
          </a:bodyPr>
          <a:lstStyle/>
          <a:p>
            <a:pPr marL="457189" indent="-457189">
              <a:spcBef>
                <a:spcPts val="1333"/>
              </a:spcBef>
              <a:buFont typeface="Arial" charset="0"/>
              <a:buChar char="•"/>
            </a:pPr>
            <a:r>
              <a:rPr lang="en-US" dirty="0" smtClean="0"/>
              <a:t>Ability </a:t>
            </a:r>
            <a:r>
              <a:rPr lang="en-US" dirty="0"/>
              <a:t>to </a:t>
            </a:r>
            <a:r>
              <a:rPr lang="en-US" b="1" dirty="0"/>
              <a:t>scale</a:t>
            </a:r>
            <a:r>
              <a:rPr lang="en-US" dirty="0"/>
              <a:t> from kilobytes of data on a single laptop to petabytes on a large cluster</a:t>
            </a:r>
          </a:p>
          <a:p>
            <a:pPr marL="457189" indent="-457189">
              <a:spcBef>
                <a:spcPts val="1333"/>
              </a:spcBef>
              <a:buFont typeface="Arial" charset="0"/>
              <a:buChar char="•"/>
            </a:pPr>
            <a:r>
              <a:rPr lang="en-US" dirty="0"/>
              <a:t>Support for a wide array of data </a:t>
            </a:r>
            <a:r>
              <a:rPr lang="en-US" b="1" dirty="0"/>
              <a:t>formats</a:t>
            </a:r>
            <a:r>
              <a:rPr lang="en-US" dirty="0"/>
              <a:t> and storage systems</a:t>
            </a:r>
          </a:p>
          <a:p>
            <a:pPr marL="457189" indent="-457189">
              <a:spcBef>
                <a:spcPts val="1333"/>
              </a:spcBef>
              <a:buFont typeface="Arial" charset="0"/>
              <a:buChar char="•"/>
            </a:pPr>
            <a:r>
              <a:rPr lang="en-US" dirty="0"/>
              <a:t>State-of-the-art </a:t>
            </a:r>
            <a:r>
              <a:rPr lang="en-US" b="1" dirty="0"/>
              <a:t>optimization</a:t>
            </a:r>
            <a:r>
              <a:rPr lang="en-US" dirty="0"/>
              <a:t> and code generation through the Spark SQL </a:t>
            </a:r>
            <a:r>
              <a:rPr lang="en-US" dirty="0">
                <a:hlinkClick r:id="rId3"/>
              </a:rPr>
              <a:t>Catalyst</a:t>
            </a:r>
            <a:r>
              <a:rPr lang="en-US" dirty="0"/>
              <a:t> optimizer</a:t>
            </a:r>
          </a:p>
          <a:p>
            <a:pPr marL="457189" indent="-457189">
              <a:spcBef>
                <a:spcPts val="1333"/>
              </a:spcBef>
              <a:buFont typeface="Arial" charset="0"/>
              <a:buChar char="•"/>
            </a:pPr>
            <a:r>
              <a:rPr lang="en-US" dirty="0"/>
              <a:t>Seamless integration with all big data tooling and infrastructure via Spark</a:t>
            </a:r>
          </a:p>
          <a:p>
            <a:pPr marL="457189" indent="-457189">
              <a:spcBef>
                <a:spcPts val="1333"/>
              </a:spcBef>
              <a:buFont typeface="Arial" charset="0"/>
              <a:buChar char="•"/>
            </a:pPr>
            <a:r>
              <a:rPr lang="en-US" dirty="0"/>
              <a:t>APIs for Python, Java, Scala, and </a:t>
            </a:r>
            <a:r>
              <a:rPr lang="en-US" dirty="0" smtClean="0"/>
              <a:t>R</a:t>
            </a:r>
            <a:endParaRPr lang="en-US" dirty="0"/>
          </a:p>
        </p:txBody>
      </p:sp>
    </p:spTree>
    <p:extLst>
      <p:ext uri="{BB962C8B-B14F-4D97-AF65-F5344CB8AC3E}">
        <p14:creationId xmlns:p14="http://schemas.microsoft.com/office/powerpoint/2010/main" val="3179383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DataFrames versus RDDs</a:t>
            </a:r>
            <a:endParaRPr lang="en-US" dirty="0"/>
          </a:p>
        </p:txBody>
      </p:sp>
      <p:sp>
        <p:nvSpPr>
          <p:cNvPr id="3" name="Content Placeholder 2"/>
          <p:cNvSpPr>
            <a:spLocks noGrp="1"/>
          </p:cNvSpPr>
          <p:nvPr>
            <p:ph idx="1"/>
          </p:nvPr>
        </p:nvSpPr>
        <p:spPr>
          <a:xfrm>
            <a:off x="786803" y="1418170"/>
            <a:ext cx="10642550" cy="4737943"/>
          </a:xfrm>
        </p:spPr>
        <p:txBody>
          <a:bodyPr>
            <a:normAutofit/>
          </a:bodyPr>
          <a:lstStyle/>
          <a:p>
            <a:r>
              <a:rPr lang="en-US" dirty="0" smtClean="0"/>
              <a:t>For </a:t>
            </a:r>
            <a:r>
              <a:rPr lang="en-US" dirty="0"/>
              <a:t>new users familiar with data frames in other programming languages, this API should make them feel at </a:t>
            </a:r>
            <a:r>
              <a:rPr lang="en-US" dirty="0" smtClean="0"/>
              <a:t>home</a:t>
            </a:r>
            <a:endParaRPr lang="en-US" dirty="0"/>
          </a:p>
          <a:p>
            <a:endParaRPr lang="en-US" dirty="0" smtClean="0"/>
          </a:p>
          <a:p>
            <a:r>
              <a:rPr lang="en-US" dirty="0" smtClean="0"/>
              <a:t>For </a:t>
            </a:r>
            <a:r>
              <a:rPr lang="en-US" dirty="0"/>
              <a:t>existing Spark users, </a:t>
            </a:r>
            <a:r>
              <a:rPr lang="en-US" dirty="0" smtClean="0"/>
              <a:t>the API </a:t>
            </a:r>
            <a:r>
              <a:rPr lang="en-US" dirty="0"/>
              <a:t>will make Spark easier to </a:t>
            </a:r>
            <a:r>
              <a:rPr lang="en-US" dirty="0" smtClean="0"/>
              <a:t>program than using RDDs</a:t>
            </a:r>
          </a:p>
          <a:p>
            <a:endParaRPr lang="en-US" dirty="0" smtClean="0"/>
          </a:p>
          <a:p>
            <a:r>
              <a:rPr lang="en-US" dirty="0" smtClean="0"/>
              <a:t>For both sets of users, DataFrames will improve </a:t>
            </a:r>
            <a:r>
              <a:rPr lang="en-US" dirty="0"/>
              <a:t>performance through intelligent optimizations and code-</a:t>
            </a:r>
            <a:r>
              <a:rPr lang="en-US" dirty="0" smtClean="0"/>
              <a:t>generation</a:t>
            </a:r>
            <a:endParaRPr lang="en-US" dirty="0"/>
          </a:p>
        </p:txBody>
      </p:sp>
    </p:spTree>
    <p:extLst>
      <p:ext uri="{BB962C8B-B14F-4D97-AF65-F5344CB8AC3E}">
        <p14:creationId xmlns:p14="http://schemas.microsoft.com/office/powerpoint/2010/main" val="3103122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1"/>
          </p:nvPr>
        </p:nvSpPr>
        <p:spPr>
          <a:xfrm>
            <a:off x="2012172" y="1238489"/>
            <a:ext cx="7655187" cy="1264923"/>
          </a:xfrm>
        </p:spPr>
        <p:txBody>
          <a:bodyPr/>
          <a:lstStyle/>
          <a:p>
            <a:pPr marL="0" indent="0">
              <a:buNone/>
            </a:pPr>
            <a:r>
              <a:rPr lang="en-US" dirty="0" smtClean="0"/>
              <a:t>Unified interface to reading/writing data in a variety of formats.</a:t>
            </a:r>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127</a:t>
            </a:fld>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rgbClr val="7F0055"/>
                </a:solidFill>
                <a:latin typeface="Consolas" charset="0"/>
                <a:ea typeface="Consolas" charset="0"/>
                <a:cs typeface="Consolas" charset="0"/>
              </a:rPr>
              <a:t>val</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df</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 </a:t>
            </a:r>
            <a:r>
              <a:rPr lang="en-US" dirty="0" err="1">
                <a:solidFill>
                  <a:srgbClr val="000000"/>
                </a:solidFill>
                <a:latin typeface="Consolas" charset="0"/>
                <a:ea typeface="Consolas" charset="0"/>
                <a:cs typeface="Consolas" charset="0"/>
              </a:rPr>
              <a:t>sqlContext</a:t>
            </a:r>
            <a:r>
              <a:rPr lang="en-US" dirty="0">
                <a:solidFill>
                  <a:srgbClr val="000000"/>
                </a:solidFill>
                <a:latin typeface="Consolas" charset="0"/>
                <a:ea typeface="Consolas" charset="0"/>
                <a:cs typeface="Consolas" charset="0"/>
              </a:rPr>
              <a:t>.</a:t>
            </a:r>
            <a:br>
              <a:rPr lang="en-US" dirty="0">
                <a:solidFill>
                  <a:srgbClr val="000000"/>
                </a:solidFill>
                <a:latin typeface="Consolas" charset="0"/>
                <a:ea typeface="Consolas" charset="0"/>
                <a:cs typeface="Consolas" charset="0"/>
              </a:rPr>
            </a:br>
            <a:r>
              <a:rPr lang="en-US" dirty="0">
                <a:solidFill>
                  <a:srgbClr val="000000"/>
                </a:solidFill>
                <a:latin typeface="Consolas" charset="0"/>
                <a:ea typeface="Consolas" charset="0"/>
                <a:cs typeface="Consolas" charset="0"/>
              </a:rPr>
              <a:t>  read.</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json</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option(</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samplingRatio</a:t>
            </a:r>
            <a:r>
              <a:rPr lang="en-US" dirty="0">
                <a:solidFill>
                  <a:srgbClr val="0000BB"/>
                </a:solidFill>
                <a:latin typeface="Consolas" charset="0"/>
                <a:ea typeface="Consolas" charset="0"/>
                <a:cs typeface="Consolas" charset="0"/>
              </a:rPr>
              <a:t>", "0.1"</a:t>
            </a:r>
            <a:r>
              <a:rPr lang="en-US"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load</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Users</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spark</a:t>
            </a:r>
            <a:r>
              <a:rPr lang="cs-CZ" dirty="0">
                <a:solidFill>
                  <a:srgbClr val="0000BB"/>
                </a:solidFill>
                <a:latin typeface="Consolas" charset="0"/>
                <a:ea typeface="Consolas" charset="0"/>
                <a:cs typeface="Consolas" charset="0"/>
              </a:rPr>
              <a:t>/data/</a:t>
            </a:r>
            <a:r>
              <a:rPr lang="cs-CZ" dirty="0" err="1">
                <a:solidFill>
                  <a:srgbClr val="0000BB"/>
                </a:solidFill>
                <a:latin typeface="Consolas" charset="0"/>
                <a:ea typeface="Consolas" charset="0"/>
                <a:cs typeface="Consolas" charset="0"/>
              </a:rPr>
              <a:t>stuff.json</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rgbClr val="000000"/>
                </a:solidFill>
                <a:latin typeface="Consolas" charset="0"/>
                <a:ea typeface="Consolas" charset="0"/>
                <a:cs typeface="Consolas" charset="0"/>
              </a:rPr>
              <a:t>df.write</a:t>
            </a:r>
            <a:r>
              <a:rPr lang="cs-CZ" dirty="0">
                <a:solidFill>
                  <a:srgbClr val="000000"/>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parquet</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a:solidFill>
                  <a:srgbClr val="000000"/>
                </a:solidFill>
                <a:latin typeface="Consolas" charset="0"/>
                <a:ea typeface="Consolas" charset="0"/>
                <a:cs typeface="Consolas" charset="0"/>
              </a:rPr>
              <a:t>mode(</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append</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partitionBy</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year</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saveAsTable</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faster-stuff</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spTree>
    <p:extLst>
      <p:ext uri="{BB962C8B-B14F-4D97-AF65-F5344CB8AC3E}">
        <p14:creationId xmlns:p14="http://schemas.microsoft.com/office/powerpoint/2010/main" val="16302798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1"/>
          </p:nvPr>
        </p:nvSpPr>
        <p:spPr>
          <a:xfrm>
            <a:off x="2012172" y="1238489"/>
            <a:ext cx="7655187" cy="1264923"/>
          </a:xfrm>
        </p:spPr>
        <p:txBody>
          <a:bodyPr/>
          <a:lstStyle/>
          <a:p>
            <a:pPr marL="0" indent="0">
              <a:buNone/>
            </a:pPr>
            <a:r>
              <a:rPr lang="en-US" dirty="0" smtClean="0"/>
              <a:t>Unified interface to reading/writing data in a variety of formats.</a:t>
            </a:r>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128</a:t>
            </a:fld>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chemeClr val="accent4">
                    <a:lumMod val="40000"/>
                    <a:lumOff val="60000"/>
                  </a:schemeClr>
                </a:solidFill>
                <a:latin typeface="Consolas" charset="0"/>
                <a:ea typeface="Consolas" charset="0"/>
                <a:cs typeface="Consolas" charset="0"/>
              </a:rPr>
              <a:t>val</a:t>
            </a:r>
            <a:r>
              <a:rPr lang="en-US" b="1" dirty="0">
                <a:solidFill>
                  <a:schemeClr val="accent4">
                    <a:lumMod val="40000"/>
                    <a:lumOff val="60000"/>
                  </a:schemeClr>
                </a:solidFill>
                <a:latin typeface="Consolas" charset="0"/>
                <a:ea typeface="Consolas" charset="0"/>
                <a:cs typeface="Consolas" charset="0"/>
              </a:rPr>
              <a:t> </a:t>
            </a:r>
            <a:r>
              <a:rPr lang="en-US" b="1" dirty="0" err="1">
                <a:solidFill>
                  <a:schemeClr val="bg1">
                    <a:lumMod val="75000"/>
                  </a:schemeClr>
                </a:solidFill>
                <a:latin typeface="Consolas" charset="0"/>
                <a:ea typeface="Consolas" charset="0"/>
                <a:cs typeface="Consolas" charset="0"/>
              </a:rPr>
              <a:t>df</a:t>
            </a:r>
            <a:r>
              <a:rPr lang="en-US" b="1" dirty="0">
                <a:solidFill>
                  <a:schemeClr val="bg1">
                    <a:lumMod val="75000"/>
                  </a:schemeClr>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 </a:t>
            </a:r>
            <a:r>
              <a:rPr lang="en-US" dirty="0" err="1">
                <a:solidFill>
                  <a:schemeClr val="bg1">
                    <a:lumMod val="75000"/>
                  </a:schemeClr>
                </a:solidFill>
                <a:latin typeface="Consolas" charset="0"/>
                <a:ea typeface="Consolas" charset="0"/>
                <a:cs typeface="Consolas" charset="0"/>
              </a:rPr>
              <a:t>sqlContext</a:t>
            </a:r>
            <a:r>
              <a:rPr lang="en-US" dirty="0">
                <a:solidFill>
                  <a:schemeClr val="bg1">
                    <a:lumMod val="75000"/>
                  </a:schemeClr>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
            </a:r>
            <a:br>
              <a:rPr lang="en-US" dirty="0">
                <a:solidFill>
                  <a:srgbClr val="000000"/>
                </a:solidFill>
                <a:latin typeface="Consolas" charset="0"/>
                <a:ea typeface="Consolas" charset="0"/>
                <a:cs typeface="Consolas" charset="0"/>
              </a:rPr>
            </a:br>
            <a:r>
              <a:rPr lang="en-US" dirty="0">
                <a:solidFill>
                  <a:srgbClr val="000000"/>
                </a:solidFill>
                <a:latin typeface="Consolas" charset="0"/>
                <a:ea typeface="Consolas" charset="0"/>
                <a:cs typeface="Consolas" charset="0"/>
              </a:rPr>
              <a:t>  read.</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chemeClr val="bg1">
                    <a:lumMod val="75000"/>
                  </a:schemeClr>
                </a:solidFill>
                <a:latin typeface="Consolas" charset="0"/>
                <a:ea typeface="Consolas" charset="0"/>
                <a:cs typeface="Consolas" charset="0"/>
              </a:rPr>
              <a:t>option(</a:t>
            </a:r>
            <a:r>
              <a:rPr lang="en-US" dirty="0">
                <a:solidFill>
                  <a:srgbClr val="A1B1FF"/>
                </a:solidFill>
                <a:latin typeface="Consolas" charset="0"/>
                <a:ea typeface="Consolas" charset="0"/>
                <a:cs typeface="Consolas" charset="0"/>
              </a:rPr>
              <a:t>"</a:t>
            </a:r>
            <a:r>
              <a:rPr lang="en-US" dirty="0" err="1">
                <a:solidFill>
                  <a:srgbClr val="A1B1FF"/>
                </a:solidFill>
                <a:latin typeface="Consolas" charset="0"/>
                <a:ea typeface="Consolas" charset="0"/>
                <a:cs typeface="Consolas" charset="0"/>
              </a:rPr>
              <a:t>samplingRatio</a:t>
            </a:r>
            <a:r>
              <a:rPr lang="en-US" dirty="0">
                <a:solidFill>
                  <a:srgbClr val="A1B1FF"/>
                </a:solidFill>
                <a:latin typeface="Consolas" charset="0"/>
                <a:ea typeface="Consolas" charset="0"/>
                <a:cs typeface="Consolas" charset="0"/>
              </a:rPr>
              <a:t>", "0.1"</a:t>
            </a:r>
            <a:r>
              <a:rPr lang="en-US"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load</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Users</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spark</a:t>
            </a:r>
            <a:r>
              <a:rPr lang="cs-CZ" dirty="0">
                <a:solidFill>
                  <a:srgbClr val="A1B1FF"/>
                </a:solidFill>
                <a:latin typeface="Consolas" charset="0"/>
                <a:ea typeface="Consolas" charset="0"/>
                <a:cs typeface="Consolas" charset="0"/>
              </a:rPr>
              <a:t>/data/</a:t>
            </a:r>
            <a:r>
              <a:rPr lang="cs-CZ" dirty="0" err="1">
                <a:solidFill>
                  <a:srgbClr val="A1B1FF"/>
                </a:solidFill>
                <a:latin typeface="Consolas" charset="0"/>
                <a:ea typeface="Consolas" charset="0"/>
                <a:cs typeface="Consolas" charset="0"/>
              </a:rPr>
              <a:t>stuff.json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chemeClr val="bg1">
                    <a:lumMod val="75000"/>
                  </a:schemeClr>
                </a:solidFill>
                <a:latin typeface="Consolas" charset="0"/>
                <a:ea typeface="Consolas" charset="0"/>
                <a:cs typeface="Consolas" charset="0"/>
              </a:rPr>
              <a:t>df.</a:t>
            </a:r>
            <a:r>
              <a:rPr lang="cs-CZ" dirty="0" err="1">
                <a:solidFill>
                  <a:srgbClr val="000000"/>
                </a:solidFill>
                <a:latin typeface="Consolas" charset="0"/>
                <a:ea typeface="Consolas" charset="0"/>
                <a:cs typeface="Consolas" charset="0"/>
              </a:rPr>
              <a:t>write</a:t>
            </a:r>
            <a:r>
              <a:rPr lang="cs-CZ" dirty="0">
                <a:solidFill>
                  <a:srgbClr val="000000"/>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parquet</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a:solidFill>
                  <a:schemeClr val="bg1">
                    <a:lumMod val="75000"/>
                  </a:schemeClr>
                </a:solidFill>
                <a:latin typeface="Consolas" charset="0"/>
                <a:ea typeface="Consolas" charset="0"/>
                <a:cs typeface="Consolas" charset="0"/>
              </a:rPr>
              <a:t>mode(</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append</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partitionBy</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year</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saveAsTable</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faster-stuff</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cxnSp>
        <p:nvCxnSpPr>
          <p:cNvPr id="12" name="Straight Arrow Connector 11"/>
          <p:cNvCxnSpPr/>
          <p:nvPr/>
        </p:nvCxnSpPr>
        <p:spPr>
          <a:xfrm flipH="1" flipV="1">
            <a:off x="2919240" y="3260182"/>
            <a:ext cx="4346043" cy="1388018"/>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3124200" y="4648200"/>
            <a:ext cx="4141082" cy="469242"/>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7280832" y="4540798"/>
            <a:ext cx="3263342" cy="1815882"/>
          </a:xfrm>
          <a:prstGeom prst="rect">
            <a:avLst/>
          </a:prstGeom>
          <a:solidFill>
            <a:schemeClr val="bg1">
              <a:lumMod val="95000"/>
            </a:schemeClr>
          </a:solidFill>
          <a:ln>
            <a:solidFill>
              <a:schemeClr val="accent6"/>
            </a:solidFill>
          </a:ln>
          <a:effectLst/>
        </p:spPr>
        <p:txBody>
          <a:bodyPr wrap="square" rtlCol="0">
            <a:spAutoFit/>
          </a:bodyPr>
          <a:lstStyle/>
          <a:p>
            <a:pPr algn="ctr"/>
            <a:r>
              <a:rPr lang="en-US" sz="2800" dirty="0">
                <a:solidFill>
                  <a:schemeClr val="accent6"/>
                </a:solidFill>
                <a:latin typeface="Consolas" charset="0"/>
                <a:ea typeface="Consolas" charset="0"/>
                <a:cs typeface="Consolas" charset="0"/>
              </a:rPr>
              <a:t>read</a:t>
            </a:r>
            <a:r>
              <a:rPr lang="en-US" sz="2800" dirty="0">
                <a:solidFill>
                  <a:schemeClr val="accent6"/>
                </a:solidFill>
                <a:latin typeface="Source Sans Pro" charset="0"/>
                <a:ea typeface="Source Sans Pro" charset="0"/>
                <a:cs typeface="Source Sans Pro" charset="0"/>
              </a:rPr>
              <a:t> </a:t>
            </a:r>
            <a:r>
              <a:rPr lang="en-US" sz="2800" dirty="0">
                <a:latin typeface="Source Sans Pro" charset="0"/>
                <a:ea typeface="Source Sans Pro" charset="0"/>
                <a:cs typeface="Source Sans Pro" charset="0"/>
              </a:rPr>
              <a:t>and </a:t>
            </a:r>
            <a:r>
              <a:rPr lang="en-US" sz="2800" dirty="0">
                <a:solidFill>
                  <a:schemeClr val="accent6"/>
                </a:solidFill>
                <a:latin typeface="Consolas" charset="0"/>
                <a:ea typeface="Consolas" charset="0"/>
                <a:cs typeface="Consolas" charset="0"/>
              </a:rPr>
              <a:t>write</a:t>
            </a:r>
            <a:r>
              <a:rPr lang="en-US" sz="2800" dirty="0">
                <a:latin typeface="Source Sans Pro" charset="0"/>
                <a:ea typeface="Source Sans Pro" charset="0"/>
                <a:cs typeface="Source Sans Pro" charset="0"/>
              </a:rPr>
              <a:t> functions create new builders for doing I/O</a:t>
            </a:r>
          </a:p>
        </p:txBody>
      </p:sp>
    </p:spTree>
    <p:extLst>
      <p:ext uri="{BB962C8B-B14F-4D97-AF65-F5344CB8AC3E}">
        <p14:creationId xmlns:p14="http://schemas.microsoft.com/office/powerpoint/2010/main" val="14064098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1"/>
          </p:nvPr>
        </p:nvSpPr>
        <p:spPr>
          <a:xfrm>
            <a:off x="2012172" y="1238489"/>
            <a:ext cx="7655187" cy="1264923"/>
          </a:xfrm>
        </p:spPr>
        <p:txBody>
          <a:bodyPr/>
          <a:lstStyle/>
          <a:p>
            <a:pPr marL="0" indent="0">
              <a:buNone/>
            </a:pPr>
            <a:r>
              <a:rPr lang="en-US" dirty="0" smtClean="0"/>
              <a:t>Unified interface to reading/writing data in a variety of formats.</a:t>
            </a:r>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129</a:t>
            </a:fld>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chemeClr val="accent4">
                    <a:lumMod val="40000"/>
                    <a:lumOff val="60000"/>
                  </a:schemeClr>
                </a:solidFill>
                <a:latin typeface="Consolas" charset="0"/>
                <a:ea typeface="Consolas" charset="0"/>
                <a:cs typeface="Consolas" charset="0"/>
              </a:rPr>
              <a:t>val</a:t>
            </a:r>
            <a:r>
              <a:rPr lang="en-US" b="1" dirty="0">
                <a:solidFill>
                  <a:schemeClr val="accent4">
                    <a:lumMod val="40000"/>
                    <a:lumOff val="60000"/>
                  </a:schemeClr>
                </a:solidFill>
                <a:latin typeface="Consolas" charset="0"/>
                <a:ea typeface="Consolas" charset="0"/>
                <a:cs typeface="Consolas" charset="0"/>
              </a:rPr>
              <a:t> </a:t>
            </a:r>
            <a:r>
              <a:rPr lang="en-US" b="1" dirty="0" err="1">
                <a:solidFill>
                  <a:schemeClr val="bg1">
                    <a:lumMod val="75000"/>
                  </a:schemeClr>
                </a:solidFill>
                <a:latin typeface="Consolas" charset="0"/>
                <a:ea typeface="Consolas" charset="0"/>
                <a:cs typeface="Consolas" charset="0"/>
              </a:rPr>
              <a:t>df</a:t>
            </a:r>
            <a:r>
              <a:rPr lang="en-US" b="1" dirty="0">
                <a:solidFill>
                  <a:schemeClr val="bg1">
                    <a:lumMod val="75000"/>
                  </a:schemeClr>
                </a:solidFill>
                <a:latin typeface="Consolas" charset="0"/>
                <a:ea typeface="Consolas" charset="0"/>
                <a:cs typeface="Consolas" charset="0"/>
              </a:rPr>
              <a:t> = </a:t>
            </a:r>
            <a:r>
              <a:rPr lang="en-US" dirty="0" err="1">
                <a:solidFill>
                  <a:schemeClr val="bg1">
                    <a:lumMod val="75000"/>
                  </a:schemeClr>
                </a:solidFill>
                <a:latin typeface="Consolas" charset="0"/>
                <a:ea typeface="Consolas" charset="0"/>
                <a:cs typeface="Consolas" charset="0"/>
              </a:rPr>
              <a:t>sqlContext</a:t>
            </a:r>
            <a:r>
              <a:rPr lang="en-US" dirty="0">
                <a:solidFill>
                  <a:schemeClr val="bg1">
                    <a:lumMod val="75000"/>
                  </a:schemeClr>
                </a:solidFill>
                <a:latin typeface="Consolas" charset="0"/>
                <a:ea typeface="Consolas" charset="0"/>
                <a:cs typeface="Consolas" charset="0"/>
              </a:rPr>
              <a:t>.</a:t>
            </a:r>
            <a:br>
              <a:rPr lang="en-US" dirty="0">
                <a:solidFill>
                  <a:schemeClr val="bg1">
                    <a:lumMod val="75000"/>
                  </a:schemeClr>
                </a:solidFill>
                <a:latin typeface="Consolas" charset="0"/>
                <a:ea typeface="Consolas" charset="0"/>
                <a:cs typeface="Consolas" charset="0"/>
              </a:rPr>
            </a:br>
            <a:r>
              <a:rPr lang="en-US" dirty="0">
                <a:solidFill>
                  <a:schemeClr val="bg1">
                    <a:lumMod val="75000"/>
                  </a:schemeClr>
                </a:solidFill>
                <a:latin typeface="Consolas" charset="0"/>
                <a:ea typeface="Consolas" charset="0"/>
                <a:cs typeface="Consolas" charset="0"/>
              </a:rPr>
              <a:t>  read.</a:t>
            </a:r>
            <a:r>
              <a:rPr lang="cs-CZ" dirty="0">
                <a:solidFill>
                  <a:schemeClr val="bg1">
                    <a:lumMod val="75000"/>
                  </a:schemeClr>
                </a:solidFill>
                <a:latin typeface="Consolas" charset="0"/>
                <a:ea typeface="Consolas" charset="0"/>
                <a:cs typeface="Consolas" charset="0"/>
              </a:rPr>
              <a:t> </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json</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option(</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samplingRatio</a:t>
            </a:r>
            <a:r>
              <a:rPr lang="en-US" dirty="0">
                <a:solidFill>
                  <a:srgbClr val="0000BB"/>
                </a:solidFill>
                <a:latin typeface="Consolas" charset="0"/>
                <a:ea typeface="Consolas" charset="0"/>
                <a:cs typeface="Consolas" charset="0"/>
              </a:rPr>
              <a:t>", "0.1"</a:t>
            </a:r>
            <a:r>
              <a:rPr lang="en-US"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load</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Users</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spark</a:t>
            </a:r>
            <a:r>
              <a:rPr lang="cs-CZ" dirty="0">
                <a:solidFill>
                  <a:srgbClr val="A1B1FF"/>
                </a:solidFill>
                <a:latin typeface="Consolas" charset="0"/>
                <a:ea typeface="Consolas" charset="0"/>
                <a:cs typeface="Consolas" charset="0"/>
              </a:rPr>
              <a:t>/data/</a:t>
            </a:r>
            <a:r>
              <a:rPr lang="cs-CZ" dirty="0" err="1">
                <a:solidFill>
                  <a:srgbClr val="A1B1FF"/>
                </a:solidFill>
                <a:latin typeface="Consolas" charset="0"/>
                <a:ea typeface="Consolas" charset="0"/>
                <a:cs typeface="Consolas" charset="0"/>
              </a:rPr>
              <a:t>stuff.json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chemeClr val="bg1">
                    <a:lumMod val="75000"/>
                  </a:schemeClr>
                </a:solidFill>
                <a:latin typeface="Consolas" charset="0"/>
                <a:ea typeface="Consolas" charset="0"/>
                <a:cs typeface="Consolas" charset="0"/>
              </a:rPr>
              <a:t>df.write</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parquet</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a:solidFill>
                  <a:srgbClr val="000000"/>
                </a:solidFill>
                <a:latin typeface="Consolas" charset="0"/>
                <a:ea typeface="Consolas" charset="0"/>
                <a:cs typeface="Consolas" charset="0"/>
              </a:rPr>
              <a:t>mode(</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append</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partitionBy</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year</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saveAsTable</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faster-stuff</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sp>
        <p:nvSpPr>
          <p:cNvPr id="16" name="TextBox 15"/>
          <p:cNvSpPr txBox="1"/>
          <p:nvPr/>
        </p:nvSpPr>
        <p:spPr>
          <a:xfrm>
            <a:off x="6837068" y="3370421"/>
            <a:ext cx="3707106" cy="2782730"/>
          </a:xfrm>
          <a:prstGeom prst="rect">
            <a:avLst/>
          </a:prstGeom>
          <a:solidFill>
            <a:schemeClr val="bg1">
              <a:lumMod val="95000"/>
            </a:schemeClr>
          </a:solidFill>
          <a:ln>
            <a:solidFill>
              <a:schemeClr val="tx1"/>
            </a:solidFill>
          </a:ln>
          <a:effectLst/>
        </p:spPr>
        <p:txBody>
          <a:bodyPr wrap="square" rtlCol="0">
            <a:spAutoFit/>
          </a:bodyPr>
          <a:lstStyle/>
          <a:p>
            <a:r>
              <a:rPr lang="en-US" sz="2800" dirty="0">
                <a:latin typeface="Source Sans Pro" charset="0"/>
                <a:ea typeface="Source Sans Pro" charset="0"/>
                <a:cs typeface="Source Sans Pro" charset="0"/>
              </a:rPr>
              <a:t>Builder methods</a:t>
            </a:r>
          </a:p>
          <a:p>
            <a:r>
              <a:rPr lang="en-US" sz="2800" dirty="0">
                <a:latin typeface="Source Sans Pro" charset="0"/>
                <a:ea typeface="Source Sans Pro" charset="0"/>
                <a:cs typeface="Source Sans Pro" charset="0"/>
              </a:rPr>
              <a:t>specify:</a:t>
            </a:r>
          </a:p>
          <a:p>
            <a:pPr marL="457200" indent="-457200">
              <a:buFont typeface="Arial" charset="0"/>
              <a:buChar char="•"/>
            </a:pPr>
            <a:r>
              <a:rPr lang="en-US" sz="2800" dirty="0">
                <a:latin typeface="Source Sans Pro" charset="0"/>
                <a:ea typeface="Source Sans Pro" charset="0"/>
                <a:cs typeface="Source Sans Pro" charset="0"/>
              </a:rPr>
              <a:t>format</a:t>
            </a:r>
          </a:p>
          <a:p>
            <a:pPr marL="457200" indent="-457200">
              <a:buFont typeface="Arial" charset="0"/>
              <a:buChar char="•"/>
            </a:pPr>
            <a:r>
              <a:rPr lang="en-US" sz="2800" dirty="0">
                <a:latin typeface="Source Sans Pro" charset="0"/>
                <a:ea typeface="Source Sans Pro" charset="0"/>
                <a:cs typeface="Source Sans Pro" charset="0"/>
              </a:rPr>
              <a:t>partitioning</a:t>
            </a:r>
          </a:p>
          <a:p>
            <a:pPr marL="457200" indent="-457200">
              <a:buFont typeface="Arial" charset="0"/>
              <a:buChar char="•"/>
            </a:pPr>
            <a:r>
              <a:rPr lang="en-US" sz="2800" dirty="0">
                <a:latin typeface="Source Sans Pro" charset="0"/>
                <a:ea typeface="Source Sans Pro" charset="0"/>
                <a:cs typeface="Source Sans Pro" charset="0"/>
              </a:rPr>
              <a:t>handling of existing data</a:t>
            </a:r>
          </a:p>
        </p:txBody>
      </p:sp>
      <p:sp>
        <p:nvSpPr>
          <p:cNvPr id="5" name="TextBox 4"/>
          <p:cNvSpPr txBox="1"/>
          <p:nvPr/>
        </p:nvSpPr>
        <p:spPr>
          <a:xfrm>
            <a:off x="6133493" y="3203935"/>
            <a:ext cx="643968" cy="769441"/>
          </a:xfrm>
          <a:prstGeom prst="rect">
            <a:avLst/>
          </a:prstGeom>
          <a:noFill/>
        </p:spPr>
        <p:txBody>
          <a:bodyPr wrap="square" rtlCol="0">
            <a:spAutoFit/>
          </a:bodyPr>
          <a:lstStyle/>
          <a:p>
            <a:r>
              <a:rPr lang="en-US" sz="4400" b="1" dirty="0">
                <a:latin typeface="Consolas" charset="0"/>
                <a:ea typeface="Consolas" charset="0"/>
                <a:cs typeface="Consolas" charset="0"/>
              </a:rPr>
              <a:t>}</a:t>
            </a:r>
          </a:p>
        </p:txBody>
      </p:sp>
      <p:sp>
        <p:nvSpPr>
          <p:cNvPr id="14" name="TextBox 13"/>
          <p:cNvSpPr txBox="1"/>
          <p:nvPr/>
        </p:nvSpPr>
        <p:spPr>
          <a:xfrm>
            <a:off x="6133493" y="4672905"/>
            <a:ext cx="643968" cy="923330"/>
          </a:xfrm>
          <a:prstGeom prst="rect">
            <a:avLst/>
          </a:prstGeom>
          <a:noFill/>
        </p:spPr>
        <p:txBody>
          <a:bodyPr wrap="square" rtlCol="0">
            <a:spAutoFit/>
          </a:bodyPr>
          <a:lstStyle/>
          <a:p>
            <a:r>
              <a:rPr lang="en-US" sz="5400" b="1" dirty="0">
                <a:latin typeface="Consolas" charset="0"/>
                <a:ea typeface="Consolas" charset="0"/>
                <a:cs typeface="Consolas" charset="0"/>
              </a:rPr>
              <a:t>}</a:t>
            </a:r>
          </a:p>
        </p:txBody>
      </p:sp>
    </p:spTree>
    <p:extLst>
      <p:ext uri="{BB962C8B-B14F-4D97-AF65-F5344CB8AC3E}">
        <p14:creationId xmlns:p14="http://schemas.microsoft.com/office/powerpoint/2010/main" val="1780817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64915" y="2336187"/>
            <a:ext cx="2415308" cy="384719"/>
          </a:xfrm>
          <a:prstGeom prst="rect">
            <a:avLst/>
          </a:prstGeom>
          <a:noFill/>
        </p:spPr>
        <p:txBody>
          <a:bodyPr wrap="square" lIns="91438" tIns="45719" rIns="91438" bIns="45719" rtlCol="0">
            <a:spAutoFit/>
          </a:bodyPr>
          <a:lstStyle/>
          <a:p>
            <a:pPr algn="ctr"/>
            <a:r>
              <a:rPr lang="en-US" dirty="0">
                <a:latin typeface="Source Sans Pro Light"/>
              </a:rPr>
              <a:t>Driver Program</a:t>
            </a:r>
          </a:p>
        </p:txBody>
      </p:sp>
      <p:pic>
        <p:nvPicPr>
          <p:cNvPr id="7" name="Picture 6"/>
          <p:cNvPicPr>
            <a:picLocks noChangeAspect="1"/>
          </p:cNvPicPr>
          <p:nvPr/>
        </p:nvPicPr>
        <p:blipFill>
          <a:blip r:embed="rId3"/>
          <a:stretch>
            <a:fillRect/>
          </a:stretch>
        </p:blipFill>
        <p:spPr>
          <a:xfrm>
            <a:off x="6506110" y="1371575"/>
            <a:ext cx="1611959" cy="1615771"/>
          </a:xfrm>
          <a:prstGeom prst="rect">
            <a:avLst/>
          </a:prstGeom>
        </p:spPr>
      </p:pic>
      <p:sp>
        <p:nvSpPr>
          <p:cNvPr id="8" name="Rectangle 7"/>
          <p:cNvSpPr/>
          <p:nvPr/>
        </p:nvSpPr>
        <p:spPr>
          <a:xfrm>
            <a:off x="6840541" y="1782435"/>
            <a:ext cx="706787" cy="619703"/>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15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9" name="Rectangle 8"/>
          <p:cNvSpPr/>
          <p:nvPr/>
        </p:nvSpPr>
        <p:spPr>
          <a:xfrm>
            <a:off x="6871357" y="2056358"/>
            <a:ext cx="357891"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dirty="0">
                <a:solidFill>
                  <a:schemeClr val="bg2"/>
                </a:solidFill>
                <a:latin typeface="Anonymous Pro" panose="02060609030202000504" pitchFamily="49" charset="0"/>
                <a:ea typeface="Anonymous Pro" panose="02060609030202000504" pitchFamily="49" charset="0"/>
              </a:rPr>
              <a:t>RDD</a:t>
            </a:r>
          </a:p>
        </p:txBody>
      </p:sp>
      <p:sp>
        <p:nvSpPr>
          <p:cNvPr id="10" name="Rectangle 9"/>
          <p:cNvSpPr/>
          <p:nvPr/>
        </p:nvSpPr>
        <p:spPr>
          <a:xfrm>
            <a:off x="6843565" y="1426534"/>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cxnSp>
        <p:nvCxnSpPr>
          <p:cNvPr id="11" name="Straight Arrow Connector 10"/>
          <p:cNvCxnSpPr>
            <a:stCxn id="10" idx="2"/>
            <a:endCxn id="8" idx="0"/>
          </p:cNvCxnSpPr>
          <p:nvPr/>
        </p:nvCxnSpPr>
        <p:spPr>
          <a:xfrm>
            <a:off x="7055827" y="1587997"/>
            <a:ext cx="138108" cy="1944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870085" y="2220102"/>
            <a:ext cx="357891"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dirty="0">
                <a:solidFill>
                  <a:schemeClr val="bg2"/>
                </a:solidFill>
                <a:latin typeface="Anonymous Pro" panose="02060609030202000504" pitchFamily="49" charset="0"/>
                <a:ea typeface="Anonymous Pro" panose="02060609030202000504" pitchFamily="49" charset="0"/>
              </a:rPr>
              <a:t>RDD</a:t>
            </a:r>
          </a:p>
        </p:txBody>
      </p:sp>
      <p:sp>
        <p:nvSpPr>
          <p:cNvPr id="13" name="Oval 12"/>
          <p:cNvSpPr/>
          <p:nvPr/>
        </p:nvSpPr>
        <p:spPr>
          <a:xfrm>
            <a:off x="7281263" y="2006234"/>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dirty="0">
                <a:latin typeface="Source Sans Pro Light"/>
              </a:rPr>
              <a:t>T</a:t>
            </a:r>
            <a:endParaRPr lang="en-US" sz="1300" dirty="0">
              <a:latin typeface="Source Sans Pro Light"/>
            </a:endParaRPr>
          </a:p>
        </p:txBody>
      </p:sp>
      <p:sp>
        <p:nvSpPr>
          <p:cNvPr id="14" name="Oval 13"/>
          <p:cNvSpPr/>
          <p:nvPr/>
        </p:nvSpPr>
        <p:spPr>
          <a:xfrm>
            <a:off x="7273195" y="2204498"/>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dirty="0">
                <a:latin typeface="Source Sans Pro Light"/>
              </a:rPr>
              <a:t>T</a:t>
            </a:r>
            <a:endParaRPr lang="en-US" sz="1300" dirty="0">
              <a:latin typeface="Source Sans Pro Light"/>
            </a:endParaRPr>
          </a:p>
        </p:txBody>
      </p:sp>
      <p:pic>
        <p:nvPicPr>
          <p:cNvPr id="15" name="Picture 14"/>
          <p:cNvPicPr>
            <a:picLocks noChangeAspect="1"/>
          </p:cNvPicPr>
          <p:nvPr/>
        </p:nvPicPr>
        <p:blipFill>
          <a:blip r:embed="rId3"/>
          <a:stretch>
            <a:fillRect/>
          </a:stretch>
        </p:blipFill>
        <p:spPr>
          <a:xfrm>
            <a:off x="6506110" y="3654459"/>
            <a:ext cx="1611959" cy="1615771"/>
          </a:xfrm>
          <a:prstGeom prst="rect">
            <a:avLst/>
          </a:prstGeom>
        </p:spPr>
      </p:pic>
      <p:sp>
        <p:nvSpPr>
          <p:cNvPr id="16" name="Rectangle 15"/>
          <p:cNvSpPr/>
          <p:nvPr/>
        </p:nvSpPr>
        <p:spPr>
          <a:xfrm>
            <a:off x="6840541" y="4065321"/>
            <a:ext cx="706787" cy="619703"/>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15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17" name="Rectangle 16"/>
          <p:cNvSpPr/>
          <p:nvPr/>
        </p:nvSpPr>
        <p:spPr>
          <a:xfrm>
            <a:off x="6871357" y="4339242"/>
            <a:ext cx="357891"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dirty="0">
                <a:solidFill>
                  <a:schemeClr val="bg2"/>
                </a:solidFill>
                <a:latin typeface="Anonymous Pro" panose="02060609030202000504" pitchFamily="49" charset="0"/>
                <a:ea typeface="Anonymous Pro" panose="02060609030202000504" pitchFamily="49" charset="0"/>
              </a:rPr>
              <a:t>RDD</a:t>
            </a:r>
          </a:p>
        </p:txBody>
      </p:sp>
      <p:sp>
        <p:nvSpPr>
          <p:cNvPr id="18" name="Rectangle 17"/>
          <p:cNvSpPr/>
          <p:nvPr/>
        </p:nvSpPr>
        <p:spPr>
          <a:xfrm>
            <a:off x="6843565" y="3709417"/>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cxnSp>
        <p:nvCxnSpPr>
          <p:cNvPr id="19" name="Straight Arrow Connector 18"/>
          <p:cNvCxnSpPr>
            <a:stCxn id="18" idx="2"/>
            <a:endCxn id="16" idx="0"/>
          </p:cNvCxnSpPr>
          <p:nvPr/>
        </p:nvCxnSpPr>
        <p:spPr>
          <a:xfrm>
            <a:off x="7055827" y="3870876"/>
            <a:ext cx="138108" cy="1944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870085" y="4502986"/>
            <a:ext cx="357891"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dirty="0">
                <a:solidFill>
                  <a:schemeClr val="bg2"/>
                </a:solidFill>
                <a:latin typeface="Anonymous Pro" panose="02060609030202000504" pitchFamily="49" charset="0"/>
                <a:ea typeface="Anonymous Pro" panose="02060609030202000504" pitchFamily="49" charset="0"/>
              </a:rPr>
              <a:t>RDD</a:t>
            </a:r>
          </a:p>
        </p:txBody>
      </p:sp>
      <p:sp>
        <p:nvSpPr>
          <p:cNvPr id="21" name="Oval 20"/>
          <p:cNvSpPr/>
          <p:nvPr/>
        </p:nvSpPr>
        <p:spPr>
          <a:xfrm>
            <a:off x="7281263" y="4289118"/>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dirty="0">
                <a:latin typeface="Source Sans Pro Light"/>
              </a:rPr>
              <a:t>T</a:t>
            </a:r>
            <a:endParaRPr lang="en-US" sz="1300" dirty="0">
              <a:latin typeface="Source Sans Pro Light"/>
            </a:endParaRPr>
          </a:p>
        </p:txBody>
      </p:sp>
      <p:sp>
        <p:nvSpPr>
          <p:cNvPr id="22" name="Oval 21"/>
          <p:cNvSpPr/>
          <p:nvPr/>
        </p:nvSpPr>
        <p:spPr>
          <a:xfrm>
            <a:off x="7273195" y="4487382"/>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dirty="0">
                <a:latin typeface="Source Sans Pro Light"/>
              </a:rPr>
              <a:t>T</a:t>
            </a:r>
            <a:endParaRPr lang="en-US" sz="1300" dirty="0">
              <a:latin typeface="Source Sans Pro Light"/>
            </a:endParaRPr>
          </a:p>
        </p:txBody>
      </p:sp>
      <p:cxnSp>
        <p:nvCxnSpPr>
          <p:cNvPr id="23" name="Straight Arrow Connector 22"/>
          <p:cNvCxnSpPr/>
          <p:nvPr/>
        </p:nvCxnSpPr>
        <p:spPr>
          <a:xfrm flipV="1">
            <a:off x="3964449" y="2220102"/>
            <a:ext cx="2352135" cy="1409997"/>
          </a:xfrm>
          <a:prstGeom prst="straightConnector1">
            <a:avLst/>
          </a:prstGeom>
          <a:ln w="15875">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972509" y="3649295"/>
            <a:ext cx="2459440" cy="689947"/>
          </a:xfrm>
          <a:prstGeom prst="straightConnector1">
            <a:avLst/>
          </a:prstGeom>
          <a:ln w="15875">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876014" y="2662525"/>
            <a:ext cx="2182391" cy="384719"/>
          </a:xfrm>
          <a:prstGeom prst="rect">
            <a:avLst/>
          </a:prstGeom>
          <a:noFill/>
        </p:spPr>
        <p:txBody>
          <a:bodyPr wrap="square" lIns="91438" tIns="45719" rIns="91438" bIns="45719" rtlCol="0">
            <a:spAutoFit/>
          </a:bodyPr>
          <a:lstStyle/>
          <a:p>
            <a:r>
              <a:rPr lang="en-US" dirty="0" smtClean="0">
                <a:latin typeface="Source Sans Pro Light"/>
              </a:rPr>
              <a:t>Worker Machine</a:t>
            </a:r>
            <a:endParaRPr lang="en-US" dirty="0">
              <a:latin typeface="Source Sans Pro Light"/>
            </a:endParaRPr>
          </a:p>
        </p:txBody>
      </p:sp>
      <p:sp>
        <p:nvSpPr>
          <p:cNvPr id="26" name="TextBox 25"/>
          <p:cNvSpPr txBox="1"/>
          <p:nvPr/>
        </p:nvSpPr>
        <p:spPr>
          <a:xfrm>
            <a:off x="7822227" y="4918826"/>
            <a:ext cx="2036148" cy="384719"/>
          </a:xfrm>
          <a:prstGeom prst="rect">
            <a:avLst/>
          </a:prstGeom>
          <a:noFill/>
        </p:spPr>
        <p:txBody>
          <a:bodyPr wrap="square" lIns="91438" tIns="45719" rIns="91438" bIns="45719" rtlCol="0">
            <a:spAutoFit/>
          </a:bodyPr>
          <a:lstStyle/>
          <a:p>
            <a:r>
              <a:rPr lang="en-US" dirty="0" smtClean="0">
                <a:latin typeface="Source Sans Pro Light"/>
              </a:rPr>
              <a:t>Worker Machine</a:t>
            </a:r>
            <a:endParaRPr lang="en-US" dirty="0">
              <a:latin typeface="Source Sans Pro Light"/>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6015" y="2934266"/>
            <a:ext cx="1513108" cy="1391665"/>
          </a:xfrm>
          <a:prstGeom prst="rect">
            <a:avLst/>
          </a:prstGeom>
        </p:spPr>
      </p:pic>
    </p:spTree>
    <p:extLst>
      <p:ext uri="{BB962C8B-B14F-4D97-AF65-F5344CB8AC3E}">
        <p14:creationId xmlns:p14="http://schemas.microsoft.com/office/powerpoint/2010/main" val="2978005547"/>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1"/>
          </p:nvPr>
        </p:nvSpPr>
        <p:spPr>
          <a:xfrm>
            <a:off x="2012172" y="1238489"/>
            <a:ext cx="7655187" cy="1264923"/>
          </a:xfrm>
        </p:spPr>
        <p:txBody>
          <a:bodyPr/>
          <a:lstStyle/>
          <a:p>
            <a:pPr marL="0" indent="0">
              <a:buNone/>
            </a:pPr>
            <a:r>
              <a:rPr lang="en-US" dirty="0" smtClean="0"/>
              <a:t>Unified interface to reading/writing data in a variety of formats.</a:t>
            </a:r>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130</a:t>
            </a:fld>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chemeClr val="accent4">
                    <a:lumMod val="40000"/>
                    <a:lumOff val="60000"/>
                  </a:schemeClr>
                </a:solidFill>
                <a:latin typeface="Consolas" charset="0"/>
                <a:ea typeface="Consolas" charset="0"/>
                <a:cs typeface="Consolas" charset="0"/>
              </a:rPr>
              <a:t>val</a:t>
            </a:r>
            <a:r>
              <a:rPr lang="en-US" b="1" dirty="0">
                <a:solidFill>
                  <a:schemeClr val="accent4">
                    <a:lumMod val="40000"/>
                    <a:lumOff val="60000"/>
                  </a:schemeClr>
                </a:solidFill>
                <a:latin typeface="Consolas" charset="0"/>
                <a:ea typeface="Consolas" charset="0"/>
                <a:cs typeface="Consolas" charset="0"/>
              </a:rPr>
              <a:t> </a:t>
            </a:r>
            <a:r>
              <a:rPr lang="en-US" b="1" dirty="0" err="1">
                <a:solidFill>
                  <a:schemeClr val="bg1">
                    <a:lumMod val="75000"/>
                  </a:schemeClr>
                </a:solidFill>
                <a:latin typeface="Consolas" charset="0"/>
                <a:ea typeface="Consolas" charset="0"/>
                <a:cs typeface="Consolas" charset="0"/>
              </a:rPr>
              <a:t>df</a:t>
            </a:r>
            <a:r>
              <a:rPr lang="en-US" b="1" dirty="0">
                <a:solidFill>
                  <a:schemeClr val="bg1">
                    <a:lumMod val="75000"/>
                  </a:schemeClr>
                </a:solidFill>
                <a:latin typeface="Consolas" charset="0"/>
                <a:ea typeface="Consolas" charset="0"/>
                <a:cs typeface="Consolas" charset="0"/>
              </a:rPr>
              <a:t> = </a:t>
            </a:r>
            <a:r>
              <a:rPr lang="en-US" dirty="0" err="1">
                <a:solidFill>
                  <a:schemeClr val="bg1">
                    <a:lumMod val="75000"/>
                  </a:schemeClr>
                </a:solidFill>
                <a:latin typeface="Consolas" charset="0"/>
                <a:ea typeface="Consolas" charset="0"/>
                <a:cs typeface="Consolas" charset="0"/>
              </a:rPr>
              <a:t>sqlContext</a:t>
            </a:r>
            <a:r>
              <a:rPr lang="en-US" dirty="0">
                <a:solidFill>
                  <a:schemeClr val="bg1">
                    <a:lumMod val="75000"/>
                  </a:schemeClr>
                </a:solidFill>
                <a:latin typeface="Consolas" charset="0"/>
                <a:ea typeface="Consolas" charset="0"/>
                <a:cs typeface="Consolas" charset="0"/>
              </a:rPr>
              <a:t>.</a:t>
            </a:r>
            <a:br>
              <a:rPr lang="en-US" dirty="0">
                <a:solidFill>
                  <a:schemeClr val="bg1">
                    <a:lumMod val="75000"/>
                  </a:schemeClr>
                </a:solidFill>
                <a:latin typeface="Consolas" charset="0"/>
                <a:ea typeface="Consolas" charset="0"/>
                <a:cs typeface="Consolas" charset="0"/>
              </a:rPr>
            </a:br>
            <a:r>
              <a:rPr lang="en-US" dirty="0">
                <a:solidFill>
                  <a:schemeClr val="bg1">
                    <a:lumMod val="75000"/>
                  </a:schemeClr>
                </a:solidFill>
                <a:latin typeface="Consolas" charset="0"/>
                <a:ea typeface="Consolas" charset="0"/>
                <a:cs typeface="Consolas" charset="0"/>
              </a:rPr>
              <a:t>  read.</a:t>
            </a:r>
            <a:r>
              <a:rPr lang="cs-CZ" dirty="0">
                <a:solidFill>
                  <a:schemeClr val="bg1">
                    <a:lumMod val="75000"/>
                  </a:schemeClr>
                </a:solidFill>
                <a:latin typeface="Consolas" charset="0"/>
                <a:ea typeface="Consolas" charset="0"/>
                <a:cs typeface="Consolas" charset="0"/>
              </a:rPr>
              <a:t> </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chemeClr val="bg1">
                    <a:lumMod val="75000"/>
                  </a:schemeClr>
                </a:solidFill>
                <a:latin typeface="Consolas" charset="0"/>
                <a:ea typeface="Consolas" charset="0"/>
                <a:cs typeface="Consolas" charset="0"/>
              </a:rPr>
              <a:t>option(</a:t>
            </a:r>
            <a:r>
              <a:rPr lang="en-US" dirty="0">
                <a:solidFill>
                  <a:srgbClr val="A1B1FF"/>
                </a:solidFill>
                <a:latin typeface="Consolas" charset="0"/>
                <a:ea typeface="Consolas" charset="0"/>
                <a:cs typeface="Consolas" charset="0"/>
              </a:rPr>
              <a:t>"</a:t>
            </a:r>
            <a:r>
              <a:rPr lang="en-US" dirty="0" err="1">
                <a:solidFill>
                  <a:srgbClr val="A1B1FF"/>
                </a:solidFill>
                <a:latin typeface="Consolas" charset="0"/>
                <a:ea typeface="Consolas" charset="0"/>
                <a:cs typeface="Consolas" charset="0"/>
              </a:rPr>
              <a:t>samplingRatio</a:t>
            </a:r>
            <a:r>
              <a:rPr lang="en-US" dirty="0">
                <a:solidFill>
                  <a:srgbClr val="A1B1FF"/>
                </a:solidFill>
                <a:latin typeface="Consolas" charset="0"/>
                <a:ea typeface="Consolas" charset="0"/>
                <a:cs typeface="Consolas" charset="0"/>
              </a:rPr>
              <a:t>", "0.1"</a:t>
            </a:r>
            <a:r>
              <a:rPr lang="en-US"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tx1"/>
                </a:solidFill>
                <a:latin typeface="Consolas" charset="0"/>
                <a:ea typeface="Consolas" charset="0"/>
                <a:cs typeface="Consolas" charset="0"/>
              </a:rPr>
              <a:t>load</a:t>
            </a:r>
            <a:r>
              <a:rPr lang="cs-CZ" dirty="0">
                <a:solidFill>
                  <a:schemeClr val="tx1"/>
                </a:solidFill>
                <a:latin typeface="Consolas" charset="0"/>
                <a:ea typeface="Consolas" charset="0"/>
                <a:cs typeface="Consolas" charset="0"/>
              </a:rPr>
              <a:t>(</a:t>
            </a:r>
            <a:r>
              <a:rPr lang="cs-CZ" dirty="0">
                <a:solidFill>
                  <a:srgbClr val="0634C0"/>
                </a:solidFill>
                <a:latin typeface="Consolas" charset="0"/>
                <a:ea typeface="Consolas" charset="0"/>
                <a:cs typeface="Consolas" charset="0"/>
              </a:rPr>
              <a:t>"/</a:t>
            </a:r>
            <a:r>
              <a:rPr lang="cs-CZ" dirty="0" err="1">
                <a:solidFill>
                  <a:srgbClr val="0634C0"/>
                </a:solidFill>
                <a:latin typeface="Consolas" charset="0"/>
                <a:ea typeface="Consolas" charset="0"/>
                <a:cs typeface="Consolas" charset="0"/>
              </a:rPr>
              <a:t>Users</a:t>
            </a:r>
            <a:r>
              <a:rPr lang="cs-CZ" dirty="0">
                <a:solidFill>
                  <a:srgbClr val="0634C0"/>
                </a:solidFill>
                <a:latin typeface="Consolas" charset="0"/>
                <a:ea typeface="Consolas" charset="0"/>
                <a:cs typeface="Consolas" charset="0"/>
              </a:rPr>
              <a:t>/</a:t>
            </a:r>
            <a:r>
              <a:rPr lang="cs-CZ" dirty="0" err="1">
                <a:solidFill>
                  <a:srgbClr val="0634C0"/>
                </a:solidFill>
                <a:latin typeface="Consolas" charset="0"/>
                <a:ea typeface="Consolas" charset="0"/>
                <a:cs typeface="Consolas" charset="0"/>
              </a:rPr>
              <a:t>spark</a:t>
            </a:r>
            <a:r>
              <a:rPr lang="cs-CZ" dirty="0">
                <a:solidFill>
                  <a:srgbClr val="0634C0"/>
                </a:solidFill>
                <a:latin typeface="Consolas" charset="0"/>
                <a:ea typeface="Consolas" charset="0"/>
                <a:cs typeface="Consolas" charset="0"/>
              </a:rPr>
              <a:t>/data/</a:t>
            </a:r>
            <a:r>
              <a:rPr lang="cs-CZ" dirty="0" err="1">
                <a:solidFill>
                  <a:srgbClr val="0634C0"/>
                </a:solidFill>
                <a:latin typeface="Consolas" charset="0"/>
                <a:ea typeface="Consolas" charset="0"/>
                <a:cs typeface="Consolas" charset="0"/>
              </a:rPr>
              <a:t>stuff.json</a:t>
            </a:r>
            <a:r>
              <a:rPr lang="cs-CZ" dirty="0">
                <a:solidFill>
                  <a:srgbClr val="0634C0"/>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chemeClr val="bg1">
                    <a:lumMod val="75000"/>
                  </a:schemeClr>
                </a:solidFill>
                <a:latin typeface="Consolas" charset="0"/>
                <a:ea typeface="Consolas" charset="0"/>
                <a:cs typeface="Consolas" charset="0"/>
              </a:rPr>
              <a:t>df.write</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parquet</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solidFill>
                  <a:schemeClr val="bg1">
                    <a:lumMod val="75000"/>
                  </a:schemeClr>
                </a:solidFill>
                <a:latin typeface="Consolas" charset="0"/>
                <a:ea typeface="Consolas" charset="0"/>
                <a:cs typeface="Consolas" charset="0"/>
              </a:rPr>
              <a:t>   mode(</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append</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solidFill>
                  <a:schemeClr val="bg1">
                    <a:lumMod val="75000"/>
                  </a:schemeClr>
                </a:solidFill>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partitionBy</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year</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tx1"/>
                </a:solidFill>
                <a:latin typeface="Consolas" charset="0"/>
                <a:ea typeface="Consolas" charset="0"/>
                <a:cs typeface="Consolas" charset="0"/>
              </a:rPr>
              <a:t>saveAsTable</a:t>
            </a:r>
            <a:r>
              <a:rPr lang="cs-CZ" dirty="0">
                <a:solidFill>
                  <a:schemeClr val="tx1"/>
                </a:solidFill>
                <a:latin typeface="Consolas" charset="0"/>
                <a:ea typeface="Consolas" charset="0"/>
                <a:cs typeface="Consolas" charset="0"/>
              </a:rPr>
              <a:t>(</a:t>
            </a:r>
            <a:r>
              <a:rPr lang="cs-CZ" dirty="0">
                <a:solidFill>
                  <a:srgbClr val="0634C0"/>
                </a:solidFill>
                <a:latin typeface="Consolas" charset="0"/>
                <a:ea typeface="Consolas" charset="0"/>
                <a:cs typeface="Consolas" charset="0"/>
              </a:rPr>
              <a:t>"</a:t>
            </a:r>
            <a:r>
              <a:rPr lang="cs-CZ" dirty="0" err="1">
                <a:solidFill>
                  <a:srgbClr val="0634C0"/>
                </a:solidFill>
                <a:latin typeface="Consolas" charset="0"/>
                <a:ea typeface="Consolas" charset="0"/>
                <a:cs typeface="Consolas" charset="0"/>
              </a:rPr>
              <a:t>faster-stuff</a:t>
            </a:r>
            <a:r>
              <a:rPr lang="cs-CZ" dirty="0">
                <a:solidFill>
                  <a:srgbClr val="0634C0"/>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sp>
        <p:nvSpPr>
          <p:cNvPr id="16" name="TextBox 15"/>
          <p:cNvSpPr txBox="1"/>
          <p:nvPr/>
        </p:nvSpPr>
        <p:spPr>
          <a:xfrm>
            <a:off x="7111878" y="3614617"/>
            <a:ext cx="3432297" cy="1815882"/>
          </a:xfrm>
          <a:prstGeom prst="rect">
            <a:avLst/>
          </a:prstGeom>
          <a:solidFill>
            <a:schemeClr val="bg1">
              <a:lumMod val="95000"/>
            </a:schemeClr>
          </a:solidFill>
          <a:ln>
            <a:solidFill>
              <a:srgbClr val="C00000"/>
            </a:solidFill>
          </a:ln>
          <a:effectLst/>
        </p:spPr>
        <p:txBody>
          <a:bodyPr wrap="square" rtlCol="0">
            <a:spAutoFit/>
          </a:bodyPr>
          <a:lstStyle/>
          <a:p>
            <a:r>
              <a:rPr lang="en-US" sz="2800" dirty="0">
                <a:solidFill>
                  <a:srgbClr val="C00000"/>
                </a:solidFill>
                <a:latin typeface="Consolas" charset="0"/>
                <a:ea typeface="Consolas" charset="0"/>
                <a:cs typeface="Consolas" charset="0"/>
              </a:rPr>
              <a:t>load(…)</a:t>
            </a:r>
            <a:r>
              <a:rPr lang="en-US" sz="2800" dirty="0">
                <a:latin typeface="Source Sans Pro" charset="0"/>
                <a:ea typeface="Source Sans Pro" charset="0"/>
                <a:cs typeface="Source Sans Pro" charset="0"/>
              </a:rPr>
              <a:t>, </a:t>
            </a:r>
            <a:r>
              <a:rPr lang="en-US" sz="2800" dirty="0">
                <a:solidFill>
                  <a:srgbClr val="C00000"/>
                </a:solidFill>
                <a:latin typeface="Consolas" charset="0"/>
                <a:ea typeface="Consolas" charset="0"/>
                <a:cs typeface="Consolas" charset="0"/>
              </a:rPr>
              <a:t>save(…)</a:t>
            </a:r>
            <a:r>
              <a:rPr lang="en-US" sz="2800" dirty="0">
                <a:latin typeface="Source Sans Pro" charset="0"/>
                <a:ea typeface="Source Sans Pro" charset="0"/>
                <a:cs typeface="Source Sans Pro" charset="0"/>
              </a:rPr>
              <a:t>, or </a:t>
            </a:r>
            <a:r>
              <a:rPr lang="en-US" sz="2800" dirty="0" err="1">
                <a:solidFill>
                  <a:srgbClr val="C00000"/>
                </a:solidFill>
                <a:latin typeface="Consolas" charset="0"/>
                <a:ea typeface="Consolas" charset="0"/>
                <a:cs typeface="Consolas" charset="0"/>
              </a:rPr>
              <a:t>saveAsTable</a:t>
            </a:r>
            <a:r>
              <a:rPr lang="en-US" sz="2800" dirty="0">
                <a:solidFill>
                  <a:srgbClr val="C00000"/>
                </a:solidFill>
                <a:latin typeface="Consolas" charset="0"/>
                <a:ea typeface="Consolas" charset="0"/>
                <a:cs typeface="Consolas" charset="0"/>
              </a:rPr>
              <a:t>(…)</a:t>
            </a:r>
            <a:r>
              <a:rPr lang="en-US" sz="2800" dirty="0">
                <a:latin typeface="Source Sans Pro" charset="0"/>
                <a:ea typeface="Source Sans Pro" charset="0"/>
                <a:cs typeface="Source Sans Pro" charset="0"/>
              </a:rPr>
              <a:t> finish the I/O specification</a:t>
            </a:r>
          </a:p>
        </p:txBody>
      </p:sp>
      <p:cxnSp>
        <p:nvCxnSpPr>
          <p:cNvPr id="11" name="Straight Arrow Connector 10"/>
          <p:cNvCxnSpPr/>
          <p:nvPr/>
        </p:nvCxnSpPr>
        <p:spPr>
          <a:xfrm flipH="1" flipV="1">
            <a:off x="2848576" y="4217940"/>
            <a:ext cx="4161824" cy="462766"/>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3810000" y="4800600"/>
            <a:ext cx="3200400" cy="790878"/>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47309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Sources supported by </a:t>
            </a:r>
            <a:r>
              <a:rPr lang="en-US" dirty="0" err="1" smtClean="0"/>
              <a:t>DataFrames</a:t>
            </a:r>
            <a:endParaRPr lang="en-US" dirty="0"/>
          </a:p>
        </p:txBody>
      </p:sp>
      <p:sp>
        <p:nvSpPr>
          <p:cNvPr id="4" name="Slide Number Placeholder 3"/>
          <p:cNvSpPr>
            <a:spLocks noGrp="1"/>
          </p:cNvSpPr>
          <p:nvPr>
            <p:ph type="sldNum" sz="quarter" idx="4294967295"/>
          </p:nvPr>
        </p:nvSpPr>
        <p:spPr>
          <a:xfrm>
            <a:off x="9984619" y="5642887"/>
            <a:ext cx="558807" cy="273844"/>
          </a:xfrm>
          <a:prstGeom prst="rect">
            <a:avLst/>
          </a:prstGeom>
        </p:spPr>
        <p:txBody>
          <a:bodyPr/>
          <a:lstStyle/>
          <a:p>
            <a:fld id="{40D15546-3768-674C-81B9-C40A1A080E88}" type="slidenum">
              <a:rPr lang="en-US" smtClean="0"/>
              <a:pPr/>
              <a:t>131</a:t>
            </a:fld>
            <a:endParaRPr lang="en-US" dirty="0"/>
          </a:p>
        </p:txBody>
      </p:sp>
      <p:sp>
        <p:nvSpPr>
          <p:cNvPr id="5" name="Rectangle 4"/>
          <p:cNvSpPr/>
          <p:nvPr/>
        </p:nvSpPr>
        <p:spPr>
          <a:xfrm>
            <a:off x="2252866" y="3365294"/>
            <a:ext cx="1077647" cy="369332"/>
          </a:xfrm>
          <a:prstGeom prst="rect">
            <a:avLst/>
          </a:prstGeom>
        </p:spPr>
        <p:txBody>
          <a:bodyPr wrap="none" lIns="121917" tIns="60958" rIns="121917" bIns="60958">
            <a:spAutoFit/>
          </a:bodyPr>
          <a:lstStyle/>
          <a:p>
            <a:r>
              <a:rPr lang="en-US" sz="1600" b="1" dirty="0">
                <a:latin typeface="Arial"/>
                <a:cs typeface="Arial"/>
              </a:rPr>
              <a:t>{ JSON }</a:t>
            </a:r>
          </a:p>
        </p:txBody>
      </p:sp>
      <p:cxnSp>
        <p:nvCxnSpPr>
          <p:cNvPr id="7" name="Straight Connector 6"/>
          <p:cNvCxnSpPr/>
          <p:nvPr/>
        </p:nvCxnSpPr>
        <p:spPr>
          <a:xfrm>
            <a:off x="6035299" y="2036579"/>
            <a:ext cx="0" cy="3288515"/>
          </a:xfrm>
          <a:prstGeom prst="line">
            <a:avLst/>
          </a:prstGeom>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3460676" y="2044139"/>
            <a:ext cx="987418" cy="415494"/>
          </a:xfrm>
          <a:prstGeom prst="rect">
            <a:avLst/>
          </a:prstGeom>
          <a:noFill/>
        </p:spPr>
        <p:txBody>
          <a:bodyPr wrap="none" lIns="121917" tIns="60958" rIns="121917" bIns="60958" rtlCol="0">
            <a:spAutoFit/>
          </a:bodyPr>
          <a:lstStyle/>
          <a:p>
            <a:r>
              <a:rPr lang="en-US" dirty="0" smtClean="0">
                <a:latin typeface="Source Sans Pro"/>
                <a:cs typeface="Source Sans Pro"/>
              </a:rPr>
              <a:t>built-in</a:t>
            </a:r>
            <a:endParaRPr lang="en-US" dirty="0">
              <a:latin typeface="Source Sans Pro"/>
              <a:cs typeface="Source Sans Pro"/>
            </a:endParaRPr>
          </a:p>
        </p:txBody>
      </p:sp>
      <p:sp>
        <p:nvSpPr>
          <p:cNvPr id="9" name="TextBox 8"/>
          <p:cNvSpPr txBox="1"/>
          <p:nvPr/>
        </p:nvSpPr>
        <p:spPr>
          <a:xfrm>
            <a:off x="7806550" y="2044139"/>
            <a:ext cx="1083662" cy="415494"/>
          </a:xfrm>
          <a:prstGeom prst="rect">
            <a:avLst/>
          </a:prstGeom>
          <a:noFill/>
        </p:spPr>
        <p:txBody>
          <a:bodyPr wrap="none" lIns="121917" tIns="60958" rIns="121917" bIns="60958" rtlCol="0">
            <a:spAutoFit/>
          </a:bodyPr>
          <a:lstStyle/>
          <a:p>
            <a:r>
              <a:rPr lang="en-US" dirty="0" smtClean="0">
                <a:latin typeface="Source Sans Pro"/>
                <a:cs typeface="Source Sans Pro"/>
              </a:rPr>
              <a:t>external</a:t>
            </a:r>
            <a:endParaRPr lang="en-US" dirty="0">
              <a:latin typeface="Source Sans Pro"/>
              <a:cs typeface="Source Sans Pro"/>
            </a:endParaRPr>
          </a:p>
        </p:txBody>
      </p:sp>
      <p:pic>
        <p:nvPicPr>
          <p:cNvPr id="10" name="Picture 9"/>
          <p:cNvPicPr>
            <a:picLocks noChangeAspect="1"/>
          </p:cNvPicPr>
          <p:nvPr/>
        </p:nvPicPr>
        <p:blipFill>
          <a:blip r:embed="rId3"/>
          <a:stretch>
            <a:fillRect/>
          </a:stretch>
        </p:blipFill>
        <p:spPr>
          <a:xfrm>
            <a:off x="2468234" y="2815583"/>
            <a:ext cx="1184823" cy="315112"/>
          </a:xfrm>
          <a:prstGeom prst="rect">
            <a:avLst/>
          </a:prstGeom>
        </p:spPr>
      </p:pic>
      <p:grpSp>
        <p:nvGrpSpPr>
          <p:cNvPr id="28" name="Group 27"/>
          <p:cNvGrpSpPr/>
          <p:nvPr/>
        </p:nvGrpSpPr>
        <p:grpSpPr>
          <a:xfrm>
            <a:off x="4281020" y="2732213"/>
            <a:ext cx="1191465" cy="398480"/>
            <a:chOff x="2757018" y="1874965"/>
            <a:chExt cx="1191464" cy="398480"/>
          </a:xfrm>
        </p:grpSpPr>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57018" y="1874965"/>
              <a:ext cx="531306" cy="398480"/>
            </a:xfrm>
            <a:prstGeom prst="rect">
              <a:avLst/>
            </a:prstGeom>
          </p:spPr>
        </p:pic>
        <p:sp>
          <p:nvSpPr>
            <p:cNvPr id="12" name="TextBox 11"/>
            <p:cNvSpPr txBox="1"/>
            <p:nvPr/>
          </p:nvSpPr>
          <p:spPr>
            <a:xfrm>
              <a:off x="3205171" y="1912212"/>
              <a:ext cx="743311" cy="338554"/>
            </a:xfrm>
            <a:prstGeom prst="rect">
              <a:avLst/>
            </a:prstGeom>
            <a:noFill/>
          </p:spPr>
          <p:txBody>
            <a:bodyPr wrap="none" rtlCol="0">
              <a:spAutoFit/>
            </a:bodyPr>
            <a:lstStyle/>
            <a:p>
              <a:r>
                <a:rPr lang="en-US" sz="1600" b="1" dirty="0">
                  <a:latin typeface="Arial"/>
                  <a:cs typeface="Arial"/>
                </a:rPr>
                <a:t>JDBC</a:t>
              </a:r>
            </a:p>
          </p:txBody>
        </p:sp>
      </p:grpSp>
      <p:pic>
        <p:nvPicPr>
          <p:cNvPr id="13" name="Picture 1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29174" y="3332530"/>
            <a:ext cx="770967" cy="857093"/>
          </a:xfrm>
          <a:prstGeom prst="rect">
            <a:avLst/>
          </a:prstGeom>
        </p:spPr>
      </p:pic>
      <p:pic>
        <p:nvPicPr>
          <p:cNvPr id="14" name="Picture 13"/>
          <p:cNvPicPr>
            <a:picLocks noChangeAspect="1"/>
          </p:cNvPicPr>
          <p:nvPr/>
        </p:nvPicPr>
        <p:blipFill>
          <a:blip r:embed="rId6"/>
          <a:stretch>
            <a:fillRect/>
          </a:stretch>
        </p:blipFill>
        <p:spPr>
          <a:xfrm>
            <a:off x="3764279" y="3365294"/>
            <a:ext cx="779861" cy="527553"/>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252865" y="3964011"/>
            <a:ext cx="660260" cy="660260"/>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189227" y="4894185"/>
            <a:ext cx="871419" cy="487335"/>
          </a:xfrm>
          <a:prstGeom prst="rect">
            <a:avLst/>
          </a:prstGeom>
        </p:spPr>
      </p:pic>
      <p:pic>
        <p:nvPicPr>
          <p:cNvPr id="18" name="Picture 1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56610" y="5020097"/>
            <a:ext cx="1005791" cy="252079"/>
          </a:xfrm>
          <a:prstGeom prst="rect">
            <a:avLst/>
          </a:prstGeom>
        </p:spPr>
      </p:pic>
      <p:pic>
        <p:nvPicPr>
          <p:cNvPr id="19" name="Picture 1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573659" y="2756861"/>
            <a:ext cx="1129805" cy="351156"/>
          </a:xfrm>
          <a:prstGeom prst="rect">
            <a:avLst/>
          </a:prstGeom>
        </p:spPr>
      </p:pic>
      <p:pic>
        <p:nvPicPr>
          <p:cNvPr id="20" name="Picture 1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224346" y="2732217"/>
            <a:ext cx="479137" cy="479137"/>
          </a:xfrm>
          <a:prstGeom prst="rect">
            <a:avLst/>
          </a:prstGeom>
        </p:spPr>
      </p:pic>
      <p:pic>
        <p:nvPicPr>
          <p:cNvPr id="21" name="Picture 20" descr="Screen Shot 2015-02-16 at 3.16.07 PM.png"/>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573659" y="4644207"/>
            <a:ext cx="1138629" cy="560556"/>
          </a:xfrm>
          <a:prstGeom prst="rect">
            <a:avLst/>
          </a:prstGeom>
        </p:spPr>
      </p:pic>
      <p:pic>
        <p:nvPicPr>
          <p:cNvPr id="22" name="Picture 21" descr="Screen Shot 2015-02-16 at 3.16.55 PM.png"/>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916389" y="3865771"/>
            <a:ext cx="1339851" cy="323851"/>
          </a:xfrm>
          <a:prstGeom prst="rect">
            <a:avLst/>
          </a:prstGeom>
        </p:spPr>
      </p:pic>
      <p:pic>
        <p:nvPicPr>
          <p:cNvPr id="24" name="Picture 23"/>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9412103" y="3674908"/>
            <a:ext cx="619232" cy="619232"/>
          </a:xfrm>
          <a:prstGeom prst="rect">
            <a:avLst/>
          </a:prstGeom>
        </p:spPr>
      </p:pic>
      <p:pic>
        <p:nvPicPr>
          <p:cNvPr id="25" name="Picture 24"/>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573657" y="3873051"/>
            <a:ext cx="1033259" cy="255412"/>
          </a:xfrm>
          <a:prstGeom prst="rect">
            <a:avLst/>
          </a:prstGeom>
        </p:spPr>
      </p:pic>
      <p:pic>
        <p:nvPicPr>
          <p:cNvPr id="26" name="Picture 25"/>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948751" y="2792904"/>
            <a:ext cx="935976" cy="315112"/>
          </a:xfrm>
          <a:prstGeom prst="rect">
            <a:avLst/>
          </a:prstGeom>
        </p:spPr>
      </p:pic>
      <p:sp>
        <p:nvSpPr>
          <p:cNvPr id="27" name="TextBox 26"/>
          <p:cNvSpPr txBox="1"/>
          <p:nvPr/>
        </p:nvSpPr>
        <p:spPr>
          <a:xfrm>
            <a:off x="8478959" y="4835431"/>
            <a:ext cx="1477321" cy="415494"/>
          </a:xfrm>
          <a:prstGeom prst="rect">
            <a:avLst/>
          </a:prstGeom>
          <a:noFill/>
        </p:spPr>
        <p:txBody>
          <a:bodyPr wrap="none" lIns="121917" tIns="60958" rIns="121917" bIns="60958" rtlCol="0">
            <a:spAutoFit/>
          </a:bodyPr>
          <a:lstStyle/>
          <a:p>
            <a:r>
              <a:rPr lang="en-US" dirty="0" smtClean="0">
                <a:latin typeface="Source Sans Pro Light"/>
                <a:cs typeface="Source Sans Pro Light"/>
              </a:rPr>
              <a:t>and more …</a:t>
            </a:r>
            <a:endParaRPr lang="en-US" dirty="0">
              <a:latin typeface="Source Sans Pro Light"/>
              <a:cs typeface="Source Sans Pro Light"/>
            </a:endParaRPr>
          </a:p>
        </p:txBody>
      </p:sp>
    </p:spTree>
    <p:extLst>
      <p:ext uri="{BB962C8B-B14F-4D97-AF65-F5344CB8AC3E}">
        <p14:creationId xmlns:p14="http://schemas.microsoft.com/office/powerpoint/2010/main" val="16416746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762" y="178525"/>
            <a:ext cx="11799137" cy="1143000"/>
          </a:xfrm>
        </p:spPr>
        <p:txBody>
          <a:bodyPr>
            <a:noAutofit/>
          </a:bodyPr>
          <a:lstStyle/>
          <a:p>
            <a:r>
              <a:rPr lang="en-US" dirty="0"/>
              <a:t>Write Less Code: </a:t>
            </a:r>
            <a:r>
              <a:rPr lang="en-US" sz="4800" dirty="0"/>
              <a:t>High-Level Operations</a:t>
            </a:r>
          </a:p>
        </p:txBody>
      </p:sp>
      <p:sp>
        <p:nvSpPr>
          <p:cNvPr id="3" name="Content Placeholder 2"/>
          <p:cNvSpPr>
            <a:spLocks noGrp="1"/>
          </p:cNvSpPr>
          <p:nvPr>
            <p:ph idx="1"/>
          </p:nvPr>
        </p:nvSpPr>
        <p:spPr>
          <a:xfrm>
            <a:off x="686786" y="1630678"/>
            <a:ext cx="10718241" cy="4525433"/>
          </a:xfrm>
        </p:spPr>
        <p:txBody>
          <a:bodyPr>
            <a:normAutofit/>
          </a:bodyPr>
          <a:lstStyle/>
          <a:p>
            <a:pPr marL="0" indent="0">
              <a:buNone/>
            </a:pPr>
            <a:r>
              <a:rPr lang="en-US" sz="3600" dirty="0" smtClean="0"/>
              <a:t>Solve common problems concisely with </a:t>
            </a:r>
            <a:r>
              <a:rPr lang="en-US" sz="3600" dirty="0" err="1" smtClean="0"/>
              <a:t>DataFrame</a:t>
            </a:r>
            <a:r>
              <a:rPr lang="en-US" sz="3600" dirty="0" smtClean="0"/>
              <a:t> functions:</a:t>
            </a:r>
            <a:endParaRPr lang="en-US" sz="3600" dirty="0"/>
          </a:p>
          <a:p>
            <a:pPr marL="984281" indent="-457189"/>
            <a:r>
              <a:rPr lang="en-US" sz="3600" dirty="0" smtClean="0"/>
              <a:t>selecting columns and filtering</a:t>
            </a:r>
          </a:p>
          <a:p>
            <a:pPr marL="984281" indent="-457189"/>
            <a:r>
              <a:rPr lang="en-US" sz="3600" dirty="0" smtClean="0"/>
              <a:t>joining different data sources</a:t>
            </a:r>
          </a:p>
          <a:p>
            <a:pPr marL="984281" indent="-457189"/>
            <a:r>
              <a:rPr lang="en-US" sz="3600" dirty="0" smtClean="0"/>
              <a:t>aggregation (count, sum, average, etc.)</a:t>
            </a:r>
          </a:p>
          <a:p>
            <a:pPr marL="984281" indent="-457189"/>
            <a:r>
              <a:rPr lang="en-US" sz="3600" dirty="0" smtClean="0"/>
              <a:t>plotting results (e.g., with Pandas)</a:t>
            </a:r>
          </a:p>
        </p:txBody>
      </p:sp>
    </p:spTree>
    <p:extLst>
      <p:ext uri="{BB962C8B-B14F-4D97-AF65-F5344CB8AC3E}">
        <p14:creationId xmlns:p14="http://schemas.microsoft.com/office/powerpoint/2010/main" val="3122101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4"/>
          <p:cNvSpPr/>
          <p:nvPr/>
        </p:nvSpPr>
        <p:spPr>
          <a:xfrm>
            <a:off x="5943600" y="3006053"/>
            <a:ext cx="5879206" cy="155181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18727" y="967539"/>
            <a:ext cx="2252868" cy="533179"/>
          </a:xfrm>
          <a:prstGeom prst="rect">
            <a:avLst/>
          </a:prstGeom>
        </p:spPr>
      </p:pic>
      <p:sp>
        <p:nvSpPr>
          <p:cNvPr id="7" name="Rectangle 4"/>
          <p:cNvSpPr/>
          <p:nvPr/>
        </p:nvSpPr>
        <p:spPr>
          <a:xfrm>
            <a:off x="1416676" y="1354670"/>
            <a:ext cx="4679324" cy="539114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01371 w 8724954"/>
              <a:gd name="connsiteY5" fmla="*/ 2797246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608405 w 8724954"/>
              <a:gd name="connsiteY4" fmla="*/ 2986577 h 3060740"/>
              <a:gd name="connsiteX5" fmla="*/ 4301371 w 8724954"/>
              <a:gd name="connsiteY5" fmla="*/ 2797246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608405" y="2986577"/>
                </a:lnTo>
                <a:cubicBezTo>
                  <a:pt x="7164011" y="2981964"/>
                  <a:pt x="5745765" y="2801859"/>
                  <a:pt x="4301371" y="2797246"/>
                </a:cubicBezTo>
                <a:cubicBezTo>
                  <a:pt x="2841698" y="2920393"/>
                  <a:pt x="1459727" y="2937593"/>
                  <a:pt x="54" y="3060740"/>
                </a:cubicBez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41598" y="18104"/>
            <a:ext cx="11926713" cy="1143000"/>
          </a:xfrm>
        </p:spPr>
        <p:txBody>
          <a:bodyPr>
            <a:noAutofit/>
          </a:bodyPr>
          <a:lstStyle/>
          <a:p>
            <a:r>
              <a:rPr lang="en-US" dirty="0"/>
              <a:t>Write Less Code: Compute an Average</a:t>
            </a:r>
          </a:p>
        </p:txBody>
      </p:sp>
      <p:sp>
        <p:nvSpPr>
          <p:cNvPr id="6" name="TextBox 5"/>
          <p:cNvSpPr txBox="1"/>
          <p:nvPr/>
        </p:nvSpPr>
        <p:spPr>
          <a:xfrm>
            <a:off x="1660300" y="1583267"/>
            <a:ext cx="4283300" cy="4693589"/>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sz="1100" b="1" dirty="0">
                <a:solidFill>
                  <a:srgbClr val="7F0055"/>
                </a:solidFill>
                <a:latin typeface="Consolas" charset="0"/>
                <a:ea typeface="Consolas" charset="0"/>
                <a:cs typeface="Consolas" charset="0"/>
              </a:rPr>
              <a:t>private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one =</a:t>
            </a:r>
            <a:r>
              <a:rPr lang="en-US" sz="1100" dirty="0">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(1);</a:t>
            </a:r>
          </a:p>
          <a:p>
            <a:r>
              <a:rPr lang="en-US" sz="1100" b="1" dirty="0">
                <a:solidFill>
                  <a:srgbClr val="7F0055"/>
                </a:solidFill>
                <a:latin typeface="Consolas" charset="0"/>
                <a:ea typeface="Consolas" charset="0"/>
                <a:cs typeface="Consolas" charset="0"/>
              </a:rPr>
              <a:t>private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output =</a:t>
            </a:r>
            <a:r>
              <a:rPr lang="en-US" sz="1100" b="1" dirty="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a:t>
            </a:r>
          </a:p>
          <a:p>
            <a:r>
              <a:rPr lang="en-US" sz="1100" b="1" dirty="0">
                <a:solidFill>
                  <a:srgbClr val="7F0055"/>
                </a:solidFill>
                <a:latin typeface="Consolas" charset="0"/>
                <a:ea typeface="Consolas" charset="0"/>
                <a:cs typeface="Consolas" charset="0"/>
              </a:rPr>
              <a:t>protected void </a:t>
            </a:r>
            <a:r>
              <a:rPr lang="en-US" sz="1100" b="1" dirty="0">
                <a:solidFill>
                  <a:srgbClr val="0000FF"/>
                </a:solidFill>
                <a:latin typeface="Consolas" charset="0"/>
                <a:ea typeface="Consolas" charset="0"/>
                <a:cs typeface="Consolas" charset="0"/>
              </a:rPr>
              <a:t>map(</a:t>
            </a:r>
            <a:r>
              <a:rPr lang="en-US" sz="1100" b="1" dirty="0" err="1">
                <a:solidFill>
                  <a:srgbClr val="000000"/>
                </a:solidFill>
                <a:latin typeface="Consolas" charset="0"/>
                <a:ea typeface="Consolas" charset="0"/>
                <a:cs typeface="Consolas" charset="0"/>
              </a:rPr>
              <a:t>LongWritable</a:t>
            </a:r>
            <a:r>
              <a:rPr lang="en-US" sz="1100" b="1" dirty="0">
                <a:solidFill>
                  <a:srgbClr val="000000"/>
                </a:solidFill>
                <a:latin typeface="Consolas" charset="0"/>
                <a:ea typeface="Consolas" charset="0"/>
                <a:cs typeface="Consolas" charset="0"/>
              </a:rPr>
              <a:t> key,</a:t>
            </a:r>
          </a:p>
          <a:p>
            <a:r>
              <a:rPr lang="fi-FI" sz="1100" dirty="0">
                <a:latin typeface="Consolas" charset="0"/>
                <a:ea typeface="Consolas" charset="0"/>
                <a:cs typeface="Consolas" charset="0"/>
              </a:rPr>
              <a:t>                   </a:t>
            </a:r>
            <a:r>
              <a:rPr lang="fi-FI" sz="1100" dirty="0" err="1">
                <a:solidFill>
                  <a:srgbClr val="000000"/>
                </a:solidFill>
                <a:latin typeface="Consolas" charset="0"/>
                <a:ea typeface="Consolas" charset="0"/>
                <a:cs typeface="Consolas" charset="0"/>
              </a:rPr>
              <a:t>Text</a:t>
            </a:r>
            <a:r>
              <a:rPr lang="fi-FI" sz="1100" dirty="0">
                <a:solidFill>
                  <a:srgbClr val="000000"/>
                </a:solidFill>
                <a:latin typeface="Consolas" charset="0"/>
                <a:ea typeface="Consolas" charset="0"/>
                <a:cs typeface="Consolas" charset="0"/>
              </a:rPr>
              <a:t> </a:t>
            </a:r>
            <a:r>
              <a:rPr lang="fi-FI" sz="1100" dirty="0" err="1">
                <a:solidFill>
                  <a:srgbClr val="000000"/>
                </a:solidFill>
                <a:latin typeface="Consolas" charset="0"/>
                <a:ea typeface="Consolas" charset="0"/>
                <a:cs typeface="Consolas" charset="0"/>
              </a:rPr>
              <a:t>value</a:t>
            </a:r>
            <a:r>
              <a:rPr lang="fi-FI" sz="1100" dirty="0">
                <a:solidFill>
                  <a:srgbClr val="000000"/>
                </a:solidFill>
                <a:latin typeface="Consolas" charset="0"/>
                <a:ea typeface="Consolas" charset="0"/>
                <a:cs typeface="Consolas" charset="0"/>
              </a:rPr>
              <a:t>,</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Context context) {</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String[] fields = </a:t>
            </a:r>
            <a:r>
              <a:rPr lang="en-US" sz="1100" dirty="0" err="1">
                <a:solidFill>
                  <a:srgbClr val="000000"/>
                </a:solidFill>
                <a:latin typeface="Consolas" charset="0"/>
                <a:ea typeface="Consolas" charset="0"/>
                <a:cs typeface="Consolas" charset="0"/>
              </a:rPr>
              <a:t>value.split</a:t>
            </a:r>
            <a:r>
              <a:rPr lang="en-US" sz="1100" dirty="0">
                <a:solidFill>
                  <a:srgbClr val="000000"/>
                </a:solidFill>
                <a:latin typeface="Consolas" charset="0"/>
                <a:ea typeface="Consolas" charset="0"/>
                <a:cs typeface="Consolas" charset="0"/>
              </a:rPr>
              <a:t>(</a:t>
            </a:r>
            <a:r>
              <a:rPr lang="en-US" sz="1100" dirty="0">
                <a:solidFill>
                  <a:srgbClr val="0000BB"/>
                </a:solidFill>
                <a:latin typeface="Consolas" charset="0"/>
                <a:ea typeface="Consolas" charset="0"/>
                <a:cs typeface="Consolas" charset="0"/>
              </a:rPr>
              <a:t>"\t");</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output.set</a:t>
            </a:r>
            <a:r>
              <a:rPr lang="en-US" sz="1100" dirty="0">
                <a:solidFill>
                  <a:srgbClr val="000000"/>
                </a:solidFill>
                <a:latin typeface="Consolas" charset="0"/>
                <a:ea typeface="Consolas" charset="0"/>
                <a:cs typeface="Consolas" charset="0"/>
              </a:rPr>
              <a:t>(</a:t>
            </a:r>
            <a:r>
              <a:rPr lang="en-US" sz="1100" dirty="0" err="1">
                <a:solidFill>
                  <a:srgbClr val="000000"/>
                </a:solidFill>
                <a:latin typeface="Consolas" charset="0"/>
                <a:ea typeface="Consolas" charset="0"/>
                <a:cs typeface="Consolas" charset="0"/>
              </a:rPr>
              <a:t>Integer.parseInt</a:t>
            </a:r>
            <a:r>
              <a:rPr lang="en-US" sz="1100" dirty="0">
                <a:solidFill>
                  <a:srgbClr val="000000"/>
                </a:solidFill>
                <a:latin typeface="Consolas" charset="0"/>
                <a:ea typeface="Consolas" charset="0"/>
                <a:cs typeface="Consolas" charset="0"/>
              </a:rPr>
              <a:t>(fields[1]));</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context.write</a:t>
            </a:r>
            <a:r>
              <a:rPr lang="en-US" sz="1100" dirty="0">
                <a:solidFill>
                  <a:srgbClr val="000000"/>
                </a:solidFill>
                <a:latin typeface="Consolas" charset="0"/>
                <a:ea typeface="Consolas" charset="0"/>
                <a:cs typeface="Consolas" charset="0"/>
              </a:rPr>
              <a:t>(one, output);</a:t>
            </a:r>
          </a:p>
          <a:p>
            <a:r>
              <a:rPr lang="en-US" sz="1100" dirty="0">
                <a:latin typeface="Consolas" charset="0"/>
                <a:ea typeface="Consolas" charset="0"/>
                <a:cs typeface="Consolas" charset="0"/>
              </a:rPr>
              <a:t>}</a:t>
            </a:r>
          </a:p>
          <a:p>
            <a:endParaRPr lang="en-US" sz="1100" dirty="0">
              <a:latin typeface="Consolas" charset="0"/>
              <a:ea typeface="Consolas" charset="0"/>
              <a:cs typeface="Consolas" charset="0"/>
            </a:endParaRPr>
          </a:p>
          <a:p>
            <a:r>
              <a:rPr lang="en-US" sz="1100" dirty="0">
                <a:latin typeface="Source Sans Pro" charset="0"/>
                <a:ea typeface="Source Sans Pro" charset="0"/>
                <a:cs typeface="Source Sans Pro" charset="0"/>
              </a:rPr>
              <a:t>----------------------------------------------------------------------------------</a:t>
            </a:r>
          </a:p>
          <a:p>
            <a:endParaRPr lang="en-US" sz="1100" dirty="0">
              <a:latin typeface="Consolas" charset="0"/>
              <a:ea typeface="Consolas" charset="0"/>
              <a:cs typeface="Consolas" charset="0"/>
            </a:endParaRPr>
          </a:p>
          <a:p>
            <a:r>
              <a:rPr lang="en-US" sz="1100" dirty="0" err="1">
                <a:solidFill>
                  <a:srgbClr val="000000"/>
                </a:solidFill>
                <a:latin typeface="Consolas" charset="0"/>
                <a:ea typeface="Consolas" charset="0"/>
                <a:cs typeface="Consolas" charset="0"/>
              </a:rPr>
              <a:t>IntWritable</a:t>
            </a:r>
            <a:r>
              <a:rPr lang="en-US" sz="1100" dirty="0">
                <a:solidFill>
                  <a:srgbClr val="000000"/>
                </a:solidFill>
                <a:latin typeface="Consolas" charset="0"/>
                <a:ea typeface="Consolas" charset="0"/>
                <a:cs typeface="Consolas" charset="0"/>
              </a:rPr>
              <a:t> one = </a:t>
            </a:r>
            <a:r>
              <a:rPr lang="en-US" sz="1100" b="1" dirty="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(1)</a:t>
            </a:r>
          </a:p>
          <a:p>
            <a:r>
              <a:rPr lang="en-US" sz="1100" dirty="0" err="1">
                <a:solidFill>
                  <a:srgbClr val="000000"/>
                </a:solidFill>
                <a:latin typeface="Consolas" charset="0"/>
                <a:ea typeface="Consolas" charset="0"/>
                <a:cs typeface="Consolas" charset="0"/>
              </a:rPr>
              <a:t>DoubleWritable</a:t>
            </a:r>
            <a:r>
              <a:rPr lang="en-US" sz="1100" dirty="0">
                <a:solidFill>
                  <a:srgbClr val="000000"/>
                </a:solidFill>
                <a:latin typeface="Consolas" charset="0"/>
                <a:ea typeface="Consolas" charset="0"/>
                <a:cs typeface="Consolas" charset="0"/>
              </a:rPr>
              <a:t> average = </a:t>
            </a:r>
            <a:r>
              <a:rPr lang="en-US" sz="1100" b="1" dirty="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DoubleWritable</a:t>
            </a:r>
            <a:r>
              <a:rPr lang="en-US" sz="1100" b="1" dirty="0">
                <a:solidFill>
                  <a:srgbClr val="000000"/>
                </a:solidFill>
                <a:latin typeface="Consolas" charset="0"/>
                <a:ea typeface="Consolas" charset="0"/>
                <a:cs typeface="Consolas" charset="0"/>
              </a:rPr>
              <a:t>();</a:t>
            </a:r>
          </a:p>
          <a:p>
            <a:endParaRPr lang="en-US" sz="1100" dirty="0">
              <a:latin typeface="Consolas" charset="0"/>
              <a:ea typeface="Consolas" charset="0"/>
              <a:cs typeface="Consolas" charset="0"/>
            </a:endParaRPr>
          </a:p>
          <a:p>
            <a:r>
              <a:rPr lang="en-US" sz="1100" b="1" dirty="0">
                <a:solidFill>
                  <a:srgbClr val="7F0055"/>
                </a:solidFill>
                <a:latin typeface="Consolas" charset="0"/>
                <a:ea typeface="Consolas" charset="0"/>
                <a:cs typeface="Consolas" charset="0"/>
              </a:rPr>
              <a:t>protected void </a:t>
            </a:r>
            <a:r>
              <a:rPr lang="en-US" sz="1100" b="1" dirty="0">
                <a:solidFill>
                  <a:srgbClr val="0000FF"/>
                </a:solidFill>
                <a:latin typeface="Consolas" charset="0"/>
                <a:ea typeface="Consolas" charset="0"/>
                <a:cs typeface="Consolas" charset="0"/>
              </a:rPr>
              <a:t>reduce(</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key,</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Iterable</a:t>
            </a:r>
            <a:r>
              <a:rPr lang="en-US" sz="1100" dirty="0">
                <a:solidFill>
                  <a:srgbClr val="000000"/>
                </a:solidFill>
                <a:latin typeface="Consolas" charset="0"/>
                <a:ea typeface="Consolas" charset="0"/>
                <a:cs typeface="Consolas" charset="0"/>
              </a:rPr>
              <a:t>&lt;</a:t>
            </a:r>
            <a:r>
              <a:rPr lang="en-US" sz="1100" dirty="0" err="1">
                <a:solidFill>
                  <a:srgbClr val="000000"/>
                </a:solidFill>
                <a:latin typeface="Consolas" charset="0"/>
                <a:ea typeface="Consolas" charset="0"/>
                <a:cs typeface="Consolas" charset="0"/>
              </a:rPr>
              <a:t>IntWritable</a:t>
            </a:r>
            <a:r>
              <a:rPr lang="en-US" sz="1100" dirty="0">
                <a:solidFill>
                  <a:srgbClr val="000000"/>
                </a:solidFill>
                <a:latin typeface="Consolas" charset="0"/>
                <a:ea typeface="Consolas" charset="0"/>
                <a:cs typeface="Consolas" charset="0"/>
              </a:rPr>
              <a:t>&gt; values,</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Context context) {</a:t>
            </a:r>
          </a:p>
          <a:p>
            <a:r>
              <a:rPr lang="en-US" sz="1100" dirty="0">
                <a:latin typeface="Consolas" charset="0"/>
                <a:ea typeface="Consolas" charset="0"/>
                <a:cs typeface="Consolas" charset="0"/>
              </a:rPr>
              <a:t>    </a:t>
            </a:r>
            <a:r>
              <a:rPr lang="en-US" sz="1100" b="1" dirty="0" err="1">
                <a:solidFill>
                  <a:srgbClr val="7F0055"/>
                </a:solidFill>
                <a:latin typeface="Consolas" charset="0"/>
                <a:ea typeface="Consolas" charset="0"/>
                <a:cs typeface="Consolas" charset="0"/>
              </a:rPr>
              <a:t>int</a:t>
            </a:r>
            <a:r>
              <a:rPr lang="en-US" sz="1100" b="1" dirty="0">
                <a:solidFill>
                  <a:srgbClr val="7F0055"/>
                </a:solidFill>
                <a:latin typeface="Consolas" charset="0"/>
                <a:ea typeface="Consolas" charset="0"/>
                <a:cs typeface="Consolas" charset="0"/>
              </a:rPr>
              <a:t> </a:t>
            </a:r>
            <a:r>
              <a:rPr lang="en-US" sz="1100" b="1" dirty="0">
                <a:solidFill>
                  <a:srgbClr val="000000"/>
                </a:solidFill>
                <a:latin typeface="Consolas" charset="0"/>
                <a:ea typeface="Consolas" charset="0"/>
                <a:cs typeface="Consolas" charset="0"/>
              </a:rPr>
              <a:t>sum = 0;</a:t>
            </a:r>
          </a:p>
          <a:p>
            <a:r>
              <a:rPr lang="en-US" sz="1100" dirty="0">
                <a:latin typeface="Consolas" charset="0"/>
                <a:ea typeface="Consolas" charset="0"/>
                <a:cs typeface="Consolas" charset="0"/>
              </a:rPr>
              <a:t>    </a:t>
            </a:r>
            <a:r>
              <a:rPr lang="en-US" sz="1100" b="1" dirty="0" err="1">
                <a:solidFill>
                  <a:srgbClr val="7F0055"/>
                </a:solidFill>
                <a:latin typeface="Consolas" charset="0"/>
                <a:ea typeface="Consolas" charset="0"/>
                <a:cs typeface="Consolas" charset="0"/>
              </a:rPr>
              <a:t>int</a:t>
            </a:r>
            <a:r>
              <a:rPr lang="en-US" sz="1100" b="1" dirty="0">
                <a:solidFill>
                  <a:srgbClr val="7F0055"/>
                </a:solidFill>
                <a:latin typeface="Consolas" charset="0"/>
                <a:ea typeface="Consolas" charset="0"/>
                <a:cs typeface="Consolas" charset="0"/>
              </a:rPr>
              <a:t> </a:t>
            </a:r>
            <a:r>
              <a:rPr lang="en-US" sz="1100" b="1" dirty="0">
                <a:solidFill>
                  <a:srgbClr val="000000"/>
                </a:solidFill>
                <a:latin typeface="Consolas" charset="0"/>
                <a:ea typeface="Consolas" charset="0"/>
                <a:cs typeface="Consolas" charset="0"/>
              </a:rPr>
              <a:t>count = 0;</a:t>
            </a:r>
          </a:p>
          <a:p>
            <a:r>
              <a:rPr lang="en-US" sz="1100" dirty="0">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for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value: values) {</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sum += </a:t>
            </a:r>
            <a:r>
              <a:rPr lang="en-US" sz="1100" dirty="0" err="1">
                <a:solidFill>
                  <a:srgbClr val="000000"/>
                </a:solidFill>
                <a:latin typeface="Consolas" charset="0"/>
                <a:ea typeface="Consolas" charset="0"/>
                <a:cs typeface="Consolas" charset="0"/>
              </a:rPr>
              <a:t>value.get</a:t>
            </a:r>
            <a:r>
              <a:rPr lang="en-US" sz="1100" dirty="0">
                <a:solidFill>
                  <a:srgbClr val="000000"/>
                </a:solidFill>
                <a:latin typeface="Consolas" charset="0"/>
                <a:ea typeface="Consolas" charset="0"/>
                <a:cs typeface="Consolas" charset="0"/>
              </a:rPr>
              <a:t>();</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count++;</a:t>
            </a:r>
          </a:p>
          <a:p>
            <a:r>
              <a:rPr lang="en-US" sz="1100" dirty="0">
                <a:latin typeface="Consolas" charset="0"/>
                <a:ea typeface="Consolas" charset="0"/>
                <a:cs typeface="Consolas" charset="0"/>
              </a:rPr>
              <a:t>    }</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average.set</a:t>
            </a:r>
            <a:r>
              <a:rPr lang="en-US" sz="1100" dirty="0">
                <a:solidFill>
                  <a:srgbClr val="000000"/>
                </a:solidFill>
                <a:latin typeface="Consolas" charset="0"/>
                <a:ea typeface="Consolas" charset="0"/>
                <a:cs typeface="Consolas" charset="0"/>
              </a:rPr>
              <a:t>(sum / (</a:t>
            </a:r>
            <a:r>
              <a:rPr lang="en-US" sz="1100" b="1" dirty="0">
                <a:solidFill>
                  <a:srgbClr val="7F0055"/>
                </a:solidFill>
                <a:latin typeface="Consolas" charset="0"/>
                <a:ea typeface="Consolas" charset="0"/>
                <a:cs typeface="Consolas" charset="0"/>
              </a:rPr>
              <a:t>double) </a:t>
            </a:r>
            <a:r>
              <a:rPr lang="en-US" sz="1100" b="1" dirty="0">
                <a:solidFill>
                  <a:srgbClr val="000000"/>
                </a:solidFill>
                <a:latin typeface="Consolas" charset="0"/>
                <a:ea typeface="Consolas" charset="0"/>
                <a:cs typeface="Consolas" charset="0"/>
              </a:rPr>
              <a:t>count);</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context.write</a:t>
            </a:r>
            <a:r>
              <a:rPr lang="en-US" sz="1100" dirty="0">
                <a:solidFill>
                  <a:srgbClr val="000000"/>
                </a:solidFill>
                <a:latin typeface="Consolas" charset="0"/>
                <a:ea typeface="Consolas" charset="0"/>
                <a:cs typeface="Consolas" charset="0"/>
              </a:rPr>
              <a:t>(key, average);</a:t>
            </a:r>
          </a:p>
          <a:p>
            <a:r>
              <a:rPr lang="en-US" sz="1100" dirty="0">
                <a:latin typeface="Consolas" charset="0"/>
                <a:ea typeface="Consolas" charset="0"/>
                <a:cs typeface="Consolas" charset="0"/>
              </a:rPr>
              <a:t>}</a:t>
            </a:r>
          </a:p>
        </p:txBody>
      </p:sp>
      <p:sp>
        <p:nvSpPr>
          <p:cNvPr id="8" name="Rectangle 4"/>
          <p:cNvSpPr/>
          <p:nvPr/>
        </p:nvSpPr>
        <p:spPr>
          <a:xfrm>
            <a:off x="5943600" y="1371685"/>
            <a:ext cx="5650484" cy="155181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TextBox 8"/>
          <p:cNvSpPr txBox="1"/>
          <p:nvPr/>
        </p:nvSpPr>
        <p:spPr>
          <a:xfrm>
            <a:off x="6226628" y="1600283"/>
            <a:ext cx="5103615" cy="1308046"/>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is-IS" sz="1100" dirty="0" smtClean="0">
                <a:solidFill>
                  <a:srgbClr val="000000"/>
                </a:solidFill>
                <a:latin typeface="Consolas" charset="0"/>
                <a:ea typeface="Consolas" charset="0"/>
                <a:cs typeface="Consolas" charset="0"/>
              </a:rPr>
              <a:t>rdd = sc.textFile(...).map(_.split(" "))</a:t>
            </a:r>
          </a:p>
          <a:p>
            <a:r>
              <a:rPr lang="is-IS" sz="1100" dirty="0" smtClean="0">
                <a:solidFill>
                  <a:srgbClr val="000000"/>
                </a:solidFill>
                <a:latin typeface="Consolas" charset="0"/>
                <a:ea typeface="Consolas" charset="0"/>
                <a:cs typeface="Consolas" charset="0"/>
              </a:rPr>
              <a:t>rdd.map { </a:t>
            </a:r>
            <a:r>
              <a:rPr lang="is-IS" sz="1100" dirty="0">
                <a:solidFill>
                  <a:srgbClr val="000000"/>
                </a:solidFill>
                <a:latin typeface="Consolas" charset="0"/>
                <a:ea typeface="Consolas" charset="0"/>
                <a:cs typeface="Consolas" charset="0"/>
              </a:rPr>
              <a:t>x </a:t>
            </a:r>
            <a:r>
              <a:rPr lang="is-IS" sz="1100" b="1" dirty="0">
                <a:solidFill>
                  <a:srgbClr val="7F0055"/>
                </a:solidFill>
                <a:latin typeface="Consolas" charset="0"/>
                <a:ea typeface="Consolas" charset="0"/>
                <a:cs typeface="Consolas" charset="0"/>
              </a:rPr>
              <a:t>=&gt; (</a:t>
            </a:r>
            <a:r>
              <a:rPr lang="is-IS" sz="1100" b="1" dirty="0">
                <a:solidFill>
                  <a:srgbClr val="000000"/>
                </a:solidFill>
                <a:latin typeface="Consolas" charset="0"/>
                <a:ea typeface="Consolas" charset="0"/>
                <a:cs typeface="Consolas" charset="0"/>
              </a:rPr>
              <a:t>x(0), (x(1).toFloat, 1)) }.</a:t>
            </a:r>
          </a:p>
          <a:p>
            <a:r>
              <a:rPr lang="en-US" sz="1100" dirty="0" smtClean="0">
                <a:solidFill>
                  <a:srgbClr val="000000"/>
                </a:solidFill>
                <a:latin typeface="Consolas" charset="0"/>
                <a:ea typeface="Consolas" charset="0"/>
                <a:cs typeface="Consolas" charset="0"/>
              </a:rPr>
              <a:t>    </a:t>
            </a:r>
            <a:r>
              <a:rPr lang="en-US" sz="1100" dirty="0" err="1" smtClean="0">
                <a:solidFill>
                  <a:srgbClr val="000000"/>
                </a:solidFill>
                <a:latin typeface="Consolas" charset="0"/>
                <a:ea typeface="Consolas" charset="0"/>
                <a:cs typeface="Consolas" charset="0"/>
              </a:rPr>
              <a:t>reduceByKey</a:t>
            </a:r>
            <a:r>
              <a:rPr lang="en-US" sz="1100" dirty="0" smtClean="0">
                <a:solidFill>
                  <a:srgbClr val="000000"/>
                </a:solidFill>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case ((</a:t>
            </a:r>
            <a:r>
              <a:rPr lang="en-US" sz="1100" b="1" dirty="0">
                <a:solidFill>
                  <a:srgbClr val="000000"/>
                </a:solidFill>
                <a:latin typeface="Consolas" charset="0"/>
                <a:ea typeface="Consolas" charset="0"/>
                <a:cs typeface="Consolas" charset="0"/>
              </a:rPr>
              <a:t>num1, count1), (num2, count2)) </a:t>
            </a:r>
            <a:r>
              <a:rPr lang="en-US" sz="1100" b="1" dirty="0">
                <a:solidFill>
                  <a:srgbClr val="7F0055"/>
                </a:solidFill>
                <a:latin typeface="Consolas" charset="0"/>
                <a:ea typeface="Consolas" charset="0"/>
                <a:cs typeface="Consolas" charset="0"/>
              </a:rPr>
              <a:t>=&gt; </a:t>
            </a:r>
          </a:p>
          <a:p>
            <a:r>
              <a:rPr lang="en-US" sz="1100" dirty="0" smtClean="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num1 + num2, count1 + count2) </a:t>
            </a:r>
          </a:p>
          <a:p>
            <a:r>
              <a:rPr lang="de-DE" sz="1100" dirty="0" smtClean="0">
                <a:latin typeface="Consolas" charset="0"/>
                <a:ea typeface="Consolas" charset="0"/>
                <a:cs typeface="Consolas" charset="0"/>
              </a:rPr>
              <a:t>    }.</a:t>
            </a:r>
            <a:endParaRPr lang="de-DE" sz="1100" dirty="0">
              <a:latin typeface="Consolas" charset="0"/>
              <a:ea typeface="Consolas" charset="0"/>
              <a:cs typeface="Consolas" charset="0"/>
            </a:endParaRPr>
          </a:p>
          <a:p>
            <a:r>
              <a:rPr lang="en-US" sz="1100" dirty="0" smtClean="0">
                <a:solidFill>
                  <a:srgbClr val="000000"/>
                </a:solidFill>
                <a:latin typeface="Consolas" charset="0"/>
                <a:ea typeface="Consolas" charset="0"/>
                <a:cs typeface="Consolas" charset="0"/>
              </a:rPr>
              <a:t>    map </a:t>
            </a:r>
            <a:r>
              <a:rPr lang="en-US" sz="1100" dirty="0">
                <a:solidFill>
                  <a:srgbClr val="000000"/>
                </a:solidFill>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case (</a:t>
            </a:r>
            <a:r>
              <a:rPr lang="en-US" sz="1100" b="1" dirty="0">
                <a:solidFill>
                  <a:srgbClr val="000000"/>
                </a:solidFill>
                <a:latin typeface="Consolas" charset="0"/>
                <a:ea typeface="Consolas" charset="0"/>
                <a:cs typeface="Consolas" charset="0"/>
              </a:rPr>
              <a:t>key, (</a:t>
            </a:r>
            <a:r>
              <a:rPr lang="en-US" sz="1100" b="1" dirty="0" err="1">
                <a:solidFill>
                  <a:srgbClr val="000000"/>
                </a:solidFill>
                <a:latin typeface="Consolas" charset="0"/>
                <a:ea typeface="Consolas" charset="0"/>
                <a:cs typeface="Consolas" charset="0"/>
              </a:rPr>
              <a:t>num</a:t>
            </a:r>
            <a:r>
              <a:rPr lang="en-US" sz="1100" b="1" dirty="0">
                <a:solidFill>
                  <a:srgbClr val="000000"/>
                </a:solidFill>
                <a:latin typeface="Consolas" charset="0"/>
                <a:ea typeface="Consolas" charset="0"/>
                <a:cs typeface="Consolas" charset="0"/>
              </a:rPr>
              <a:t>, count)) </a:t>
            </a:r>
            <a:r>
              <a:rPr lang="en-US" sz="1100" b="1" dirty="0">
                <a:solidFill>
                  <a:srgbClr val="7F0055"/>
                </a:solidFill>
                <a:latin typeface="Consolas" charset="0"/>
                <a:ea typeface="Consolas" charset="0"/>
                <a:cs typeface="Consolas" charset="0"/>
              </a:rPr>
              <a:t>=&gt; (</a:t>
            </a:r>
            <a:r>
              <a:rPr lang="en-US" sz="1100" b="1" dirty="0">
                <a:solidFill>
                  <a:srgbClr val="000000"/>
                </a:solidFill>
                <a:latin typeface="Consolas" charset="0"/>
                <a:ea typeface="Consolas" charset="0"/>
                <a:cs typeface="Consolas" charset="0"/>
              </a:rPr>
              <a:t>key, </a:t>
            </a:r>
            <a:r>
              <a:rPr lang="en-US" sz="1100" b="1" dirty="0" err="1">
                <a:solidFill>
                  <a:srgbClr val="000000"/>
                </a:solidFill>
                <a:latin typeface="Consolas" charset="0"/>
                <a:ea typeface="Consolas" charset="0"/>
                <a:cs typeface="Consolas" charset="0"/>
              </a:rPr>
              <a:t>num</a:t>
            </a:r>
            <a:r>
              <a:rPr lang="en-US" sz="1100" b="1" dirty="0">
                <a:solidFill>
                  <a:srgbClr val="000000"/>
                </a:solidFill>
                <a:latin typeface="Consolas" charset="0"/>
                <a:ea typeface="Consolas" charset="0"/>
                <a:cs typeface="Consolas" charset="0"/>
              </a:rPr>
              <a:t> / count) }.</a:t>
            </a:r>
          </a:p>
          <a:p>
            <a:r>
              <a:rPr lang="ro-RO" sz="1100" dirty="0" smtClean="0">
                <a:solidFill>
                  <a:srgbClr val="000000"/>
                </a:solidFill>
                <a:latin typeface="Consolas" charset="0"/>
                <a:ea typeface="Consolas" charset="0"/>
                <a:cs typeface="Consolas" charset="0"/>
              </a:rPr>
              <a:t>    </a:t>
            </a:r>
            <a:r>
              <a:rPr lang="ro-RO" sz="1100" dirty="0" err="1" smtClean="0">
                <a:solidFill>
                  <a:srgbClr val="000000"/>
                </a:solidFill>
                <a:latin typeface="Consolas" charset="0"/>
                <a:ea typeface="Consolas" charset="0"/>
                <a:cs typeface="Consolas" charset="0"/>
              </a:rPr>
              <a:t>collect</a:t>
            </a:r>
            <a:r>
              <a:rPr lang="ro-RO" sz="1100" dirty="0">
                <a:solidFill>
                  <a:srgbClr val="000000"/>
                </a:solidFill>
                <a:latin typeface="Consolas" charset="0"/>
                <a:ea typeface="Consolas" charset="0"/>
                <a:cs typeface="Consolas" charset="0"/>
              </a:rPr>
              <a:t>()</a:t>
            </a: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66274" y="828957"/>
            <a:ext cx="1420527" cy="75431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040293" y="1663572"/>
            <a:ext cx="190084" cy="280004"/>
          </a:xfrm>
          <a:prstGeom prst="rect">
            <a:avLst/>
          </a:prstGeom>
        </p:spPr>
      </p:pic>
      <p:sp>
        <p:nvSpPr>
          <p:cNvPr id="14" name="TextBox 13"/>
          <p:cNvSpPr txBox="1"/>
          <p:nvPr/>
        </p:nvSpPr>
        <p:spPr>
          <a:xfrm>
            <a:off x="6226627" y="3234651"/>
            <a:ext cx="5402995" cy="969492"/>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sz="1100" b="1" dirty="0" err="1" smtClean="0">
                <a:solidFill>
                  <a:srgbClr val="000000"/>
                </a:solidFill>
                <a:latin typeface="Consolas" charset="0"/>
                <a:ea typeface="Consolas" charset="0"/>
                <a:cs typeface="Consolas" charset="0"/>
              </a:rPr>
              <a:t>rdd</a:t>
            </a:r>
            <a:r>
              <a:rPr lang="en-US" sz="1100" b="1" dirty="0" smtClean="0">
                <a:solidFill>
                  <a:srgbClr val="000000"/>
                </a:solidFill>
                <a:latin typeface="Consolas" charset="0"/>
                <a:ea typeface="Consolas" charset="0"/>
                <a:cs typeface="Consolas" charset="0"/>
              </a:rPr>
              <a:t> </a:t>
            </a:r>
            <a:r>
              <a:rPr lang="en-US" sz="1100" b="1" dirty="0" smtClean="0">
                <a:solidFill>
                  <a:srgbClr val="7F0055"/>
                </a:solidFill>
                <a:latin typeface="Consolas" charset="0"/>
                <a:ea typeface="Consolas" charset="0"/>
                <a:cs typeface="Consolas" charset="0"/>
              </a:rPr>
              <a:t>= </a:t>
            </a:r>
            <a:r>
              <a:rPr lang="en-US" sz="1100" b="1" dirty="0" err="1">
                <a:solidFill>
                  <a:srgbClr val="000000"/>
                </a:solidFill>
                <a:latin typeface="Consolas" charset="0"/>
                <a:ea typeface="Consolas" charset="0"/>
                <a:cs typeface="Consolas" charset="0"/>
              </a:rPr>
              <a:t>sc.textFile</a:t>
            </a:r>
            <a:r>
              <a:rPr lang="en-US" sz="1100" b="1" dirty="0">
                <a:solidFill>
                  <a:srgbClr val="000000"/>
                </a:solidFill>
                <a:latin typeface="Consolas" charset="0"/>
                <a:ea typeface="Consolas" charset="0"/>
                <a:cs typeface="Consolas" charset="0"/>
              </a:rPr>
              <a:t>(...).</a:t>
            </a:r>
            <a:r>
              <a:rPr lang="en-US" sz="1100" b="1" dirty="0" smtClean="0">
                <a:solidFill>
                  <a:srgbClr val="000000"/>
                </a:solidFill>
                <a:latin typeface="Consolas" charset="0"/>
                <a:ea typeface="Consolas" charset="0"/>
                <a:cs typeface="Consolas" charset="0"/>
              </a:rPr>
              <a:t>map(</a:t>
            </a:r>
            <a:r>
              <a:rPr lang="pt-BR" sz="1100" b="1" dirty="0">
                <a:solidFill>
                  <a:srgbClr val="7F0055"/>
                </a:solidFill>
                <a:latin typeface="Consolas" charset="0"/>
                <a:ea typeface="Consolas" charset="0"/>
                <a:cs typeface="Consolas" charset="0"/>
              </a:rPr>
              <a:t>lambda</a:t>
            </a:r>
            <a:r>
              <a:rPr lang="en-US" sz="1100" b="1" dirty="0" smtClean="0">
                <a:solidFill>
                  <a:srgbClr val="000000"/>
                </a:solidFill>
                <a:latin typeface="Consolas" charset="0"/>
                <a:ea typeface="Consolas" charset="0"/>
                <a:cs typeface="Consolas" charset="0"/>
              </a:rPr>
              <a:t> s: </a:t>
            </a:r>
            <a:r>
              <a:rPr lang="en-US" sz="1100" b="1" dirty="0" err="1" smtClean="0">
                <a:solidFill>
                  <a:srgbClr val="000000"/>
                </a:solidFill>
                <a:latin typeface="Consolas" charset="0"/>
                <a:ea typeface="Consolas" charset="0"/>
                <a:cs typeface="Consolas" charset="0"/>
              </a:rPr>
              <a:t>s.split</a:t>
            </a:r>
            <a:r>
              <a:rPr lang="en-US" sz="1100" b="1" dirty="0" smtClean="0">
                <a:solidFill>
                  <a:srgbClr val="000000"/>
                </a:solidFill>
                <a:latin typeface="Consolas" charset="0"/>
                <a:ea typeface="Consolas" charset="0"/>
                <a:cs typeface="Consolas" charset="0"/>
              </a:rPr>
              <a:t>())</a:t>
            </a:r>
            <a:endParaRPr lang="en-US" sz="1100" b="1" dirty="0">
              <a:solidFill>
                <a:srgbClr val="0000BB"/>
              </a:solidFill>
              <a:latin typeface="Consolas" charset="0"/>
              <a:ea typeface="Consolas" charset="0"/>
              <a:cs typeface="Consolas" charset="0"/>
            </a:endParaRPr>
          </a:p>
          <a:p>
            <a:r>
              <a:rPr lang="pt-BR" sz="1100" dirty="0" err="1">
                <a:solidFill>
                  <a:srgbClr val="000000"/>
                </a:solidFill>
                <a:latin typeface="Consolas" charset="0"/>
                <a:ea typeface="Consolas" charset="0"/>
                <a:cs typeface="Consolas" charset="0"/>
              </a:rPr>
              <a:t>rdd.map</a:t>
            </a:r>
            <a:r>
              <a:rPr lang="pt-BR" sz="1100" dirty="0">
                <a:solidFill>
                  <a:srgbClr val="000000"/>
                </a:solidFill>
                <a:latin typeface="Consolas" charset="0"/>
                <a:ea typeface="Consolas" charset="0"/>
                <a:cs typeface="Consolas" charset="0"/>
              </a:rPr>
              <a:t>(</a:t>
            </a:r>
            <a:r>
              <a:rPr lang="pt-BR" sz="1100" b="1" dirty="0">
                <a:solidFill>
                  <a:srgbClr val="7F0055"/>
                </a:solidFill>
                <a:latin typeface="Consolas" charset="0"/>
                <a:ea typeface="Consolas" charset="0"/>
                <a:cs typeface="Consolas" charset="0"/>
              </a:rPr>
              <a:t>lambda </a:t>
            </a:r>
            <a:r>
              <a:rPr lang="pt-BR" sz="1100" b="1" dirty="0" err="1">
                <a:solidFill>
                  <a:srgbClr val="000000"/>
                </a:solidFill>
                <a:latin typeface="Consolas" charset="0"/>
                <a:ea typeface="Consolas" charset="0"/>
                <a:cs typeface="Consolas" charset="0"/>
              </a:rPr>
              <a:t>x</a:t>
            </a:r>
            <a:r>
              <a:rPr lang="pt-BR" sz="1100" b="1" dirty="0">
                <a:solidFill>
                  <a:srgbClr val="000000"/>
                </a:solidFill>
                <a:latin typeface="Consolas" charset="0"/>
                <a:ea typeface="Consolas" charset="0"/>
                <a:cs typeface="Consolas" charset="0"/>
              </a:rPr>
              <a:t>: (</a:t>
            </a:r>
            <a:r>
              <a:rPr lang="pt-BR" sz="1100" b="1" dirty="0" err="1">
                <a:solidFill>
                  <a:srgbClr val="000000"/>
                </a:solidFill>
                <a:latin typeface="Consolas" charset="0"/>
                <a:ea typeface="Consolas" charset="0"/>
                <a:cs typeface="Consolas" charset="0"/>
              </a:rPr>
              <a:t>x</a:t>
            </a:r>
            <a:r>
              <a:rPr lang="pt-BR" sz="1100" b="1" dirty="0">
                <a:solidFill>
                  <a:srgbClr val="000000"/>
                </a:solidFill>
                <a:latin typeface="Consolas" charset="0"/>
                <a:ea typeface="Consolas" charset="0"/>
                <a:cs typeface="Consolas" charset="0"/>
              </a:rPr>
              <a:t>[0], (</a:t>
            </a:r>
            <a:r>
              <a:rPr lang="pt-BR" sz="1100" b="1" dirty="0" err="1">
                <a:solidFill>
                  <a:srgbClr val="000000"/>
                </a:solidFill>
                <a:latin typeface="Consolas" charset="0"/>
                <a:ea typeface="Consolas" charset="0"/>
                <a:cs typeface="Consolas" charset="0"/>
              </a:rPr>
              <a:t>float</a:t>
            </a:r>
            <a:r>
              <a:rPr lang="pt-BR" sz="1100" b="1" dirty="0">
                <a:solidFill>
                  <a:srgbClr val="000000"/>
                </a:solidFill>
                <a:latin typeface="Consolas" charset="0"/>
                <a:ea typeface="Consolas" charset="0"/>
                <a:cs typeface="Consolas" charset="0"/>
              </a:rPr>
              <a:t>(</a:t>
            </a:r>
            <a:r>
              <a:rPr lang="pt-BR" sz="1100" b="1" dirty="0" err="1">
                <a:solidFill>
                  <a:srgbClr val="000000"/>
                </a:solidFill>
                <a:latin typeface="Consolas" charset="0"/>
                <a:ea typeface="Consolas" charset="0"/>
                <a:cs typeface="Consolas" charset="0"/>
              </a:rPr>
              <a:t>x</a:t>
            </a:r>
            <a:r>
              <a:rPr lang="pt-BR" sz="1100" b="1" dirty="0">
                <a:solidFill>
                  <a:srgbClr val="000000"/>
                </a:solidFill>
                <a:latin typeface="Consolas" charset="0"/>
                <a:ea typeface="Consolas" charset="0"/>
                <a:cs typeface="Consolas" charset="0"/>
              </a:rPr>
              <a:t>[1]), 1))).\</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reduceByKey</a:t>
            </a:r>
            <a:r>
              <a:rPr lang="en-US" sz="1100" dirty="0">
                <a:solidFill>
                  <a:srgbClr val="000000"/>
                </a:solidFill>
                <a:latin typeface="Consolas" charset="0"/>
                <a:ea typeface="Consolas" charset="0"/>
                <a:cs typeface="Consolas" charset="0"/>
              </a:rPr>
              <a:t>(</a:t>
            </a:r>
            <a:r>
              <a:rPr lang="en-US" sz="1100" b="1" dirty="0">
                <a:solidFill>
                  <a:srgbClr val="7F0055"/>
                </a:solidFill>
                <a:latin typeface="Consolas" charset="0"/>
                <a:ea typeface="Consolas" charset="0"/>
                <a:cs typeface="Consolas" charset="0"/>
              </a:rPr>
              <a:t>lambda </a:t>
            </a:r>
            <a:r>
              <a:rPr lang="en-US" sz="1100" b="1" dirty="0">
                <a:solidFill>
                  <a:srgbClr val="000000"/>
                </a:solidFill>
                <a:latin typeface="Consolas" charset="0"/>
                <a:ea typeface="Consolas" charset="0"/>
                <a:cs typeface="Consolas" charset="0"/>
              </a:rPr>
              <a:t>t1, t2: (t1[0] + t2[0], t1[1] + t2[1])).\</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map(</a:t>
            </a:r>
            <a:r>
              <a:rPr lang="en-US" sz="1100" b="1" dirty="0">
                <a:solidFill>
                  <a:srgbClr val="7F0055"/>
                </a:solidFill>
                <a:latin typeface="Consolas" charset="0"/>
                <a:ea typeface="Consolas" charset="0"/>
                <a:cs typeface="Consolas" charset="0"/>
              </a:rPr>
              <a:t>lambda </a:t>
            </a:r>
            <a:r>
              <a:rPr lang="en-US" sz="1100" b="1" dirty="0">
                <a:solidFill>
                  <a:srgbClr val="000000"/>
                </a:solidFill>
                <a:latin typeface="Consolas" charset="0"/>
                <a:ea typeface="Consolas" charset="0"/>
                <a:cs typeface="Consolas" charset="0"/>
              </a:rPr>
              <a:t>t: (t[0], t[1][0] / t[1][1])).\</a:t>
            </a:r>
          </a:p>
          <a:p>
            <a:r>
              <a:rPr lang="ro-RO" sz="1100" dirty="0">
                <a:latin typeface="Consolas" charset="0"/>
                <a:ea typeface="Consolas" charset="0"/>
                <a:cs typeface="Consolas" charset="0"/>
              </a:rPr>
              <a:t>    </a:t>
            </a:r>
            <a:r>
              <a:rPr lang="ro-RO" sz="1100" dirty="0" err="1">
                <a:solidFill>
                  <a:srgbClr val="000000"/>
                </a:solidFill>
                <a:latin typeface="Consolas" charset="0"/>
                <a:ea typeface="Consolas" charset="0"/>
                <a:cs typeface="Consolas" charset="0"/>
              </a:rPr>
              <a:t>collect</a:t>
            </a:r>
            <a:r>
              <a:rPr lang="ro-RO" sz="1100" dirty="0">
                <a:solidFill>
                  <a:srgbClr val="000000"/>
                </a:solidFill>
                <a:latin typeface="Consolas" charset="0"/>
                <a:ea typeface="Consolas" charset="0"/>
                <a:cs typeface="Consolas" charset="0"/>
              </a:rPr>
              <a:t>()</a:t>
            </a: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30243" y="3359183"/>
            <a:ext cx="263841" cy="263841"/>
          </a:xfrm>
          <a:prstGeom prst="rect">
            <a:avLst/>
          </a:prstGeom>
        </p:spPr>
      </p:pic>
    </p:spTree>
    <p:extLst>
      <p:ext uri="{BB962C8B-B14F-4D97-AF65-F5344CB8AC3E}">
        <p14:creationId xmlns:p14="http://schemas.microsoft.com/office/powerpoint/2010/main" val="13909262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p:nvPr/>
        </p:nvSpPr>
        <p:spPr>
          <a:xfrm>
            <a:off x="0" y="1858794"/>
            <a:ext cx="7522944" cy="2210666"/>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TextBox 8"/>
          <p:cNvSpPr txBox="1"/>
          <p:nvPr/>
        </p:nvSpPr>
        <p:spPr>
          <a:xfrm>
            <a:off x="339681" y="2029844"/>
            <a:ext cx="6934799" cy="1846655"/>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is-IS" sz="1600" dirty="0">
                <a:solidFill>
                  <a:srgbClr val="000000"/>
                </a:solidFill>
                <a:latin typeface="Consolas" charset="0"/>
                <a:ea typeface="Consolas" charset="0"/>
                <a:cs typeface="Consolas" charset="0"/>
              </a:rPr>
              <a:t>rdd = sc.textFile(...).map(_.split(" "))</a:t>
            </a:r>
          </a:p>
          <a:p>
            <a:r>
              <a:rPr lang="is-IS" sz="1600" dirty="0">
                <a:solidFill>
                  <a:srgbClr val="000000"/>
                </a:solidFill>
                <a:latin typeface="Consolas" charset="0"/>
                <a:ea typeface="Consolas" charset="0"/>
                <a:cs typeface="Consolas" charset="0"/>
              </a:rPr>
              <a:t>rdd.map { x </a:t>
            </a:r>
            <a:r>
              <a:rPr lang="is-IS" sz="1600" b="1" dirty="0">
                <a:solidFill>
                  <a:srgbClr val="7F0055"/>
                </a:solidFill>
                <a:latin typeface="Consolas" charset="0"/>
                <a:ea typeface="Consolas" charset="0"/>
                <a:cs typeface="Consolas" charset="0"/>
              </a:rPr>
              <a:t>=&gt; (</a:t>
            </a:r>
            <a:r>
              <a:rPr lang="is-IS" sz="1600" b="1" dirty="0">
                <a:solidFill>
                  <a:srgbClr val="000000"/>
                </a:solidFill>
                <a:latin typeface="Consolas" charset="0"/>
                <a:ea typeface="Consolas" charset="0"/>
                <a:cs typeface="Consolas" charset="0"/>
              </a:rPr>
              <a:t>x(0), (x(1).toFloat, 1)) }.</a:t>
            </a:r>
          </a:p>
          <a:p>
            <a:r>
              <a:rPr lang="en-US" sz="1600" dirty="0">
                <a:solidFill>
                  <a:srgbClr val="000000"/>
                </a:solidFill>
                <a:latin typeface="Consolas" charset="0"/>
                <a:ea typeface="Consolas" charset="0"/>
                <a:cs typeface="Consolas" charset="0"/>
              </a:rPr>
              <a:t>    </a:t>
            </a:r>
            <a:r>
              <a:rPr lang="en-US" sz="1600" dirty="0" err="1">
                <a:solidFill>
                  <a:srgbClr val="000000"/>
                </a:solidFill>
                <a:latin typeface="Consolas" charset="0"/>
                <a:ea typeface="Consolas" charset="0"/>
                <a:cs typeface="Consolas" charset="0"/>
              </a:rPr>
              <a:t>reduceByKey</a:t>
            </a:r>
            <a:r>
              <a:rPr lang="en-US" sz="1600" dirty="0">
                <a:solidFill>
                  <a:srgbClr val="000000"/>
                </a:solidFill>
                <a:latin typeface="Consolas" charset="0"/>
                <a:ea typeface="Consolas" charset="0"/>
                <a:cs typeface="Consolas" charset="0"/>
              </a:rPr>
              <a:t> { </a:t>
            </a:r>
            <a:r>
              <a:rPr lang="en-US" sz="1600" b="1" dirty="0">
                <a:solidFill>
                  <a:srgbClr val="7F0055"/>
                </a:solidFill>
                <a:latin typeface="Consolas" charset="0"/>
                <a:ea typeface="Consolas" charset="0"/>
                <a:cs typeface="Consolas" charset="0"/>
              </a:rPr>
              <a:t>case ((</a:t>
            </a:r>
            <a:r>
              <a:rPr lang="en-US" sz="1600" b="1" dirty="0">
                <a:solidFill>
                  <a:srgbClr val="000000"/>
                </a:solidFill>
                <a:latin typeface="Consolas" charset="0"/>
                <a:ea typeface="Consolas" charset="0"/>
                <a:cs typeface="Consolas" charset="0"/>
              </a:rPr>
              <a:t>num1, count1), (num2, count2)) </a:t>
            </a:r>
            <a:r>
              <a:rPr lang="en-US" sz="1600" b="1" dirty="0">
                <a:solidFill>
                  <a:srgbClr val="7F0055"/>
                </a:solidFill>
                <a:latin typeface="Consolas" charset="0"/>
                <a:ea typeface="Consolas" charset="0"/>
                <a:cs typeface="Consolas" charset="0"/>
              </a:rPr>
              <a:t>=&gt; </a:t>
            </a:r>
          </a:p>
          <a:p>
            <a:r>
              <a:rPr lang="en-US" sz="1600" dirty="0">
                <a:latin typeface="Consolas" charset="0"/>
                <a:ea typeface="Consolas" charset="0"/>
                <a:cs typeface="Consolas" charset="0"/>
              </a:rPr>
              <a:t>      (</a:t>
            </a:r>
            <a:r>
              <a:rPr lang="en-US" sz="1600" dirty="0">
                <a:solidFill>
                  <a:srgbClr val="000000"/>
                </a:solidFill>
                <a:latin typeface="Consolas" charset="0"/>
                <a:ea typeface="Consolas" charset="0"/>
                <a:cs typeface="Consolas" charset="0"/>
              </a:rPr>
              <a:t>num1 + num2, count1 + count2) </a:t>
            </a:r>
          </a:p>
          <a:p>
            <a:r>
              <a:rPr lang="de-DE" sz="1600" dirty="0">
                <a:latin typeface="Consolas" charset="0"/>
                <a:ea typeface="Consolas" charset="0"/>
                <a:cs typeface="Consolas" charset="0"/>
              </a:rPr>
              <a:t>    }.</a:t>
            </a:r>
          </a:p>
          <a:p>
            <a:r>
              <a:rPr lang="en-US" sz="1600" dirty="0">
                <a:solidFill>
                  <a:srgbClr val="000000"/>
                </a:solidFill>
                <a:latin typeface="Consolas" charset="0"/>
                <a:ea typeface="Consolas" charset="0"/>
                <a:cs typeface="Consolas" charset="0"/>
              </a:rPr>
              <a:t>    map { </a:t>
            </a:r>
            <a:r>
              <a:rPr lang="en-US" sz="1600" b="1" dirty="0">
                <a:solidFill>
                  <a:srgbClr val="7F0055"/>
                </a:solidFill>
                <a:latin typeface="Consolas" charset="0"/>
                <a:ea typeface="Consolas" charset="0"/>
                <a:cs typeface="Consolas" charset="0"/>
              </a:rPr>
              <a:t>case (</a:t>
            </a:r>
            <a:r>
              <a:rPr lang="en-US" sz="1600" b="1" dirty="0">
                <a:solidFill>
                  <a:srgbClr val="000000"/>
                </a:solidFill>
                <a:latin typeface="Consolas" charset="0"/>
                <a:ea typeface="Consolas" charset="0"/>
                <a:cs typeface="Consolas" charset="0"/>
              </a:rPr>
              <a:t>key, (</a:t>
            </a:r>
            <a:r>
              <a:rPr lang="en-US" sz="1600" b="1" dirty="0" err="1">
                <a:solidFill>
                  <a:srgbClr val="000000"/>
                </a:solidFill>
                <a:latin typeface="Consolas" charset="0"/>
                <a:ea typeface="Consolas" charset="0"/>
                <a:cs typeface="Consolas" charset="0"/>
              </a:rPr>
              <a:t>num</a:t>
            </a:r>
            <a:r>
              <a:rPr lang="en-US" sz="1600" b="1" dirty="0">
                <a:solidFill>
                  <a:srgbClr val="000000"/>
                </a:solidFill>
                <a:latin typeface="Consolas" charset="0"/>
                <a:ea typeface="Consolas" charset="0"/>
                <a:cs typeface="Consolas" charset="0"/>
              </a:rPr>
              <a:t>, count)) </a:t>
            </a:r>
            <a:r>
              <a:rPr lang="en-US" sz="1600" b="1" dirty="0">
                <a:solidFill>
                  <a:srgbClr val="7F0055"/>
                </a:solidFill>
                <a:latin typeface="Consolas" charset="0"/>
                <a:ea typeface="Consolas" charset="0"/>
                <a:cs typeface="Consolas" charset="0"/>
              </a:rPr>
              <a:t>=&gt; (</a:t>
            </a:r>
            <a:r>
              <a:rPr lang="en-US" sz="1600" b="1" dirty="0">
                <a:solidFill>
                  <a:srgbClr val="000000"/>
                </a:solidFill>
                <a:latin typeface="Consolas" charset="0"/>
                <a:ea typeface="Consolas" charset="0"/>
                <a:cs typeface="Consolas" charset="0"/>
              </a:rPr>
              <a:t>key, </a:t>
            </a:r>
            <a:r>
              <a:rPr lang="en-US" sz="1600" b="1" dirty="0" err="1">
                <a:solidFill>
                  <a:srgbClr val="000000"/>
                </a:solidFill>
                <a:latin typeface="Consolas" charset="0"/>
                <a:ea typeface="Consolas" charset="0"/>
                <a:cs typeface="Consolas" charset="0"/>
              </a:rPr>
              <a:t>num</a:t>
            </a:r>
            <a:r>
              <a:rPr lang="en-US" sz="1600" b="1" dirty="0">
                <a:solidFill>
                  <a:srgbClr val="000000"/>
                </a:solidFill>
                <a:latin typeface="Consolas" charset="0"/>
                <a:ea typeface="Consolas" charset="0"/>
                <a:cs typeface="Consolas" charset="0"/>
              </a:rPr>
              <a:t> / count) }.</a:t>
            </a:r>
          </a:p>
          <a:p>
            <a:r>
              <a:rPr lang="ro-RO" sz="1600" dirty="0">
                <a:solidFill>
                  <a:srgbClr val="000000"/>
                </a:solidFill>
                <a:latin typeface="Consolas" charset="0"/>
                <a:ea typeface="Consolas" charset="0"/>
                <a:cs typeface="Consolas" charset="0"/>
              </a:rPr>
              <a:t>    </a:t>
            </a:r>
            <a:r>
              <a:rPr lang="ro-RO" sz="1600" dirty="0" err="1">
                <a:solidFill>
                  <a:srgbClr val="000000"/>
                </a:solidFill>
                <a:latin typeface="Consolas" charset="0"/>
                <a:ea typeface="Consolas" charset="0"/>
                <a:cs typeface="Consolas" charset="0"/>
              </a:rPr>
              <a:t>collect</a:t>
            </a:r>
            <a:r>
              <a:rPr lang="ro-RO" sz="1600" dirty="0">
                <a:solidFill>
                  <a:srgbClr val="000000"/>
                </a:solidFill>
                <a:latin typeface="Consolas" charset="0"/>
                <a:ea typeface="Consolas" charset="0"/>
                <a:cs typeface="Consolas" charset="0"/>
              </a:rPr>
              <a:t>()</a:t>
            </a:r>
          </a:p>
        </p:txBody>
      </p:sp>
      <p:sp>
        <p:nvSpPr>
          <p:cNvPr id="3" name="TextBox 2"/>
          <p:cNvSpPr txBox="1"/>
          <p:nvPr/>
        </p:nvSpPr>
        <p:spPr>
          <a:xfrm>
            <a:off x="2107163" y="1252810"/>
            <a:ext cx="3276600" cy="553997"/>
          </a:xfrm>
          <a:prstGeom prst="rect">
            <a:avLst/>
          </a:prstGeom>
          <a:noFill/>
        </p:spPr>
        <p:txBody>
          <a:bodyPr wrap="square" lIns="121917" tIns="60958" rIns="121917" bIns="60958" rtlCol="0">
            <a:spAutoFit/>
          </a:bodyPr>
          <a:lstStyle/>
          <a:p>
            <a:r>
              <a:rPr lang="en-US" sz="2800" dirty="0">
                <a:latin typeface="Source Sans Pro" charset="0"/>
                <a:ea typeface="Source Sans Pro" charset="0"/>
                <a:cs typeface="Source Sans Pro" charset="0"/>
              </a:rPr>
              <a:t>Using RDDs</a:t>
            </a:r>
          </a:p>
        </p:txBody>
      </p:sp>
      <p:sp>
        <p:nvSpPr>
          <p:cNvPr id="13" name="TextBox 12"/>
          <p:cNvSpPr txBox="1"/>
          <p:nvPr/>
        </p:nvSpPr>
        <p:spPr>
          <a:xfrm>
            <a:off x="2057908" y="3963511"/>
            <a:ext cx="3276600" cy="553997"/>
          </a:xfrm>
          <a:prstGeom prst="rect">
            <a:avLst/>
          </a:prstGeom>
          <a:noFill/>
        </p:spPr>
        <p:txBody>
          <a:bodyPr wrap="square" lIns="121917" tIns="60958" rIns="121917" bIns="60958" rtlCol="0">
            <a:spAutoFit/>
          </a:bodyPr>
          <a:lstStyle/>
          <a:p>
            <a:r>
              <a:rPr lang="en-US" sz="2800" dirty="0">
                <a:latin typeface="Source Sans Pro" charset="0"/>
                <a:ea typeface="Source Sans Pro" charset="0"/>
                <a:cs typeface="Source Sans Pro" charset="0"/>
              </a:rPr>
              <a:t>Using </a:t>
            </a:r>
            <a:r>
              <a:rPr lang="en-US" sz="2800" dirty="0" err="1">
                <a:latin typeface="Source Sans Pro" charset="0"/>
                <a:ea typeface="Source Sans Pro" charset="0"/>
                <a:cs typeface="Source Sans Pro" charset="0"/>
              </a:rPr>
              <a:t>DataFrames</a:t>
            </a:r>
            <a:endParaRPr lang="en-US" sz="2800" dirty="0">
              <a:latin typeface="Source Sans Pro" charset="0"/>
              <a:ea typeface="Source Sans Pro" charset="0"/>
              <a:cs typeface="Source Sans Pro" charset="0"/>
            </a:endParaRPr>
          </a:p>
        </p:txBody>
      </p:sp>
      <p:sp>
        <p:nvSpPr>
          <p:cNvPr id="14" name="Rectangle 4"/>
          <p:cNvSpPr/>
          <p:nvPr/>
        </p:nvSpPr>
        <p:spPr>
          <a:xfrm>
            <a:off x="932109" y="4313159"/>
            <a:ext cx="7629744" cy="225380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0 w 8724900"/>
              <a:gd name="connsiteY0" fmla="*/ 40 h 3060740"/>
              <a:gd name="connsiteX1" fmla="*/ 4279900 w 8724900"/>
              <a:gd name="connsiteY1" fmla="*/ 317540 h 3060740"/>
              <a:gd name="connsiteX2" fmla="*/ 8724900 w 8724900"/>
              <a:gd name="connsiteY2" fmla="*/ 40 h 3060740"/>
              <a:gd name="connsiteX3" fmla="*/ 8455718 w 8724900"/>
              <a:gd name="connsiteY3" fmla="*/ 1421300 h 3060740"/>
              <a:gd name="connsiteX4" fmla="*/ 8724900 w 8724900"/>
              <a:gd name="connsiteY4" fmla="*/ 3060740 h 3060740"/>
              <a:gd name="connsiteX5" fmla="*/ 4379018 w 8724900"/>
              <a:gd name="connsiteY5" fmla="*/ 2691300 h 3060740"/>
              <a:gd name="connsiteX6" fmla="*/ 216099 w 8724900"/>
              <a:gd name="connsiteY6" fmla="*/ 3013802 h 3060740"/>
              <a:gd name="connsiteX7" fmla="*/ 340418 w 8724900"/>
              <a:gd name="connsiteY7" fmla="*/ 1345100 h 3060740"/>
              <a:gd name="connsiteX8" fmla="*/ 0 w 8724900"/>
              <a:gd name="connsiteY8" fmla="*/ 40 h 3060740"/>
              <a:gd name="connsiteX0" fmla="*/ 0 w 8580834"/>
              <a:gd name="connsiteY0" fmla="*/ 46939 h 3060700"/>
              <a:gd name="connsiteX1" fmla="*/ 4135834 w 8580834"/>
              <a:gd name="connsiteY1" fmla="*/ 317500 h 3060700"/>
              <a:gd name="connsiteX2" fmla="*/ 8580834 w 8580834"/>
              <a:gd name="connsiteY2" fmla="*/ 0 h 3060700"/>
              <a:gd name="connsiteX3" fmla="*/ 8311652 w 8580834"/>
              <a:gd name="connsiteY3" fmla="*/ 1421260 h 3060700"/>
              <a:gd name="connsiteX4" fmla="*/ 8580834 w 8580834"/>
              <a:gd name="connsiteY4" fmla="*/ 3060700 h 3060700"/>
              <a:gd name="connsiteX5" fmla="*/ 4234952 w 8580834"/>
              <a:gd name="connsiteY5" fmla="*/ 2691260 h 3060700"/>
              <a:gd name="connsiteX6" fmla="*/ 72033 w 8580834"/>
              <a:gd name="connsiteY6" fmla="*/ 3013762 h 3060700"/>
              <a:gd name="connsiteX7" fmla="*/ 196352 w 8580834"/>
              <a:gd name="connsiteY7" fmla="*/ 1345060 h 3060700"/>
              <a:gd name="connsiteX8" fmla="*/ 0 w 8580834"/>
              <a:gd name="connsiteY8" fmla="*/ 46939 h 3060700"/>
              <a:gd name="connsiteX0" fmla="*/ 0 w 8580834"/>
              <a:gd name="connsiteY0" fmla="*/ 46939 h 3060700"/>
              <a:gd name="connsiteX1" fmla="*/ 4135834 w 8580834"/>
              <a:gd name="connsiteY1" fmla="*/ 317500 h 3060700"/>
              <a:gd name="connsiteX2" fmla="*/ 8580834 w 8580834"/>
              <a:gd name="connsiteY2" fmla="*/ 0 h 3060700"/>
              <a:gd name="connsiteX3" fmla="*/ 8311652 w 8580834"/>
              <a:gd name="connsiteY3" fmla="*/ 1421260 h 3060700"/>
              <a:gd name="connsiteX4" fmla="*/ 8580834 w 8580834"/>
              <a:gd name="connsiteY4" fmla="*/ 3060700 h 3060700"/>
              <a:gd name="connsiteX5" fmla="*/ 4234952 w 8580834"/>
              <a:gd name="connsiteY5" fmla="*/ 2691260 h 3060700"/>
              <a:gd name="connsiteX6" fmla="*/ 72033 w 8580834"/>
              <a:gd name="connsiteY6" fmla="*/ 3013762 h 3060700"/>
              <a:gd name="connsiteX7" fmla="*/ 556516 w 8580834"/>
              <a:gd name="connsiteY7" fmla="*/ 1532805 h 3060700"/>
              <a:gd name="connsiteX8" fmla="*/ 0 w 8580834"/>
              <a:gd name="connsiteY8" fmla="*/ 46939 h 3060700"/>
              <a:gd name="connsiteX0" fmla="*/ 0 w 8580834"/>
              <a:gd name="connsiteY0" fmla="*/ 46939 h 3060700"/>
              <a:gd name="connsiteX1" fmla="*/ 4135834 w 8580834"/>
              <a:gd name="connsiteY1" fmla="*/ 317500 h 3060700"/>
              <a:gd name="connsiteX2" fmla="*/ 8580834 w 8580834"/>
              <a:gd name="connsiteY2" fmla="*/ 0 h 3060700"/>
              <a:gd name="connsiteX3" fmla="*/ 8311652 w 8580834"/>
              <a:gd name="connsiteY3" fmla="*/ 1421260 h 3060700"/>
              <a:gd name="connsiteX4" fmla="*/ 8580834 w 8580834"/>
              <a:gd name="connsiteY4" fmla="*/ 3060700 h 3060700"/>
              <a:gd name="connsiteX5" fmla="*/ 4234952 w 8580834"/>
              <a:gd name="connsiteY5" fmla="*/ 2691260 h 3060700"/>
              <a:gd name="connsiteX6" fmla="*/ 72033 w 8580834"/>
              <a:gd name="connsiteY6" fmla="*/ 3013762 h 3060700"/>
              <a:gd name="connsiteX7" fmla="*/ 448466 w 8580834"/>
              <a:gd name="connsiteY7" fmla="*/ 1532805 h 3060700"/>
              <a:gd name="connsiteX8" fmla="*/ 0 w 8580834"/>
              <a:gd name="connsiteY8" fmla="*/ 46939 h 306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80834" h="3060700">
                <a:moveTo>
                  <a:pt x="0" y="46939"/>
                </a:moveTo>
                <a:cubicBezTo>
                  <a:pt x="1435100" y="42706"/>
                  <a:pt x="2700734" y="321733"/>
                  <a:pt x="4135834" y="317500"/>
                </a:cubicBezTo>
                <a:lnTo>
                  <a:pt x="8580834" y="0"/>
                </a:lnTo>
                <a:cubicBezTo>
                  <a:pt x="8580007" y="444120"/>
                  <a:pt x="8312479" y="977140"/>
                  <a:pt x="8311652" y="1421260"/>
                </a:cubicBezTo>
                <a:lnTo>
                  <a:pt x="8580834" y="3060700"/>
                </a:lnTo>
                <a:cubicBezTo>
                  <a:pt x="7136440" y="3056087"/>
                  <a:pt x="5679346" y="2695873"/>
                  <a:pt x="4234952" y="2691260"/>
                </a:cubicBezTo>
                <a:lnTo>
                  <a:pt x="72033" y="3013762"/>
                </a:lnTo>
                <a:cubicBezTo>
                  <a:pt x="66972" y="2441882"/>
                  <a:pt x="453527" y="2104685"/>
                  <a:pt x="448466" y="1532805"/>
                </a:cubicBezTo>
                <a:lnTo>
                  <a:pt x="0" y="46939"/>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15" name="TextBox 14"/>
          <p:cNvSpPr txBox="1"/>
          <p:nvPr/>
        </p:nvSpPr>
        <p:spPr>
          <a:xfrm>
            <a:off x="1172782" y="4517508"/>
            <a:ext cx="6902272" cy="1600434"/>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sz="1600" b="1" dirty="0">
                <a:solidFill>
                  <a:srgbClr val="7F0055"/>
                </a:solidFill>
                <a:latin typeface="Consolas" charset="0"/>
                <a:ea typeface="Consolas" charset="0"/>
                <a:cs typeface="Consolas" charset="0"/>
              </a:rPr>
              <a:t>import </a:t>
            </a:r>
            <a:r>
              <a:rPr lang="en-US" sz="1600" b="1" dirty="0" err="1">
                <a:solidFill>
                  <a:srgbClr val="000000"/>
                </a:solidFill>
                <a:latin typeface="Consolas" charset="0"/>
                <a:ea typeface="Consolas" charset="0"/>
                <a:cs typeface="Consolas" charset="0"/>
              </a:rPr>
              <a:t>org.apache.spark.sql.functions</a:t>
            </a:r>
            <a:r>
              <a:rPr lang="en-US" sz="1600" b="1" dirty="0">
                <a:solidFill>
                  <a:srgbClr val="000000"/>
                </a:solidFill>
                <a:latin typeface="Consolas" charset="0"/>
                <a:ea typeface="Consolas" charset="0"/>
                <a:cs typeface="Consolas" charset="0"/>
              </a:rPr>
              <a:t>._</a:t>
            </a:r>
          </a:p>
          <a:p>
            <a:endParaRPr lang="en-US" sz="1600" dirty="0">
              <a:latin typeface="Consolas" charset="0"/>
              <a:ea typeface="Consolas" charset="0"/>
              <a:cs typeface="Consolas" charset="0"/>
            </a:endParaRPr>
          </a:p>
          <a:p>
            <a:r>
              <a:rPr lang="fr-FR" sz="1600" b="1" dirty="0">
                <a:solidFill>
                  <a:srgbClr val="7F0055"/>
                </a:solidFill>
                <a:latin typeface="Consolas" charset="0"/>
                <a:ea typeface="Consolas" charset="0"/>
                <a:cs typeface="Consolas" charset="0"/>
              </a:rPr>
              <a:t>val </a:t>
            </a:r>
            <a:r>
              <a:rPr lang="fr-FR" sz="1600" b="1" dirty="0" err="1">
                <a:solidFill>
                  <a:srgbClr val="000000"/>
                </a:solidFill>
                <a:latin typeface="Consolas" charset="0"/>
                <a:ea typeface="Consolas" charset="0"/>
                <a:cs typeface="Consolas" charset="0"/>
              </a:rPr>
              <a:t>df</a:t>
            </a:r>
            <a:r>
              <a:rPr lang="fr-FR" sz="1600" b="1" dirty="0">
                <a:solidFill>
                  <a:srgbClr val="000000"/>
                </a:solidFill>
                <a:latin typeface="Consolas" charset="0"/>
                <a:ea typeface="Consolas" charset="0"/>
                <a:cs typeface="Consolas" charset="0"/>
              </a:rPr>
              <a:t> </a:t>
            </a:r>
            <a:r>
              <a:rPr lang="fr-FR" sz="1600" b="1" dirty="0">
                <a:solidFill>
                  <a:srgbClr val="7F0055"/>
                </a:solidFill>
                <a:latin typeface="Consolas" charset="0"/>
                <a:ea typeface="Consolas" charset="0"/>
                <a:cs typeface="Consolas" charset="0"/>
              </a:rPr>
              <a:t>= </a:t>
            </a:r>
            <a:r>
              <a:rPr lang="fr-FR" sz="1600" b="1" dirty="0" err="1">
                <a:solidFill>
                  <a:srgbClr val="000000"/>
                </a:solidFill>
                <a:latin typeface="Consolas" charset="0"/>
                <a:ea typeface="Consolas" charset="0"/>
                <a:cs typeface="Consolas" charset="0"/>
              </a:rPr>
              <a:t>rdd.map</a:t>
            </a:r>
            <a:r>
              <a:rPr lang="fr-FR" sz="1600" b="1" dirty="0">
                <a:solidFill>
                  <a:srgbClr val="000000"/>
                </a:solidFill>
                <a:latin typeface="Consolas" charset="0"/>
                <a:ea typeface="Consolas" charset="0"/>
                <a:cs typeface="Consolas" charset="0"/>
              </a:rPr>
              <a:t>(a </a:t>
            </a:r>
            <a:r>
              <a:rPr lang="fr-FR" sz="1600" b="1" dirty="0">
                <a:solidFill>
                  <a:srgbClr val="7F0055"/>
                </a:solidFill>
                <a:latin typeface="Consolas" charset="0"/>
                <a:ea typeface="Consolas" charset="0"/>
                <a:cs typeface="Consolas" charset="0"/>
              </a:rPr>
              <a:t>=&gt; (</a:t>
            </a:r>
            <a:r>
              <a:rPr lang="fr-FR" sz="1600" b="1" dirty="0">
                <a:solidFill>
                  <a:srgbClr val="000000"/>
                </a:solidFill>
                <a:latin typeface="Consolas" charset="0"/>
                <a:ea typeface="Consolas" charset="0"/>
                <a:cs typeface="Consolas" charset="0"/>
              </a:rPr>
              <a:t>a(0), a(1))).</a:t>
            </a:r>
            <a:r>
              <a:rPr lang="fr-FR" sz="1600" b="1" dirty="0" err="1">
                <a:solidFill>
                  <a:srgbClr val="000000"/>
                </a:solidFill>
                <a:latin typeface="Consolas" charset="0"/>
                <a:ea typeface="Consolas" charset="0"/>
                <a:cs typeface="Consolas" charset="0"/>
              </a:rPr>
              <a:t>toDF</a:t>
            </a:r>
            <a:r>
              <a:rPr lang="fr-FR" sz="1600" b="1" dirty="0">
                <a:solidFill>
                  <a:srgbClr val="000000"/>
                </a:solidFill>
                <a:latin typeface="Consolas" charset="0"/>
                <a:ea typeface="Consolas" charset="0"/>
                <a:cs typeface="Consolas" charset="0"/>
              </a:rPr>
              <a:t>(</a:t>
            </a:r>
            <a:r>
              <a:rPr lang="fr-FR" sz="1600" b="1" dirty="0">
                <a:solidFill>
                  <a:srgbClr val="0000BB"/>
                </a:solidFill>
                <a:latin typeface="Consolas" charset="0"/>
                <a:ea typeface="Consolas" charset="0"/>
                <a:cs typeface="Consolas" charset="0"/>
              </a:rPr>
              <a:t>"key", "value")</a:t>
            </a:r>
          </a:p>
          <a:p>
            <a:r>
              <a:rPr lang="fr-FR" sz="1600" dirty="0" err="1">
                <a:solidFill>
                  <a:srgbClr val="000000"/>
                </a:solidFill>
                <a:latin typeface="Consolas" charset="0"/>
                <a:ea typeface="Consolas" charset="0"/>
                <a:cs typeface="Consolas" charset="0"/>
              </a:rPr>
              <a:t>df.groupBy</a:t>
            </a:r>
            <a:r>
              <a:rPr lang="fr-FR" sz="1600" dirty="0">
                <a:solidFill>
                  <a:srgbClr val="000000"/>
                </a:solidFill>
                <a:latin typeface="Consolas" charset="0"/>
                <a:ea typeface="Consolas" charset="0"/>
                <a:cs typeface="Consolas" charset="0"/>
              </a:rPr>
              <a:t>(</a:t>
            </a:r>
            <a:r>
              <a:rPr lang="fr-FR" sz="1600" dirty="0">
                <a:solidFill>
                  <a:srgbClr val="0000BB"/>
                </a:solidFill>
                <a:latin typeface="Consolas" charset="0"/>
                <a:ea typeface="Consolas" charset="0"/>
                <a:cs typeface="Consolas" charset="0"/>
              </a:rPr>
              <a:t>"key")</a:t>
            </a:r>
          </a:p>
          <a:p>
            <a:r>
              <a:rPr lang="fr-FR" sz="1600" dirty="0">
                <a:latin typeface="Consolas" charset="0"/>
                <a:ea typeface="Consolas" charset="0"/>
                <a:cs typeface="Consolas" charset="0"/>
              </a:rPr>
              <a:t>  .</a:t>
            </a:r>
            <a:r>
              <a:rPr lang="fr-FR" sz="1600" dirty="0" err="1">
                <a:solidFill>
                  <a:srgbClr val="000000"/>
                </a:solidFill>
                <a:latin typeface="Consolas" charset="0"/>
                <a:ea typeface="Consolas" charset="0"/>
                <a:cs typeface="Consolas" charset="0"/>
              </a:rPr>
              <a:t>agg</a:t>
            </a:r>
            <a:r>
              <a:rPr lang="fr-FR" sz="1600" dirty="0">
                <a:solidFill>
                  <a:srgbClr val="000000"/>
                </a:solidFill>
                <a:latin typeface="Consolas" charset="0"/>
                <a:ea typeface="Consolas" charset="0"/>
                <a:cs typeface="Consolas" charset="0"/>
              </a:rPr>
              <a:t>(</a:t>
            </a:r>
            <a:r>
              <a:rPr lang="fr-FR" sz="1600" dirty="0" err="1">
                <a:solidFill>
                  <a:srgbClr val="000000"/>
                </a:solidFill>
                <a:latin typeface="Consolas" charset="0"/>
                <a:ea typeface="Consolas" charset="0"/>
                <a:cs typeface="Consolas" charset="0"/>
              </a:rPr>
              <a:t>avg</a:t>
            </a:r>
            <a:r>
              <a:rPr lang="fr-FR" sz="1600" dirty="0">
                <a:solidFill>
                  <a:srgbClr val="000000"/>
                </a:solidFill>
                <a:latin typeface="Consolas" charset="0"/>
                <a:ea typeface="Consolas" charset="0"/>
                <a:cs typeface="Consolas" charset="0"/>
              </a:rPr>
              <a:t>(</a:t>
            </a:r>
            <a:r>
              <a:rPr lang="fr-FR" sz="1600" dirty="0">
                <a:solidFill>
                  <a:srgbClr val="0000BB"/>
                </a:solidFill>
                <a:latin typeface="Consolas" charset="0"/>
                <a:ea typeface="Consolas" charset="0"/>
                <a:cs typeface="Consolas" charset="0"/>
              </a:rPr>
              <a:t>"value"))</a:t>
            </a:r>
          </a:p>
          <a:p>
            <a:r>
              <a:rPr lang="fr-FR" sz="1600" dirty="0">
                <a:latin typeface="Consolas" charset="0"/>
                <a:ea typeface="Consolas" charset="0"/>
                <a:cs typeface="Consolas" charset="0"/>
              </a:rPr>
              <a:t>  .</a:t>
            </a:r>
            <a:r>
              <a:rPr lang="fr-FR" sz="1600" dirty="0" err="1">
                <a:solidFill>
                  <a:srgbClr val="000000"/>
                </a:solidFill>
                <a:latin typeface="Consolas" charset="0"/>
                <a:ea typeface="Consolas" charset="0"/>
                <a:cs typeface="Consolas" charset="0"/>
              </a:rPr>
              <a:t>collect</a:t>
            </a:r>
            <a:r>
              <a:rPr lang="fr-FR" sz="1600" dirty="0">
                <a:solidFill>
                  <a:srgbClr val="000000"/>
                </a:solidFill>
                <a:latin typeface="Consolas" charset="0"/>
                <a:ea typeface="Consolas" charset="0"/>
                <a:cs typeface="Consolas" charset="0"/>
              </a:rPr>
              <a:t>()</a:t>
            </a:r>
          </a:p>
        </p:txBody>
      </p:sp>
      <p:sp>
        <p:nvSpPr>
          <p:cNvPr id="5" name="TextBox 4"/>
          <p:cNvSpPr txBox="1"/>
          <p:nvPr/>
        </p:nvSpPr>
        <p:spPr>
          <a:xfrm>
            <a:off x="8561853" y="1791913"/>
            <a:ext cx="2895600" cy="2277547"/>
          </a:xfrm>
          <a:prstGeom prst="rect">
            <a:avLst/>
          </a:prstGeom>
          <a:noFill/>
        </p:spPr>
        <p:txBody>
          <a:bodyPr wrap="square" lIns="121917" tIns="60958" rIns="121917" bIns="60958" rtlCol="0">
            <a:spAutoFit/>
          </a:bodyPr>
          <a:lstStyle/>
          <a:p>
            <a:r>
              <a:rPr lang="en-US" sz="2800" dirty="0">
                <a:latin typeface="Source Sans Pro" charset="0"/>
                <a:ea typeface="Source Sans Pro" charset="0"/>
                <a:cs typeface="Source Sans Pro" charset="0"/>
              </a:rPr>
              <a:t>Full API Docs</a:t>
            </a:r>
          </a:p>
          <a:p>
            <a:pPr marL="457189" indent="-457189">
              <a:buFont typeface="Arial" charset="0"/>
              <a:buChar char="•"/>
            </a:pPr>
            <a:r>
              <a:rPr lang="en-US" sz="2800" dirty="0">
                <a:latin typeface="Source Sans Pro" charset="0"/>
                <a:ea typeface="Source Sans Pro" charset="0"/>
                <a:cs typeface="Source Sans Pro" charset="0"/>
                <a:hlinkClick r:id="rId3"/>
              </a:rPr>
              <a:t>Scala</a:t>
            </a:r>
            <a:endParaRPr lang="en-US" sz="2800" dirty="0">
              <a:latin typeface="Source Sans Pro" charset="0"/>
              <a:ea typeface="Source Sans Pro" charset="0"/>
              <a:cs typeface="Source Sans Pro" charset="0"/>
            </a:endParaRPr>
          </a:p>
          <a:p>
            <a:pPr marL="457189" indent="-457189">
              <a:buFont typeface="Arial" charset="0"/>
              <a:buChar char="•"/>
            </a:pPr>
            <a:r>
              <a:rPr lang="en-US" sz="2800" dirty="0">
                <a:latin typeface="Source Sans Pro" charset="0"/>
                <a:ea typeface="Source Sans Pro" charset="0"/>
                <a:cs typeface="Source Sans Pro" charset="0"/>
                <a:hlinkClick r:id="rId4"/>
              </a:rPr>
              <a:t>Java</a:t>
            </a:r>
            <a:endParaRPr lang="en-US" sz="2800" dirty="0">
              <a:latin typeface="Source Sans Pro" charset="0"/>
              <a:ea typeface="Source Sans Pro" charset="0"/>
              <a:cs typeface="Source Sans Pro" charset="0"/>
            </a:endParaRPr>
          </a:p>
          <a:p>
            <a:pPr marL="457189" indent="-457189">
              <a:buFont typeface="Arial" charset="0"/>
              <a:buChar char="•"/>
            </a:pPr>
            <a:r>
              <a:rPr lang="en-US" sz="2800" dirty="0">
                <a:latin typeface="Source Sans Pro" charset="0"/>
                <a:ea typeface="Source Sans Pro" charset="0"/>
                <a:cs typeface="Source Sans Pro" charset="0"/>
                <a:hlinkClick r:id="rId5"/>
              </a:rPr>
              <a:t>Python</a:t>
            </a:r>
            <a:endParaRPr lang="en-US" sz="2800" dirty="0">
              <a:latin typeface="Source Sans Pro" charset="0"/>
              <a:ea typeface="Source Sans Pro" charset="0"/>
              <a:cs typeface="Source Sans Pro" charset="0"/>
            </a:endParaRPr>
          </a:p>
          <a:p>
            <a:pPr marL="457189" indent="-457189">
              <a:buFont typeface="Arial" charset="0"/>
              <a:buChar char="•"/>
            </a:pPr>
            <a:r>
              <a:rPr lang="en-US" sz="2800" dirty="0">
                <a:latin typeface="Source Sans Pro" charset="0"/>
                <a:ea typeface="Source Sans Pro" charset="0"/>
                <a:cs typeface="Source Sans Pro" charset="0"/>
                <a:hlinkClick r:id="rId6"/>
              </a:rPr>
              <a:t>R</a:t>
            </a:r>
            <a:endParaRPr lang="en-US" sz="2800" dirty="0">
              <a:latin typeface="Source Sans Pro" charset="0"/>
              <a:ea typeface="Source Sans Pro" charset="0"/>
              <a:cs typeface="Source Sans Pro" charset="0"/>
            </a:endParaRPr>
          </a:p>
        </p:txBody>
      </p:sp>
      <p:pic>
        <p:nvPicPr>
          <p:cNvPr id="17" name="Picture 1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50158" y="4628995"/>
            <a:ext cx="189391" cy="278983"/>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98532" y="2051977"/>
            <a:ext cx="189391" cy="278983"/>
          </a:xfrm>
          <a:prstGeom prst="rect">
            <a:avLst/>
          </a:prstGeom>
        </p:spPr>
      </p:pic>
      <p:sp>
        <p:nvSpPr>
          <p:cNvPr id="16" name="Title 1"/>
          <p:cNvSpPr txBox="1">
            <a:spLocks/>
          </p:cNvSpPr>
          <p:nvPr/>
        </p:nvSpPr>
        <p:spPr bwMode="auto">
          <a:xfrm>
            <a:off x="141598" y="18104"/>
            <a:ext cx="11926713" cy="114300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Autofit/>
          </a:bodyPr>
          <a:lstStyle>
            <a:lvl1pPr algn="l" defTabSz="609475" rtl="0" eaLnBrk="1" fontAlgn="base" hangingPunct="1">
              <a:spcBef>
                <a:spcPct val="0"/>
              </a:spcBef>
              <a:spcAft>
                <a:spcPct val="0"/>
              </a:spcAft>
              <a:defRPr sz="5300" kern="1200">
                <a:solidFill>
                  <a:schemeClr val="tx1">
                    <a:lumMod val="75000"/>
                    <a:lumOff val="25000"/>
                  </a:schemeClr>
                </a:solidFill>
                <a:latin typeface="Newslab Thin"/>
                <a:ea typeface="ＭＳ Ｐゴシック" charset="0"/>
                <a:cs typeface="Newslab Thin"/>
              </a:defRPr>
            </a:lvl1pPr>
            <a:lvl2pPr algn="l" defTabSz="609475" rtl="0" eaLnBrk="1" fontAlgn="base" hangingPunct="1">
              <a:spcBef>
                <a:spcPct val="0"/>
              </a:spcBef>
              <a:spcAft>
                <a:spcPct val="0"/>
              </a:spcAft>
              <a:defRPr sz="5300">
                <a:solidFill>
                  <a:schemeClr val="tx1"/>
                </a:solidFill>
                <a:latin typeface="Newslab Light" charset="0"/>
                <a:ea typeface="ＭＳ Ｐゴシック" charset="0"/>
              </a:defRPr>
            </a:lvl2pPr>
            <a:lvl3pPr algn="l" defTabSz="609475" rtl="0" eaLnBrk="1" fontAlgn="base" hangingPunct="1">
              <a:spcBef>
                <a:spcPct val="0"/>
              </a:spcBef>
              <a:spcAft>
                <a:spcPct val="0"/>
              </a:spcAft>
              <a:defRPr sz="5300">
                <a:solidFill>
                  <a:schemeClr val="tx1"/>
                </a:solidFill>
                <a:latin typeface="Newslab Light" charset="0"/>
                <a:ea typeface="ＭＳ Ｐゴシック" charset="0"/>
              </a:defRPr>
            </a:lvl3pPr>
            <a:lvl4pPr algn="l" defTabSz="609475" rtl="0" eaLnBrk="1" fontAlgn="base" hangingPunct="1">
              <a:spcBef>
                <a:spcPct val="0"/>
              </a:spcBef>
              <a:spcAft>
                <a:spcPct val="0"/>
              </a:spcAft>
              <a:defRPr sz="5300">
                <a:solidFill>
                  <a:schemeClr val="tx1"/>
                </a:solidFill>
                <a:latin typeface="Newslab Light" charset="0"/>
                <a:ea typeface="ＭＳ Ｐゴシック" charset="0"/>
              </a:defRPr>
            </a:lvl4pPr>
            <a:lvl5pPr algn="l" defTabSz="609475" rtl="0" eaLnBrk="1" fontAlgn="base" hangingPunct="1">
              <a:spcBef>
                <a:spcPct val="0"/>
              </a:spcBef>
              <a:spcAft>
                <a:spcPct val="0"/>
              </a:spcAft>
              <a:defRPr sz="5300">
                <a:solidFill>
                  <a:schemeClr val="tx1"/>
                </a:solidFill>
                <a:latin typeface="Newslab Light" charset="0"/>
                <a:ea typeface="ＭＳ Ｐゴシック" charset="0"/>
              </a:defRPr>
            </a:lvl5pPr>
            <a:lvl6pPr marL="609475" algn="l" defTabSz="609475" rtl="0" eaLnBrk="1" fontAlgn="base" hangingPunct="1">
              <a:spcBef>
                <a:spcPct val="0"/>
              </a:spcBef>
              <a:spcAft>
                <a:spcPct val="0"/>
              </a:spcAft>
              <a:defRPr sz="5300">
                <a:solidFill>
                  <a:schemeClr val="tx1"/>
                </a:solidFill>
                <a:latin typeface="Newslab Light" charset="0"/>
                <a:ea typeface="ＭＳ Ｐゴシック" charset="0"/>
              </a:defRPr>
            </a:lvl6pPr>
            <a:lvl7pPr marL="1218960" algn="l" defTabSz="609475" rtl="0" eaLnBrk="1" fontAlgn="base" hangingPunct="1">
              <a:spcBef>
                <a:spcPct val="0"/>
              </a:spcBef>
              <a:spcAft>
                <a:spcPct val="0"/>
              </a:spcAft>
              <a:defRPr sz="5300">
                <a:solidFill>
                  <a:schemeClr val="tx1"/>
                </a:solidFill>
                <a:latin typeface="Newslab Light" charset="0"/>
                <a:ea typeface="ＭＳ Ｐゴシック" charset="0"/>
              </a:defRPr>
            </a:lvl7pPr>
            <a:lvl8pPr marL="1828437" algn="l" defTabSz="609475" rtl="0" eaLnBrk="1" fontAlgn="base" hangingPunct="1">
              <a:spcBef>
                <a:spcPct val="0"/>
              </a:spcBef>
              <a:spcAft>
                <a:spcPct val="0"/>
              </a:spcAft>
              <a:defRPr sz="5300">
                <a:solidFill>
                  <a:schemeClr val="tx1"/>
                </a:solidFill>
                <a:latin typeface="Newslab Light" charset="0"/>
                <a:ea typeface="ＭＳ Ｐゴシック" charset="0"/>
              </a:defRPr>
            </a:lvl8pPr>
            <a:lvl9pPr marL="2437918" algn="l" defTabSz="609475" rtl="0" eaLnBrk="1" fontAlgn="base" hangingPunct="1">
              <a:spcBef>
                <a:spcPct val="0"/>
              </a:spcBef>
              <a:spcAft>
                <a:spcPct val="0"/>
              </a:spcAft>
              <a:defRPr sz="5300">
                <a:solidFill>
                  <a:schemeClr val="tx1"/>
                </a:solidFill>
                <a:latin typeface="Newslab Light" charset="0"/>
                <a:ea typeface="ＭＳ Ｐゴシック" charset="0"/>
              </a:defRPr>
            </a:lvl9pPr>
          </a:lstStyle>
          <a:p>
            <a:r>
              <a:rPr lang="en-US" smtClean="0"/>
              <a:t>Write Less Code: Compute an Average</a:t>
            </a:r>
            <a:endParaRPr lang="en-US" dirty="0"/>
          </a:p>
        </p:txBody>
      </p:sp>
    </p:spTree>
    <p:extLst>
      <p:ext uri="{BB962C8B-B14F-4D97-AF65-F5344CB8AC3E}">
        <p14:creationId xmlns:p14="http://schemas.microsoft.com/office/powerpoint/2010/main" val="719480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122" y="190604"/>
            <a:ext cx="11494100" cy="1143000"/>
          </a:xfrm>
        </p:spPr>
        <p:txBody>
          <a:bodyPr/>
          <a:lstStyle/>
          <a:p>
            <a:r>
              <a:rPr lang="en-US" dirty="0" smtClean="0"/>
              <a:t>Construct a </a:t>
            </a:r>
            <a:r>
              <a:rPr lang="en-US" dirty="0" err="1" smtClean="0"/>
              <a:t>DataFrame</a:t>
            </a:r>
            <a:r>
              <a:rPr lang="en-US" dirty="0" smtClean="0"/>
              <a:t> (Scala)</a:t>
            </a:r>
            <a:endParaRPr lang="en-US" dirty="0"/>
          </a:p>
        </p:txBody>
      </p:sp>
      <p:sp>
        <p:nvSpPr>
          <p:cNvPr id="10" name="Rectangle 4"/>
          <p:cNvSpPr/>
          <p:nvPr/>
        </p:nvSpPr>
        <p:spPr>
          <a:xfrm>
            <a:off x="786803" y="1851974"/>
            <a:ext cx="10863408" cy="198602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11" name="TextBox 10"/>
          <p:cNvSpPr txBox="1"/>
          <p:nvPr/>
        </p:nvSpPr>
        <p:spPr>
          <a:xfrm>
            <a:off x="869625" y="2029845"/>
            <a:ext cx="10490710" cy="1615823"/>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dirty="0">
                <a:solidFill>
                  <a:srgbClr val="00A019"/>
                </a:solidFill>
                <a:latin typeface="Consolas" charset="0"/>
                <a:ea typeface="Consolas" charset="0"/>
                <a:cs typeface="Consolas" charset="0"/>
              </a:rPr>
              <a:t># Construct a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 from a "users" table in Hive.</a:t>
            </a:r>
          </a:p>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dirty="0" err="1" smtClean="0">
                <a:solidFill>
                  <a:srgbClr val="000000"/>
                </a:solidFill>
                <a:latin typeface="Consolas" charset="0"/>
                <a:ea typeface="Consolas" charset="0"/>
                <a:cs typeface="Consolas" charset="0"/>
              </a:rPr>
              <a:t>df</a:t>
            </a:r>
            <a:r>
              <a:rPr lang="en-US" dirty="0" smtClean="0">
                <a:solidFill>
                  <a:srgbClr val="000000"/>
                </a:solidFill>
                <a:latin typeface="Consolas" charset="0"/>
                <a:ea typeface="Consolas" charset="0"/>
                <a:cs typeface="Consolas" charset="0"/>
              </a:rPr>
              <a:t> </a:t>
            </a:r>
            <a:r>
              <a:rPr lang="en-US" dirty="0">
                <a:solidFill>
                  <a:srgbClr val="000000"/>
                </a:solidFill>
                <a:latin typeface="Consolas" charset="0"/>
                <a:ea typeface="Consolas" charset="0"/>
                <a:cs typeface="Consolas" charset="0"/>
              </a:rPr>
              <a:t>= </a:t>
            </a:r>
            <a:r>
              <a:rPr lang="en-US" dirty="0" err="1" smtClean="0">
                <a:solidFill>
                  <a:srgbClr val="000000"/>
                </a:solidFill>
                <a:latin typeface="Consolas" charset="0"/>
                <a:ea typeface="Consolas" charset="0"/>
                <a:cs typeface="Consolas" charset="0"/>
              </a:rPr>
              <a:t>spark.table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"users")</a:t>
            </a:r>
          </a:p>
          <a:p>
            <a:endParaRPr lang="en-US"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Construct a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 from a log file in S3.</a:t>
            </a:r>
          </a:p>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dirty="0" err="1" smtClean="0">
                <a:solidFill>
                  <a:srgbClr val="000000"/>
                </a:solidFill>
                <a:latin typeface="Consolas" charset="0"/>
                <a:ea typeface="Consolas" charset="0"/>
                <a:cs typeface="Consolas" charset="0"/>
              </a:rPr>
              <a:t>df</a:t>
            </a:r>
            <a:r>
              <a:rPr lang="en-US" dirty="0" smtClean="0">
                <a:solidFill>
                  <a:srgbClr val="000000"/>
                </a:solidFill>
                <a:latin typeface="Consolas" charset="0"/>
                <a:ea typeface="Consolas" charset="0"/>
                <a:cs typeface="Consolas" charset="0"/>
              </a:rPr>
              <a:t> </a:t>
            </a:r>
            <a:r>
              <a:rPr lang="en-US" dirty="0">
                <a:solidFill>
                  <a:srgbClr val="000000"/>
                </a:solidFill>
                <a:latin typeface="Consolas" charset="0"/>
                <a:ea typeface="Consolas" charset="0"/>
                <a:cs typeface="Consolas" charset="0"/>
              </a:rPr>
              <a:t>= </a:t>
            </a:r>
            <a:r>
              <a:rPr lang="en-US" dirty="0" err="1" smtClean="0">
                <a:solidFill>
                  <a:srgbClr val="000000"/>
                </a:solidFill>
                <a:latin typeface="Consolas" charset="0"/>
                <a:ea typeface="Consolas" charset="0"/>
                <a:cs typeface="Consolas" charset="0"/>
              </a:rPr>
              <a:t>spark.load</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"s3n://</a:t>
            </a:r>
            <a:r>
              <a:rPr lang="en-US" dirty="0" err="1">
                <a:solidFill>
                  <a:srgbClr val="0000BB"/>
                </a:solidFill>
                <a:latin typeface="Consolas" charset="0"/>
                <a:ea typeface="Consolas" charset="0"/>
                <a:cs typeface="Consolas" charset="0"/>
              </a:rPr>
              <a:t>aBucket</a:t>
            </a:r>
            <a:r>
              <a:rPr lang="en-US" dirty="0">
                <a:solidFill>
                  <a:srgbClr val="0000BB"/>
                </a:solidFill>
                <a:latin typeface="Consolas" charset="0"/>
                <a:ea typeface="Consolas" charset="0"/>
                <a:cs typeface="Consolas" charset="0"/>
              </a:rPr>
              <a:t>/path/to/</a:t>
            </a:r>
            <a:r>
              <a:rPr lang="en-US" dirty="0" err="1">
                <a:solidFill>
                  <a:srgbClr val="0000BB"/>
                </a:solidFill>
                <a:latin typeface="Consolas" charset="0"/>
                <a:ea typeface="Consolas" charset="0"/>
                <a:cs typeface="Consolas" charset="0"/>
              </a:rPr>
              <a:t>data.json</a:t>
            </a:r>
            <a:r>
              <a:rPr lang="en-US" dirty="0">
                <a:solidFill>
                  <a:srgbClr val="0000BB"/>
                </a:solidFill>
                <a:latin typeface="Consolas" charset="0"/>
                <a:ea typeface="Consolas" charset="0"/>
                <a:cs typeface="Consolas" charset="0"/>
              </a:rPr>
              <a:t>", "</a:t>
            </a:r>
            <a:r>
              <a:rPr lang="en-US" dirty="0" err="1">
                <a:solidFill>
                  <a:srgbClr val="0000BB"/>
                </a:solidFill>
                <a:latin typeface="Consolas" charset="0"/>
                <a:ea typeface="Consolas" charset="0"/>
                <a:cs typeface="Consolas" charset="0"/>
              </a:rPr>
              <a:t>json</a:t>
            </a:r>
            <a:r>
              <a:rPr lang="en-US" dirty="0">
                <a:solidFill>
                  <a:srgbClr val="0000BB"/>
                </a:solidFill>
                <a:latin typeface="Consolas" charset="0"/>
                <a:ea typeface="Consolas" charset="0"/>
                <a:cs typeface="Consolas" charset="0"/>
              </a:rPr>
              <a:t>")</a:t>
            </a: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961162" y="2157877"/>
            <a:ext cx="268157" cy="395009"/>
          </a:xfrm>
          <a:prstGeom prst="rect">
            <a:avLst/>
          </a:prstGeom>
        </p:spPr>
      </p:pic>
    </p:spTree>
    <p:extLst>
      <p:ext uri="{BB962C8B-B14F-4D97-AF65-F5344CB8AC3E}">
        <p14:creationId xmlns:p14="http://schemas.microsoft.com/office/powerpoint/2010/main" val="25656955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a:t>
            </a:r>
            <a:r>
              <a:rPr lang="en-US" dirty="0" err="1" smtClean="0"/>
              <a:t>DataFrames</a:t>
            </a:r>
            <a:r>
              <a:rPr lang="en-US" dirty="0" smtClean="0"/>
              <a:t> (Scala)</a:t>
            </a:r>
            <a:endParaRPr lang="en-US" dirty="0"/>
          </a:p>
        </p:txBody>
      </p:sp>
      <p:sp>
        <p:nvSpPr>
          <p:cNvPr id="6" name="Rectangle 4"/>
          <p:cNvSpPr/>
          <p:nvPr/>
        </p:nvSpPr>
        <p:spPr>
          <a:xfrm>
            <a:off x="177918" y="1620762"/>
            <a:ext cx="11723220" cy="363633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7" name="TextBox 6"/>
          <p:cNvSpPr txBox="1"/>
          <p:nvPr/>
        </p:nvSpPr>
        <p:spPr>
          <a:xfrm>
            <a:off x="407039" y="1813176"/>
            <a:ext cx="11346581" cy="4416590"/>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sz="2000" dirty="0" smtClean="0">
                <a:solidFill>
                  <a:srgbClr val="00A019"/>
                </a:solidFill>
                <a:latin typeface="Consolas" charset="0"/>
                <a:ea typeface="Consolas" charset="0"/>
                <a:cs typeface="Consolas" charset="0"/>
              </a:rPr>
              <a:t>// Load log and users </a:t>
            </a:r>
            <a:r>
              <a:rPr lang="en-US" sz="2000" dirty="0" err="1" smtClean="0">
                <a:solidFill>
                  <a:srgbClr val="00A019"/>
                </a:solidFill>
                <a:latin typeface="Consolas" charset="0"/>
                <a:ea typeface="Consolas" charset="0"/>
                <a:cs typeface="Consolas" charset="0"/>
              </a:rPr>
              <a:t>DataFrame</a:t>
            </a:r>
            <a:r>
              <a:rPr lang="en-US" sz="2000" dirty="0" smtClean="0">
                <a:solidFill>
                  <a:srgbClr val="00A019"/>
                </a:solidFill>
                <a:latin typeface="Consolas" charset="0"/>
                <a:ea typeface="Consolas" charset="0"/>
                <a:cs typeface="Consolas" charset="0"/>
              </a:rPr>
              <a:t> from Hive</a:t>
            </a:r>
            <a:endParaRPr lang="en-US" sz="2000" b="1" dirty="0" smtClean="0">
              <a:solidFill>
                <a:srgbClr val="7F0055"/>
              </a:solidFill>
              <a:latin typeface="Consolas" charset="0"/>
              <a:ea typeface="Consolas" charset="0"/>
              <a:cs typeface="Consolas" charset="0"/>
            </a:endParaRPr>
          </a:p>
          <a:p>
            <a:r>
              <a:rPr lang="en-US" sz="2000" b="1" dirty="0" err="1" smtClean="0">
                <a:solidFill>
                  <a:srgbClr val="7F0055"/>
                </a:solidFill>
                <a:latin typeface="Consolas" charset="0"/>
                <a:ea typeface="Consolas" charset="0"/>
                <a:cs typeface="Consolas" charset="0"/>
              </a:rPr>
              <a:t>val</a:t>
            </a:r>
            <a:r>
              <a:rPr lang="en-US" sz="2000" b="1" dirty="0" smtClean="0">
                <a:solidFill>
                  <a:srgbClr val="7F0055"/>
                </a:solidFill>
                <a:latin typeface="Consolas" charset="0"/>
                <a:ea typeface="Consolas" charset="0"/>
                <a:cs typeface="Consolas" charset="0"/>
              </a:rPr>
              <a:t> </a:t>
            </a:r>
            <a:r>
              <a:rPr lang="en-US" dirty="0" smtClean="0">
                <a:solidFill>
                  <a:srgbClr val="000000"/>
                </a:solidFill>
                <a:latin typeface="Consolas" charset="0"/>
                <a:ea typeface="Consolas" charset="0"/>
                <a:cs typeface="Consolas" charset="0"/>
              </a:rPr>
              <a:t>log </a:t>
            </a:r>
            <a:r>
              <a:rPr lang="en-US" dirty="0">
                <a:solidFill>
                  <a:srgbClr val="000000"/>
                </a:solidFill>
                <a:latin typeface="Consolas" charset="0"/>
                <a:ea typeface="Consolas" charset="0"/>
                <a:cs typeface="Consolas" charset="0"/>
              </a:rPr>
              <a:t>= </a:t>
            </a:r>
            <a:r>
              <a:rPr lang="en-US" dirty="0" err="1">
                <a:solidFill>
                  <a:srgbClr val="000000"/>
                </a:solidFill>
                <a:latin typeface="Consolas" charset="0"/>
                <a:ea typeface="Consolas" charset="0"/>
                <a:cs typeface="Consolas" charset="0"/>
              </a:rPr>
              <a:t>spark.table</a:t>
            </a:r>
            <a:r>
              <a:rPr lang="en-US" dirty="0" smtClean="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smtClean="0">
                <a:solidFill>
                  <a:srgbClr val="0000BB"/>
                </a:solidFill>
                <a:latin typeface="Consolas" charset="0"/>
                <a:ea typeface="Consolas" charset="0"/>
                <a:cs typeface="Consolas" charset="0"/>
              </a:rPr>
              <a:t>log")</a:t>
            </a:r>
          </a:p>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dirty="0" smtClean="0">
                <a:solidFill>
                  <a:srgbClr val="000000"/>
                </a:solidFill>
                <a:latin typeface="Consolas" charset="0"/>
                <a:ea typeface="Consolas" charset="0"/>
                <a:cs typeface="Consolas" charset="0"/>
              </a:rPr>
              <a:t>users </a:t>
            </a:r>
            <a:r>
              <a:rPr lang="en-US" dirty="0">
                <a:solidFill>
                  <a:srgbClr val="000000"/>
                </a:solidFill>
                <a:latin typeface="Consolas" charset="0"/>
                <a:ea typeface="Consolas" charset="0"/>
                <a:cs typeface="Consolas" charset="0"/>
              </a:rPr>
              <a:t>= </a:t>
            </a:r>
            <a:r>
              <a:rPr lang="en-US" dirty="0" err="1">
                <a:solidFill>
                  <a:srgbClr val="000000"/>
                </a:solidFill>
                <a:latin typeface="Consolas" charset="0"/>
                <a:ea typeface="Consolas" charset="0"/>
                <a:cs typeface="Consolas" charset="0"/>
              </a:rPr>
              <a:t>spark.table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"users</a:t>
            </a:r>
            <a:r>
              <a:rPr lang="en-US" dirty="0" smtClean="0">
                <a:solidFill>
                  <a:srgbClr val="0000BB"/>
                </a:solidFill>
                <a:latin typeface="Consolas" charset="0"/>
                <a:ea typeface="Consolas" charset="0"/>
                <a:cs typeface="Consolas" charset="0"/>
              </a:rPr>
              <a:t>")</a:t>
            </a:r>
            <a:endParaRPr lang="en-US" dirty="0" smtClean="0">
              <a:solidFill>
                <a:srgbClr val="00A019"/>
              </a:solidFill>
              <a:latin typeface="Consolas" charset="0"/>
              <a:ea typeface="Consolas" charset="0"/>
              <a:cs typeface="Consolas" charset="0"/>
            </a:endParaRPr>
          </a:p>
          <a:p>
            <a:endParaRPr lang="en-US" dirty="0">
              <a:solidFill>
                <a:srgbClr val="00A019"/>
              </a:solidFill>
              <a:latin typeface="Consolas" charset="0"/>
              <a:ea typeface="Consolas" charset="0"/>
              <a:cs typeface="Consolas" charset="0"/>
            </a:endParaRPr>
          </a:p>
          <a:p>
            <a:r>
              <a:rPr lang="en-US" dirty="0" smtClean="0">
                <a:solidFill>
                  <a:srgbClr val="00A019"/>
                </a:solidFill>
                <a:latin typeface="Consolas" charset="0"/>
                <a:ea typeface="Consolas" charset="0"/>
                <a:cs typeface="Consolas" charset="0"/>
              </a:rPr>
              <a:t>// </a:t>
            </a:r>
            <a:r>
              <a:rPr lang="en-US" dirty="0">
                <a:solidFill>
                  <a:srgbClr val="00A019"/>
                </a:solidFill>
                <a:latin typeface="Consolas" charset="0"/>
                <a:ea typeface="Consolas" charset="0"/>
                <a:cs typeface="Consolas" charset="0"/>
              </a:rPr>
              <a:t>Create a new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 that contains only "young" users</a:t>
            </a:r>
          </a:p>
          <a:p>
            <a:r>
              <a:rPr lang="en-US" sz="1800" b="1" dirty="0" err="1">
                <a:solidFill>
                  <a:srgbClr val="7F0055"/>
                </a:solidFill>
                <a:latin typeface="Consolas" charset="0"/>
                <a:ea typeface="Consolas" charset="0"/>
                <a:cs typeface="Consolas" charset="0"/>
              </a:rPr>
              <a:t>val</a:t>
            </a:r>
            <a:r>
              <a:rPr lang="en-US" sz="1800" b="1" dirty="0">
                <a:solidFill>
                  <a:srgbClr val="7F0055"/>
                </a:solidFill>
                <a:latin typeface="Consolas" charset="0"/>
                <a:ea typeface="Consolas" charset="0"/>
                <a:cs typeface="Consolas" charset="0"/>
              </a:rPr>
              <a:t> </a:t>
            </a:r>
            <a:r>
              <a:rPr lang="en-US" dirty="0" smtClean="0">
                <a:solidFill>
                  <a:srgbClr val="000000"/>
                </a:solidFill>
                <a:latin typeface="Consolas" charset="0"/>
                <a:ea typeface="Consolas" charset="0"/>
                <a:cs typeface="Consolas" charset="0"/>
              </a:rPr>
              <a:t>young </a:t>
            </a:r>
            <a:r>
              <a:rPr lang="en-US" dirty="0">
                <a:solidFill>
                  <a:srgbClr val="000000"/>
                </a:solidFill>
                <a:latin typeface="Consolas" charset="0"/>
                <a:ea typeface="Consolas" charset="0"/>
                <a:cs typeface="Consolas" charset="0"/>
              </a:rPr>
              <a:t>= </a:t>
            </a:r>
            <a:r>
              <a:rPr lang="en-US" dirty="0" err="1" smtClean="0">
                <a:solidFill>
                  <a:srgbClr val="000000"/>
                </a:solidFill>
                <a:latin typeface="Consolas" charset="0"/>
                <a:ea typeface="Consolas" charset="0"/>
                <a:cs typeface="Consolas" charset="0"/>
              </a:rPr>
              <a:t>users.filter</a:t>
            </a:r>
            <a:r>
              <a:rPr lang="en-US" dirty="0" smtClean="0">
                <a:solidFill>
                  <a:srgbClr val="000000"/>
                </a:solidFill>
                <a:latin typeface="Consolas" charset="0"/>
                <a:ea typeface="Consolas" charset="0"/>
                <a:cs typeface="Consolas" charset="0"/>
              </a:rPr>
              <a:t>($</a:t>
            </a:r>
            <a:r>
              <a:rPr lang="en-US" dirty="0" smtClean="0">
                <a:solidFill>
                  <a:srgbClr val="0000BB"/>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age</a:t>
            </a:r>
            <a:r>
              <a:rPr lang="en-US" dirty="0" smtClean="0">
                <a:solidFill>
                  <a:srgbClr val="0000BB"/>
                </a:solidFill>
                <a:latin typeface="Consolas" charset="0"/>
                <a:ea typeface="Consolas" charset="0"/>
                <a:cs typeface="Consolas" charset="0"/>
              </a:rPr>
              <a:t>" </a:t>
            </a:r>
            <a:r>
              <a:rPr lang="en-US" dirty="0">
                <a:solidFill>
                  <a:srgbClr val="0000BB"/>
                </a:solidFill>
                <a:latin typeface="Consolas" charset="0"/>
                <a:ea typeface="Consolas" charset="0"/>
                <a:cs typeface="Consolas" charset="0"/>
              </a:rPr>
              <a:t>&lt; 21)</a:t>
            </a:r>
          </a:p>
          <a:p>
            <a:endParaRPr lang="en-US" sz="1600" dirty="0">
              <a:latin typeface="Consolas" charset="0"/>
              <a:ea typeface="Consolas" charset="0"/>
              <a:cs typeface="Consolas" charset="0"/>
            </a:endParaRPr>
          </a:p>
          <a:p>
            <a:r>
              <a:rPr lang="en-US" dirty="0" smtClean="0">
                <a:solidFill>
                  <a:srgbClr val="00A019"/>
                </a:solidFill>
                <a:latin typeface="Consolas" charset="0"/>
                <a:ea typeface="Consolas" charset="0"/>
                <a:cs typeface="Consolas" charset="0"/>
              </a:rPr>
              <a:t>// </a:t>
            </a:r>
            <a:r>
              <a:rPr lang="en-US" dirty="0">
                <a:solidFill>
                  <a:srgbClr val="00A019"/>
                </a:solidFill>
                <a:latin typeface="Consolas" charset="0"/>
                <a:ea typeface="Consolas" charset="0"/>
                <a:cs typeface="Consolas" charset="0"/>
              </a:rPr>
              <a:t>Increment everybody's age by 1</a:t>
            </a:r>
          </a:p>
          <a:p>
            <a:r>
              <a:rPr lang="en-US" dirty="0" err="1">
                <a:solidFill>
                  <a:srgbClr val="000000"/>
                </a:solidFill>
                <a:latin typeface="Consolas" charset="0"/>
                <a:ea typeface="Consolas" charset="0"/>
                <a:cs typeface="Consolas" charset="0"/>
              </a:rPr>
              <a:t>young.select</a:t>
            </a:r>
            <a:r>
              <a:rPr lang="en-US" dirty="0" smtClean="0">
                <a:solidFill>
                  <a:srgbClr val="000000"/>
                </a:solidFill>
                <a:latin typeface="Consolas" charset="0"/>
                <a:ea typeface="Consolas" charset="0"/>
                <a:cs typeface="Consolas" charset="0"/>
              </a:rPr>
              <a:t>($</a:t>
            </a:r>
            <a:r>
              <a:rPr lang="en-US" dirty="0" smtClean="0">
                <a:solidFill>
                  <a:srgbClr val="0000BB"/>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name</a:t>
            </a:r>
            <a:r>
              <a:rPr lang="en-US" dirty="0" smtClean="0">
                <a:solidFill>
                  <a:srgbClr val="0000BB"/>
                </a:solidFill>
                <a:latin typeface="Consolas" charset="0"/>
                <a:ea typeface="Consolas" charset="0"/>
                <a:cs typeface="Consolas" charset="0"/>
              </a:rPr>
              <a:t>", </a:t>
            </a:r>
            <a:r>
              <a:rPr lang="en-US" dirty="0" smtClean="0">
                <a:solidFill>
                  <a:srgbClr val="000000"/>
                </a:solidFill>
                <a:latin typeface="Consolas" charset="0"/>
                <a:ea typeface="Consolas" charset="0"/>
                <a:cs typeface="Consolas" charset="0"/>
              </a:rPr>
              <a:t>$</a:t>
            </a:r>
            <a:r>
              <a:rPr lang="en-US" dirty="0" smtClean="0">
                <a:solidFill>
                  <a:srgbClr val="0000BB"/>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age</a:t>
            </a:r>
            <a:r>
              <a:rPr lang="en-US" dirty="0" smtClean="0">
                <a:solidFill>
                  <a:srgbClr val="0000BB"/>
                </a:solidFill>
                <a:latin typeface="Consolas" charset="0"/>
                <a:ea typeface="Consolas" charset="0"/>
                <a:cs typeface="Consolas" charset="0"/>
              </a:rPr>
              <a:t>" </a:t>
            </a:r>
            <a:r>
              <a:rPr lang="en-US" dirty="0">
                <a:solidFill>
                  <a:srgbClr val="0000BB"/>
                </a:solidFill>
                <a:latin typeface="Consolas" charset="0"/>
                <a:ea typeface="Consolas" charset="0"/>
                <a:cs typeface="Consolas" charset="0"/>
              </a:rPr>
              <a:t>+ 1)</a:t>
            </a:r>
          </a:p>
          <a:p>
            <a:endParaRPr lang="en-US" sz="1600" dirty="0">
              <a:latin typeface="Consolas" charset="0"/>
              <a:ea typeface="Consolas" charset="0"/>
              <a:cs typeface="Consolas" charset="0"/>
            </a:endParaRPr>
          </a:p>
          <a:p>
            <a:r>
              <a:rPr lang="en-US" dirty="0" smtClean="0">
                <a:solidFill>
                  <a:srgbClr val="00A019"/>
                </a:solidFill>
                <a:latin typeface="Consolas" charset="0"/>
                <a:ea typeface="Consolas" charset="0"/>
                <a:cs typeface="Consolas" charset="0"/>
              </a:rPr>
              <a:t>// </a:t>
            </a:r>
            <a:r>
              <a:rPr lang="en-US" dirty="0">
                <a:solidFill>
                  <a:srgbClr val="00A019"/>
                </a:solidFill>
                <a:latin typeface="Consolas" charset="0"/>
                <a:ea typeface="Consolas" charset="0"/>
                <a:cs typeface="Consolas" charset="0"/>
              </a:rPr>
              <a:t>Count the number of young users by gender</a:t>
            </a:r>
          </a:p>
          <a:p>
            <a:r>
              <a:rPr lang="en-US" dirty="0" err="1">
                <a:solidFill>
                  <a:srgbClr val="000000"/>
                </a:solidFill>
                <a:latin typeface="Consolas" charset="0"/>
                <a:ea typeface="Consolas" charset="0"/>
                <a:cs typeface="Consolas" charset="0"/>
              </a:rPr>
              <a:t>young.groupBy</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"gender").</a:t>
            </a:r>
            <a:r>
              <a:rPr lang="en-US" dirty="0">
                <a:solidFill>
                  <a:srgbClr val="000000"/>
                </a:solidFill>
                <a:latin typeface="Consolas" charset="0"/>
                <a:ea typeface="Consolas" charset="0"/>
                <a:cs typeface="Consolas" charset="0"/>
              </a:rPr>
              <a:t>count()</a:t>
            </a:r>
          </a:p>
          <a:p>
            <a:endParaRPr lang="en-US" sz="1600"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Join young users with another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 logs</a:t>
            </a:r>
          </a:p>
          <a:p>
            <a:r>
              <a:rPr lang="en-US" dirty="0" err="1">
                <a:solidFill>
                  <a:srgbClr val="000000"/>
                </a:solidFill>
                <a:latin typeface="Consolas" charset="0"/>
                <a:ea typeface="Consolas" charset="0"/>
                <a:cs typeface="Consolas" charset="0"/>
              </a:rPr>
              <a:t>young.join</a:t>
            </a:r>
            <a:r>
              <a:rPr lang="en-US" dirty="0">
                <a:solidFill>
                  <a:srgbClr val="000000"/>
                </a:solidFill>
                <a:latin typeface="Consolas" charset="0"/>
                <a:ea typeface="Consolas" charset="0"/>
                <a:cs typeface="Consolas" charset="0"/>
              </a:rPr>
              <a:t>(log, </a:t>
            </a:r>
            <a:r>
              <a:rPr lang="en-US" dirty="0" smtClean="0">
                <a:solidFill>
                  <a:srgbClr val="000000"/>
                </a:solidFill>
                <a:latin typeface="Consolas" charset="0"/>
                <a:ea typeface="Consolas" charset="0"/>
                <a:cs typeface="Consolas" charset="0"/>
              </a:rPr>
              <a:t>log(</a:t>
            </a:r>
            <a:r>
              <a:rPr lang="en-US" dirty="0" smtClean="0">
                <a:solidFill>
                  <a:srgbClr val="0000BB"/>
                </a:solidFill>
                <a:latin typeface="Consolas" charset="0"/>
                <a:ea typeface="Consolas" charset="0"/>
                <a:cs typeface="Consolas" charset="0"/>
              </a:rPr>
              <a:t>"</a:t>
            </a:r>
            <a:r>
              <a:rPr lang="en-US" dirty="0" err="1" smtClean="0">
                <a:solidFill>
                  <a:srgbClr val="0000BB"/>
                </a:solidFill>
                <a:latin typeface="Consolas" charset="0"/>
                <a:ea typeface="Consolas" charset="0"/>
                <a:cs typeface="Consolas" charset="0"/>
              </a:rPr>
              <a:t>userId</a:t>
            </a:r>
            <a:r>
              <a:rPr lang="en-US" dirty="0" smtClean="0">
                <a:solidFill>
                  <a:srgbClr val="0000BB"/>
                </a:solidFill>
                <a:latin typeface="Consolas" charset="0"/>
                <a:ea typeface="Consolas" charset="0"/>
                <a:cs typeface="Consolas" charset="0"/>
              </a:rPr>
              <a:t>") === </a:t>
            </a:r>
            <a:r>
              <a:rPr lang="en-US" dirty="0" smtClean="0">
                <a:solidFill>
                  <a:srgbClr val="000000"/>
                </a:solidFill>
                <a:latin typeface="Consolas" charset="0"/>
                <a:ea typeface="Consolas" charset="0"/>
                <a:cs typeface="Consolas" charset="0"/>
              </a:rPr>
              <a:t>young(</a:t>
            </a:r>
            <a:r>
              <a:rPr lang="en-US" dirty="0" smtClean="0">
                <a:solidFill>
                  <a:srgbClr val="0000BB"/>
                </a:solidFill>
                <a:latin typeface="Consolas" charset="0"/>
                <a:ea typeface="Consolas" charset="0"/>
                <a:cs typeface="Consolas" charset="0"/>
              </a:rPr>
              <a:t>"</a:t>
            </a:r>
            <a:r>
              <a:rPr lang="en-US" dirty="0" err="1" smtClean="0">
                <a:solidFill>
                  <a:srgbClr val="0000BB"/>
                </a:solidFill>
                <a:latin typeface="Consolas" charset="0"/>
                <a:ea typeface="Consolas" charset="0"/>
                <a:cs typeface="Consolas" charset="0"/>
              </a:rPr>
              <a:t>userId</a:t>
            </a:r>
            <a:r>
              <a:rPr lang="en-US" dirty="0" smtClean="0">
                <a:solidFill>
                  <a:srgbClr val="0000BB"/>
                </a:solidFill>
                <a:latin typeface="Consolas" charset="0"/>
                <a:ea typeface="Consolas" charset="0"/>
                <a:cs typeface="Consolas" charset="0"/>
              </a:rPr>
              <a:t>"), </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left_outer</a:t>
            </a:r>
            <a:r>
              <a:rPr lang="en-US" dirty="0">
                <a:solidFill>
                  <a:srgbClr val="0000BB"/>
                </a:solidFill>
                <a:latin typeface="Consolas" charset="0"/>
                <a:ea typeface="Consolas" charset="0"/>
                <a:cs typeface="Consolas" charset="0"/>
              </a:rPr>
              <a:t>")</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79008" y="1933322"/>
            <a:ext cx="268157" cy="395009"/>
          </a:xfrm>
          <a:prstGeom prst="rect">
            <a:avLst/>
          </a:prstGeom>
        </p:spPr>
      </p:pic>
    </p:spTree>
    <p:extLst>
      <p:ext uri="{BB962C8B-B14F-4D97-AF65-F5344CB8AC3E}">
        <p14:creationId xmlns:p14="http://schemas.microsoft.com/office/powerpoint/2010/main" val="29844567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DataFrames</a:t>
            </a:r>
            <a:r>
              <a:rPr lang="en-US" dirty="0" smtClean="0"/>
              <a:t> and Spark SQL</a:t>
            </a:r>
            <a:endParaRPr lang="en-US" dirty="0"/>
          </a:p>
        </p:txBody>
      </p:sp>
      <p:sp>
        <p:nvSpPr>
          <p:cNvPr id="6" name="Rectangle 4"/>
          <p:cNvSpPr/>
          <p:nvPr/>
        </p:nvSpPr>
        <p:spPr>
          <a:xfrm>
            <a:off x="1676402" y="2285999"/>
            <a:ext cx="8993755" cy="1331104"/>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7" name="TextBox 6"/>
          <p:cNvSpPr txBox="1"/>
          <p:nvPr/>
        </p:nvSpPr>
        <p:spPr>
          <a:xfrm>
            <a:off x="1853594" y="2414826"/>
            <a:ext cx="8486311" cy="1000270"/>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dirty="0" err="1" smtClean="0">
                <a:solidFill>
                  <a:srgbClr val="000000"/>
                </a:solidFill>
                <a:latin typeface="Consolas" charset="0"/>
                <a:ea typeface="Consolas" charset="0"/>
                <a:cs typeface="Consolas" charset="0"/>
              </a:rPr>
              <a:t>young.createOrReplaceTempView</a:t>
            </a:r>
            <a:r>
              <a:rPr lang="en-US" dirty="0">
                <a:solidFill>
                  <a:srgbClr val="000000"/>
                </a:solidFill>
                <a:latin typeface="Consolas" charset="0"/>
                <a:ea typeface="Consolas" charset="0"/>
                <a:cs typeface="Consolas" charset="0"/>
              </a:rPr>
              <a:t>(</a:t>
            </a:r>
            <a:r>
              <a:rPr lang="en-US" dirty="0" smtClean="0">
                <a:solidFill>
                  <a:srgbClr val="0000BB"/>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young"</a:t>
            </a:r>
            <a:r>
              <a:rPr lang="en-US" dirty="0" smtClean="0">
                <a:solidFill>
                  <a:srgbClr val="0000BB"/>
                </a:solidFill>
                <a:latin typeface="Consolas" charset="0"/>
                <a:ea typeface="Consolas" charset="0"/>
                <a:cs typeface="Consolas" charset="0"/>
              </a:rPr>
              <a:t>)</a:t>
            </a:r>
          </a:p>
          <a:p>
            <a:endParaRPr lang="en-US" dirty="0">
              <a:solidFill>
                <a:srgbClr val="0000BB"/>
              </a:solidFill>
              <a:latin typeface="Consolas" charset="0"/>
              <a:ea typeface="Consolas" charset="0"/>
              <a:cs typeface="Consolas" charset="0"/>
            </a:endParaRPr>
          </a:p>
          <a:p>
            <a:r>
              <a:rPr lang="en-US" dirty="0" err="1" smtClean="0">
                <a:solidFill>
                  <a:srgbClr val="000000"/>
                </a:solidFill>
                <a:latin typeface="Consolas" charset="0"/>
                <a:ea typeface="Consolas" charset="0"/>
                <a:cs typeface="Consolas" charset="0"/>
              </a:rPr>
              <a:t>spark.sql</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"SELECT count(*) FROM young")</a:t>
            </a:r>
          </a:p>
        </p:txBody>
      </p:sp>
    </p:spTree>
    <p:extLst>
      <p:ext uri="{BB962C8B-B14F-4D97-AF65-F5344CB8AC3E}">
        <p14:creationId xmlns:p14="http://schemas.microsoft.com/office/powerpoint/2010/main" val="30822464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exactly, is Spark SQL?</a:t>
            </a:r>
            <a:endParaRPr lang="en-US" dirty="0"/>
          </a:p>
        </p:txBody>
      </p:sp>
      <p:sp>
        <p:nvSpPr>
          <p:cNvPr id="3" name="Content Placeholder 2"/>
          <p:cNvSpPr>
            <a:spLocks noGrp="1"/>
          </p:cNvSpPr>
          <p:nvPr>
            <p:ph idx="1"/>
          </p:nvPr>
        </p:nvSpPr>
        <p:spPr>
          <a:xfrm>
            <a:off x="817266" y="1418168"/>
            <a:ext cx="10209125" cy="4737943"/>
          </a:xfrm>
        </p:spPr>
        <p:txBody>
          <a:bodyPr/>
          <a:lstStyle/>
          <a:p>
            <a:pPr>
              <a:spcBef>
                <a:spcPts val="1333"/>
              </a:spcBef>
            </a:pPr>
            <a:r>
              <a:rPr lang="en-US" dirty="0" smtClean="0"/>
              <a:t>Spark SQL allows you to manipulate distributed data with SQL queries.</a:t>
            </a:r>
            <a:r>
              <a:rPr lang="en-US" dirty="0"/>
              <a:t> </a:t>
            </a:r>
            <a:r>
              <a:rPr lang="en-US" dirty="0" smtClean="0"/>
              <a:t>Currently, two SQL </a:t>
            </a:r>
            <a:r>
              <a:rPr lang="en-US" b="1" dirty="0" smtClean="0"/>
              <a:t>dialects</a:t>
            </a:r>
            <a:r>
              <a:rPr lang="en-US" dirty="0" smtClean="0"/>
              <a:t> are supported.</a:t>
            </a:r>
          </a:p>
          <a:p>
            <a:pPr lvl="1">
              <a:spcBef>
                <a:spcPts val="1333"/>
              </a:spcBef>
            </a:pPr>
            <a:r>
              <a:rPr lang="en-US" dirty="0" smtClean="0"/>
              <a:t>If you’re using a Spark </a:t>
            </a:r>
            <a:r>
              <a:rPr lang="en-US" dirty="0" err="1" smtClean="0">
                <a:solidFill>
                  <a:srgbClr val="0070C0"/>
                </a:solidFill>
                <a:latin typeface="Consolas" charset="0"/>
                <a:ea typeface="Consolas" charset="0"/>
                <a:cs typeface="Consolas" charset="0"/>
              </a:rPr>
              <a:t>SQLContext</a:t>
            </a:r>
            <a:r>
              <a:rPr lang="en-US" dirty="0" smtClean="0"/>
              <a:t>, the only supported dialect is “</a:t>
            </a:r>
            <a:r>
              <a:rPr lang="en-US" dirty="0" err="1" smtClean="0"/>
              <a:t>sql</a:t>
            </a:r>
            <a:r>
              <a:rPr lang="en-US" dirty="0" smtClean="0"/>
              <a:t>,” a rich subset of SQL 2003.</a:t>
            </a:r>
          </a:p>
          <a:p>
            <a:pPr lvl="1">
              <a:spcBef>
                <a:spcPts val="1333"/>
              </a:spcBef>
            </a:pPr>
            <a:r>
              <a:rPr lang="en-US" dirty="0" smtClean="0"/>
              <a:t>If you’re using a </a:t>
            </a:r>
            <a:r>
              <a:rPr lang="en-US" dirty="0" err="1" smtClean="0">
                <a:solidFill>
                  <a:srgbClr val="0070C0"/>
                </a:solidFill>
                <a:latin typeface="Consolas" charset="0"/>
                <a:ea typeface="Consolas" charset="0"/>
                <a:cs typeface="Consolas" charset="0"/>
              </a:rPr>
              <a:t>HiveContext</a:t>
            </a:r>
            <a:r>
              <a:rPr lang="en-US" dirty="0" smtClean="0"/>
              <a:t>, the default dialect is "</a:t>
            </a:r>
            <a:r>
              <a:rPr lang="en-US" dirty="0" err="1" smtClean="0"/>
              <a:t>hiveql</a:t>
            </a:r>
            <a:r>
              <a:rPr lang="en-US" dirty="0" smtClean="0"/>
              <a:t>", corresponding to Hive's SQL dialect. “</a:t>
            </a:r>
            <a:r>
              <a:rPr lang="en-US" dirty="0" err="1" smtClean="0"/>
              <a:t>sql</a:t>
            </a:r>
            <a:r>
              <a:rPr lang="en-US" dirty="0" smtClean="0"/>
              <a:t>” is also available, but “</a:t>
            </a:r>
            <a:r>
              <a:rPr lang="en-US" dirty="0" err="1" smtClean="0"/>
              <a:t>hiveql</a:t>
            </a:r>
            <a:r>
              <a:rPr lang="en-US" dirty="0" smtClean="0"/>
              <a:t>” is a richer dialect.</a:t>
            </a:r>
          </a:p>
        </p:txBody>
      </p:sp>
    </p:spTree>
    <p:extLst>
      <p:ext uri="{BB962C8B-B14F-4D97-AF65-F5344CB8AC3E}">
        <p14:creationId xmlns:p14="http://schemas.microsoft.com/office/powerpoint/2010/main" val="8849634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SQL</a:t>
            </a:r>
            <a:endParaRPr lang="en-US" dirty="0"/>
          </a:p>
        </p:txBody>
      </p:sp>
      <p:sp>
        <p:nvSpPr>
          <p:cNvPr id="3" name="Content Placeholder 2"/>
          <p:cNvSpPr>
            <a:spLocks noGrp="1"/>
          </p:cNvSpPr>
          <p:nvPr>
            <p:ph idx="1"/>
          </p:nvPr>
        </p:nvSpPr>
        <p:spPr>
          <a:xfrm>
            <a:off x="1152211" y="1418168"/>
            <a:ext cx="9391964" cy="4737943"/>
          </a:xfrm>
        </p:spPr>
        <p:txBody>
          <a:bodyPr>
            <a:normAutofit lnSpcReduction="10000"/>
          </a:bodyPr>
          <a:lstStyle/>
          <a:p>
            <a:pPr>
              <a:spcBef>
                <a:spcPts val="1333"/>
              </a:spcBef>
            </a:pPr>
            <a:r>
              <a:rPr lang="en-US" dirty="0" smtClean="0"/>
              <a:t>You issue SQL queries through a </a:t>
            </a:r>
            <a:r>
              <a:rPr lang="en-US" dirty="0" err="1" smtClean="0">
                <a:solidFill>
                  <a:srgbClr val="0070C0"/>
                </a:solidFill>
                <a:latin typeface="Consolas" charset="0"/>
                <a:ea typeface="Consolas" charset="0"/>
                <a:cs typeface="Consolas" charset="0"/>
              </a:rPr>
              <a:t>SQLContext</a:t>
            </a:r>
            <a:r>
              <a:rPr lang="en-US" dirty="0" smtClean="0"/>
              <a:t> or </a:t>
            </a:r>
            <a:r>
              <a:rPr lang="en-US" dirty="0" err="1" smtClean="0">
                <a:solidFill>
                  <a:srgbClr val="0070C0"/>
                </a:solidFill>
                <a:latin typeface="Consolas" charset="0"/>
                <a:ea typeface="Consolas" charset="0"/>
                <a:cs typeface="Consolas" charset="0"/>
              </a:rPr>
              <a:t>HiveContext</a:t>
            </a:r>
            <a:r>
              <a:rPr lang="en-US" dirty="0" smtClean="0"/>
              <a:t>, using the </a:t>
            </a:r>
            <a:r>
              <a:rPr lang="en-US" dirty="0" err="1" smtClean="0">
                <a:solidFill>
                  <a:srgbClr val="0070C0"/>
                </a:solidFill>
                <a:latin typeface="Consolas" charset="0"/>
                <a:ea typeface="Consolas" charset="0"/>
                <a:cs typeface="Consolas" charset="0"/>
              </a:rPr>
              <a:t>sql</a:t>
            </a:r>
            <a:r>
              <a:rPr lang="en-US" dirty="0" smtClean="0">
                <a:solidFill>
                  <a:srgbClr val="0070C0"/>
                </a:solidFill>
                <a:latin typeface="Consolas" charset="0"/>
                <a:ea typeface="Consolas" charset="0"/>
                <a:cs typeface="Consolas" charset="0"/>
              </a:rPr>
              <a:t>()</a:t>
            </a:r>
            <a:r>
              <a:rPr lang="en-US" dirty="0" smtClean="0"/>
              <a:t> method.</a:t>
            </a:r>
          </a:p>
          <a:p>
            <a:pPr>
              <a:spcBef>
                <a:spcPts val="1333"/>
              </a:spcBef>
            </a:pPr>
            <a:r>
              <a:rPr lang="en-US" dirty="0" smtClean="0"/>
              <a:t>The </a:t>
            </a:r>
            <a:r>
              <a:rPr lang="en-US" dirty="0" err="1" smtClean="0">
                <a:solidFill>
                  <a:srgbClr val="0070C0"/>
                </a:solidFill>
                <a:latin typeface="Consolas" charset="0"/>
                <a:ea typeface="Consolas" charset="0"/>
                <a:cs typeface="Consolas" charset="0"/>
              </a:rPr>
              <a:t>sql</a:t>
            </a:r>
            <a:r>
              <a:rPr lang="en-US" dirty="0" smtClean="0">
                <a:solidFill>
                  <a:srgbClr val="0070C0"/>
                </a:solidFill>
                <a:latin typeface="Consolas" charset="0"/>
                <a:ea typeface="Consolas" charset="0"/>
                <a:cs typeface="Consolas" charset="0"/>
              </a:rPr>
              <a:t>()</a:t>
            </a:r>
            <a:r>
              <a:rPr lang="en-US" dirty="0" smtClean="0"/>
              <a:t> method returns a </a:t>
            </a:r>
            <a:r>
              <a:rPr lang="en-US" dirty="0" smtClean="0">
                <a:solidFill>
                  <a:srgbClr val="0070C0"/>
                </a:solidFill>
                <a:latin typeface="Consolas" charset="0"/>
                <a:ea typeface="Consolas" charset="0"/>
                <a:cs typeface="Consolas" charset="0"/>
              </a:rPr>
              <a:t>DataFrame</a:t>
            </a:r>
            <a:r>
              <a:rPr lang="en-US" dirty="0" smtClean="0"/>
              <a:t>.</a:t>
            </a:r>
          </a:p>
          <a:p>
            <a:pPr>
              <a:spcBef>
                <a:spcPts val="1333"/>
              </a:spcBef>
            </a:pPr>
            <a:r>
              <a:rPr lang="en-US" dirty="0" smtClean="0"/>
              <a:t>You can mix DataFrame methods and SQL queries in the same code.</a:t>
            </a:r>
          </a:p>
          <a:p>
            <a:pPr>
              <a:spcBef>
                <a:spcPts val="1333"/>
              </a:spcBef>
            </a:pPr>
            <a:r>
              <a:rPr lang="en-US" dirty="0" smtClean="0"/>
              <a:t>To use SQL, you </a:t>
            </a:r>
            <a:r>
              <a:rPr lang="en-US" i="1" dirty="0" smtClean="0"/>
              <a:t>must</a:t>
            </a:r>
            <a:r>
              <a:rPr lang="en-US" dirty="0" smtClean="0"/>
              <a:t> either:</a:t>
            </a:r>
          </a:p>
          <a:p>
            <a:pPr lvl="1"/>
            <a:r>
              <a:rPr lang="en-US" sz="2800" dirty="0" smtClean="0"/>
              <a:t>query a persisted Hive table, or</a:t>
            </a:r>
          </a:p>
          <a:p>
            <a:pPr lvl="1"/>
            <a:r>
              <a:rPr lang="en-US" sz="2800" dirty="0" smtClean="0"/>
              <a:t>make a </a:t>
            </a:r>
            <a:r>
              <a:rPr lang="en-US" sz="2800" i="1" dirty="0" smtClean="0"/>
              <a:t>table alias</a:t>
            </a:r>
            <a:r>
              <a:rPr lang="en-US" sz="2800" dirty="0" smtClean="0"/>
              <a:t> for a DataFrame, using </a:t>
            </a:r>
            <a:r>
              <a:rPr lang="en-US" sz="2800" dirty="0" err="1" smtClean="0">
                <a:solidFill>
                  <a:srgbClr val="0070C0"/>
                </a:solidFill>
                <a:latin typeface="Consolas" charset="0"/>
                <a:ea typeface="Consolas" charset="0"/>
                <a:cs typeface="Consolas" charset="0"/>
              </a:rPr>
              <a:t>createOrReplaceTempView</a:t>
            </a:r>
            <a:r>
              <a:rPr lang="en-US" sz="2800" dirty="0" smtClean="0">
                <a:solidFill>
                  <a:srgbClr val="0070C0"/>
                </a:solidFill>
                <a:latin typeface="Consolas" charset="0"/>
                <a:ea typeface="Consolas" charset="0"/>
                <a:cs typeface="Consolas" charset="0"/>
              </a:rPr>
              <a:t>()</a:t>
            </a:r>
          </a:p>
        </p:txBody>
      </p:sp>
    </p:spTree>
    <p:extLst>
      <p:ext uri="{BB962C8B-B14F-4D97-AF65-F5344CB8AC3E}">
        <p14:creationId xmlns:p14="http://schemas.microsoft.com/office/powerpoint/2010/main" val="39267699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normAutofit fontScale="90000"/>
          </a:bodyPr>
          <a:lstStyle/>
          <a:p>
            <a:r>
              <a:rPr lang="en-US" dirty="0" smtClean="0"/>
              <a:t>Resilient Distributed Datasets (RDDs)</a:t>
            </a:r>
            <a:endParaRPr lang="en-US" dirty="0"/>
          </a:p>
        </p:txBody>
      </p:sp>
      <p:sp>
        <p:nvSpPr>
          <p:cNvPr id="35842" name="Content Placeholder 2"/>
          <p:cNvSpPr>
            <a:spLocks noGrp="1"/>
          </p:cNvSpPr>
          <p:nvPr>
            <p:ph idx="1"/>
          </p:nvPr>
        </p:nvSpPr>
        <p:spPr>
          <a:xfrm>
            <a:off x="406416" y="1295400"/>
            <a:ext cx="11452737" cy="4673600"/>
          </a:xfrm>
        </p:spPr>
        <p:txBody>
          <a:bodyPr/>
          <a:lstStyle/>
          <a:p>
            <a:r>
              <a:rPr lang="en-US" dirty="0"/>
              <a:t>Write programs in terms of operations on distributed datasets</a:t>
            </a:r>
          </a:p>
          <a:p>
            <a:r>
              <a:rPr lang="en-US" b="1" dirty="0"/>
              <a:t>Partitioned</a:t>
            </a:r>
            <a:r>
              <a:rPr lang="en-US" dirty="0"/>
              <a:t> collections of objects spread across a cluster, stored in memory or on disk </a:t>
            </a:r>
          </a:p>
          <a:p>
            <a:r>
              <a:rPr lang="en-US" dirty="0"/>
              <a:t>RDDs built and manipulated through a diverse </a:t>
            </a:r>
            <a:br>
              <a:rPr lang="en-US" dirty="0"/>
            </a:br>
            <a:r>
              <a:rPr lang="en-US" dirty="0"/>
              <a:t>set of parallel </a:t>
            </a:r>
            <a:r>
              <a:rPr lang="en-US" b="1" dirty="0"/>
              <a:t>transformations</a:t>
            </a:r>
            <a:r>
              <a:rPr lang="en-US" dirty="0"/>
              <a:t> (map, filter, join)</a:t>
            </a:r>
            <a:br>
              <a:rPr lang="en-US" dirty="0"/>
            </a:br>
            <a:r>
              <a:rPr lang="en-US" dirty="0"/>
              <a:t>and actions (count, collect, save)</a:t>
            </a:r>
          </a:p>
          <a:p>
            <a:r>
              <a:rPr lang="en-US" dirty="0"/>
              <a:t>RDDs automatically </a:t>
            </a:r>
            <a:r>
              <a:rPr lang="en-US" b="1" dirty="0"/>
              <a:t>rebuilt</a:t>
            </a:r>
            <a:r>
              <a:rPr lang="en-US" dirty="0"/>
              <a:t> on machine failure</a:t>
            </a:r>
          </a:p>
        </p:txBody>
      </p:sp>
    </p:spTree>
    <p:extLst>
      <p:ext uri="{BB962C8B-B14F-4D97-AF65-F5344CB8AC3E}">
        <p14:creationId xmlns:p14="http://schemas.microsoft.com/office/powerpoint/2010/main" val="37596073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977129" y="2878544"/>
            <a:ext cx="3882057" cy="639763"/>
          </a:xfrm>
        </p:spPr>
        <p:txBody>
          <a:bodyPr/>
          <a:lstStyle/>
          <a:p>
            <a:r>
              <a:rPr lang="en-US" sz="2400" dirty="0"/>
              <a:t>Transformation examples</a:t>
            </a:r>
          </a:p>
        </p:txBody>
      </p:sp>
      <p:sp>
        <p:nvSpPr>
          <p:cNvPr id="3" name="Text Placeholder 2"/>
          <p:cNvSpPr>
            <a:spLocks noGrp="1"/>
          </p:cNvSpPr>
          <p:nvPr>
            <p:ph type="body" sz="quarter" idx="3"/>
          </p:nvPr>
        </p:nvSpPr>
        <p:spPr>
          <a:xfrm>
            <a:off x="6714210" y="2889959"/>
            <a:ext cx="3895781" cy="639763"/>
          </a:xfrm>
        </p:spPr>
        <p:txBody>
          <a:bodyPr/>
          <a:lstStyle/>
          <a:p>
            <a:r>
              <a:rPr lang="en-US" sz="2400" dirty="0"/>
              <a:t>Action examples</a:t>
            </a:r>
          </a:p>
        </p:txBody>
      </p:sp>
      <p:sp>
        <p:nvSpPr>
          <p:cNvPr id="4" name="Title 3"/>
          <p:cNvSpPr>
            <a:spLocks noGrp="1"/>
          </p:cNvSpPr>
          <p:nvPr>
            <p:ph type="title"/>
          </p:nvPr>
        </p:nvSpPr>
        <p:spPr/>
        <p:txBody>
          <a:bodyPr>
            <a:normAutofit/>
          </a:bodyPr>
          <a:lstStyle/>
          <a:p>
            <a:r>
              <a:rPr lang="en-US" dirty="0" smtClean="0"/>
              <a:t>Transformations, Actions, Laziness</a:t>
            </a:r>
            <a:endParaRPr lang="en-US" dirty="0"/>
          </a:p>
        </p:txBody>
      </p:sp>
      <p:sp>
        <p:nvSpPr>
          <p:cNvPr id="5" name="Content Placeholder 4"/>
          <p:cNvSpPr>
            <a:spLocks noGrp="1"/>
          </p:cNvSpPr>
          <p:nvPr>
            <p:ph sz="half" idx="4294967295"/>
          </p:nvPr>
        </p:nvSpPr>
        <p:spPr>
          <a:xfrm>
            <a:off x="6724371" y="3674950"/>
            <a:ext cx="3885620" cy="2877767"/>
          </a:xfrm>
          <a:prstGeom prst="rect">
            <a:avLst/>
          </a:prstGeom>
        </p:spPr>
        <p:txBody>
          <a:bodyPr>
            <a:normAutofit lnSpcReduction="10000"/>
          </a:bodyPr>
          <a:lstStyle/>
          <a:p>
            <a:r>
              <a:rPr lang="en-US" dirty="0" smtClean="0"/>
              <a:t>count</a:t>
            </a:r>
          </a:p>
          <a:p>
            <a:r>
              <a:rPr lang="en-US" dirty="0" smtClean="0"/>
              <a:t>collect</a:t>
            </a:r>
          </a:p>
          <a:p>
            <a:r>
              <a:rPr lang="en-US" dirty="0" smtClean="0"/>
              <a:t>show</a:t>
            </a:r>
          </a:p>
          <a:p>
            <a:r>
              <a:rPr lang="en-US" dirty="0" smtClean="0"/>
              <a:t>head</a:t>
            </a:r>
          </a:p>
          <a:p>
            <a:r>
              <a:rPr lang="en-US" dirty="0" smtClean="0"/>
              <a:t>take</a:t>
            </a:r>
            <a:endParaRPr lang="en-US" dirty="0"/>
          </a:p>
        </p:txBody>
      </p:sp>
      <p:sp>
        <p:nvSpPr>
          <p:cNvPr id="6" name="Content Placeholder 5"/>
          <p:cNvSpPr>
            <a:spLocks noGrp="1"/>
          </p:cNvSpPr>
          <p:nvPr>
            <p:ph sz="half" idx="4294967295"/>
          </p:nvPr>
        </p:nvSpPr>
        <p:spPr>
          <a:xfrm>
            <a:off x="1987289" y="3680407"/>
            <a:ext cx="3882057" cy="2877767"/>
          </a:xfrm>
          <a:prstGeom prst="rect">
            <a:avLst/>
          </a:prstGeom>
        </p:spPr>
        <p:txBody>
          <a:bodyPr>
            <a:normAutofit lnSpcReduction="10000"/>
          </a:bodyPr>
          <a:lstStyle/>
          <a:p>
            <a:r>
              <a:rPr lang="en-US" dirty="0" smtClean="0"/>
              <a:t>filter</a:t>
            </a:r>
          </a:p>
          <a:p>
            <a:r>
              <a:rPr lang="en-US" dirty="0" smtClean="0"/>
              <a:t>select</a:t>
            </a:r>
          </a:p>
          <a:p>
            <a:r>
              <a:rPr lang="en-US" dirty="0" smtClean="0"/>
              <a:t>drop</a:t>
            </a:r>
          </a:p>
          <a:p>
            <a:r>
              <a:rPr lang="en-US" dirty="0" smtClean="0"/>
              <a:t>intersect</a:t>
            </a:r>
          </a:p>
          <a:p>
            <a:r>
              <a:rPr lang="en-US" dirty="0" smtClean="0"/>
              <a:t>join</a:t>
            </a:r>
            <a:endParaRPr lang="en-US" dirty="0"/>
          </a:p>
        </p:txBody>
      </p:sp>
      <p:sp>
        <p:nvSpPr>
          <p:cNvPr id="7" name="Slide Number Placeholder 6"/>
          <p:cNvSpPr>
            <a:spLocks noGrp="1"/>
          </p:cNvSpPr>
          <p:nvPr>
            <p:ph type="sldNum" sz="quarter" idx="4294967295"/>
          </p:nvPr>
        </p:nvSpPr>
        <p:spPr>
          <a:xfrm>
            <a:off x="11564400" y="6370683"/>
            <a:ext cx="558800" cy="364067"/>
          </a:xfrm>
          <a:prstGeom prst="rect">
            <a:avLst/>
          </a:prstGeom>
        </p:spPr>
        <p:txBody>
          <a:bodyPr/>
          <a:lstStyle/>
          <a:p>
            <a:pPr>
              <a:defRPr/>
            </a:pPr>
            <a:fld id="{0E3D2C8F-1C34-3F4C-9785-AD9AA213DF44}" type="slidenum">
              <a:rPr lang="en-US" smtClean="0"/>
              <a:pPr>
                <a:defRPr/>
              </a:pPr>
              <a:t>140</a:t>
            </a:fld>
            <a:endParaRPr lang="en-US" dirty="0"/>
          </a:p>
        </p:txBody>
      </p:sp>
      <p:sp>
        <p:nvSpPr>
          <p:cNvPr id="9" name="TextBox 8"/>
          <p:cNvSpPr txBox="1"/>
          <p:nvPr/>
        </p:nvSpPr>
        <p:spPr>
          <a:xfrm>
            <a:off x="1442434" y="1355390"/>
            <a:ext cx="9167557" cy="1846655"/>
          </a:xfrm>
          <a:prstGeom prst="rect">
            <a:avLst/>
          </a:prstGeom>
          <a:noFill/>
        </p:spPr>
        <p:txBody>
          <a:bodyPr wrap="square" lIns="121917" tIns="60958" rIns="121917" bIns="60958" rtlCol="0">
            <a:spAutoFit/>
          </a:bodyPr>
          <a:lstStyle/>
          <a:p>
            <a:r>
              <a:rPr lang="en-US" sz="2800" dirty="0" smtClean="0">
                <a:latin typeface="Source Sans Pro Light" charset="0"/>
                <a:ea typeface="Source Sans Pro Light" charset="0"/>
                <a:cs typeface="Source Sans Pro Light" charset="0"/>
              </a:rPr>
              <a:t>Like RDDs, </a:t>
            </a:r>
            <a:r>
              <a:rPr lang="en-US" sz="2800" dirty="0" err="1" smtClean="0">
                <a:latin typeface="Source Sans Pro Light" charset="0"/>
                <a:ea typeface="Source Sans Pro Light" charset="0"/>
                <a:cs typeface="Source Sans Pro Light" charset="0"/>
              </a:rPr>
              <a:t>DataFrames</a:t>
            </a:r>
            <a:r>
              <a:rPr lang="en-US" sz="2800" dirty="0" smtClean="0">
                <a:latin typeface="Source Sans Pro Light" charset="0"/>
                <a:ea typeface="Source Sans Pro Light" charset="0"/>
                <a:cs typeface="Source Sans Pro Light" charset="0"/>
              </a:rPr>
              <a:t> </a:t>
            </a:r>
            <a:r>
              <a:rPr lang="en-US" sz="2800" dirty="0">
                <a:latin typeface="Source Sans Pro Light" charset="0"/>
                <a:ea typeface="Source Sans Pro Light" charset="0"/>
                <a:cs typeface="Source Sans Pro Light" charset="0"/>
              </a:rPr>
              <a:t>are </a:t>
            </a:r>
            <a:r>
              <a:rPr lang="en-US" sz="2800" b="1" dirty="0">
                <a:latin typeface="Source Sans Pro Light" charset="0"/>
                <a:ea typeface="Source Sans Pro Light" charset="0"/>
                <a:cs typeface="Source Sans Pro Light" charset="0"/>
              </a:rPr>
              <a:t>lazy</a:t>
            </a:r>
            <a:r>
              <a:rPr lang="en-US" sz="2800" dirty="0">
                <a:latin typeface="Source Sans Pro Light" charset="0"/>
                <a:ea typeface="Source Sans Pro Light" charset="0"/>
                <a:cs typeface="Source Sans Pro Light" charset="0"/>
              </a:rPr>
              <a:t>. </a:t>
            </a:r>
            <a:r>
              <a:rPr lang="en-US" sz="2800" i="1" dirty="0">
                <a:latin typeface="Source Sans Pro Light" charset="0"/>
                <a:ea typeface="Source Sans Pro Light" charset="0"/>
                <a:cs typeface="Source Sans Pro Light" charset="0"/>
              </a:rPr>
              <a:t>Transformations</a:t>
            </a:r>
            <a:r>
              <a:rPr lang="en-US" sz="2800" dirty="0">
                <a:latin typeface="Source Sans Pro Light" charset="0"/>
                <a:ea typeface="Source Sans Pro Light" charset="0"/>
                <a:cs typeface="Source Sans Pro Light" charset="0"/>
              </a:rPr>
              <a:t> contribute to the query plan, but they don't execute anything. </a:t>
            </a:r>
            <a:r>
              <a:rPr lang="en-US" sz="2800" i="1" dirty="0">
                <a:latin typeface="Source Sans Pro Light" charset="0"/>
                <a:ea typeface="Source Sans Pro Light" charset="0"/>
                <a:cs typeface="Source Sans Pro Light" charset="0"/>
              </a:rPr>
              <a:t>Actions </a:t>
            </a:r>
            <a:r>
              <a:rPr lang="en-US" sz="2800" dirty="0">
                <a:latin typeface="Source Sans Pro Light" charset="0"/>
                <a:ea typeface="Source Sans Pro Light" charset="0"/>
                <a:cs typeface="Source Sans Pro Light" charset="0"/>
              </a:rPr>
              <a:t>cause the execution of the query.</a:t>
            </a:r>
          </a:p>
          <a:p>
            <a:endParaRPr lang="en-US" sz="2800" dirty="0">
              <a:latin typeface="Source Sans Pro Light" charset="0"/>
              <a:ea typeface="Source Sans Pro Light" charset="0"/>
              <a:cs typeface="Source Sans Pro Light" charset="0"/>
            </a:endParaRPr>
          </a:p>
        </p:txBody>
      </p:sp>
    </p:spTree>
    <p:extLst>
      <p:ext uri="{BB962C8B-B14F-4D97-AF65-F5344CB8AC3E}">
        <p14:creationId xmlns:p14="http://schemas.microsoft.com/office/powerpoint/2010/main" val="18602857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Transformations, Actions, Laziness</a:t>
            </a:r>
            <a:endParaRPr lang="en-US" dirty="0"/>
          </a:p>
        </p:txBody>
      </p:sp>
      <p:sp>
        <p:nvSpPr>
          <p:cNvPr id="3" name="Content Placeholder 2"/>
          <p:cNvSpPr>
            <a:spLocks noGrp="1"/>
          </p:cNvSpPr>
          <p:nvPr>
            <p:ph idx="1"/>
          </p:nvPr>
        </p:nvSpPr>
        <p:spPr>
          <a:xfrm>
            <a:off x="812049" y="1583943"/>
            <a:ext cx="10469785" cy="4214299"/>
          </a:xfrm>
        </p:spPr>
        <p:txBody>
          <a:bodyPr>
            <a:noAutofit/>
          </a:bodyPr>
          <a:lstStyle/>
          <a:p>
            <a:pPr marL="0" indent="0" algn="ctr">
              <a:buNone/>
            </a:pPr>
            <a:r>
              <a:rPr lang="en-US" b="1" i="1" dirty="0" smtClean="0">
                <a:solidFill>
                  <a:srgbClr val="FF0000"/>
                </a:solidFill>
                <a:latin typeface="Source Sans Pro Light" charset="0"/>
                <a:ea typeface="Source Sans Pro Light" charset="0"/>
                <a:cs typeface="Source Sans Pro Light" charset="0"/>
              </a:rPr>
              <a:t>Actions </a:t>
            </a:r>
            <a:r>
              <a:rPr lang="en-US" b="1" dirty="0">
                <a:solidFill>
                  <a:srgbClr val="FF0000"/>
                </a:solidFill>
                <a:latin typeface="Source Sans Pro Light" charset="0"/>
                <a:ea typeface="Source Sans Pro Light" charset="0"/>
                <a:cs typeface="Source Sans Pro Light" charset="0"/>
              </a:rPr>
              <a:t>cause the execution of the query.</a:t>
            </a:r>
            <a:endParaRPr lang="en-US" b="1" dirty="0">
              <a:latin typeface="Source Sans Pro Light" charset="0"/>
              <a:ea typeface="Source Sans Pro Light" charset="0"/>
              <a:cs typeface="Source Sans Pro Light" charset="0"/>
            </a:endParaRPr>
          </a:p>
          <a:p>
            <a:endParaRPr lang="en-US" b="1" dirty="0">
              <a:solidFill>
                <a:srgbClr val="FF0000"/>
              </a:solidFill>
              <a:latin typeface="Source Sans Pro Light" charset="0"/>
              <a:ea typeface="Source Sans Pro Light" charset="0"/>
              <a:cs typeface="Source Sans Pro Light" charset="0"/>
            </a:endParaRPr>
          </a:p>
          <a:p>
            <a:pPr marL="0" indent="0">
              <a:buNone/>
            </a:pPr>
            <a:r>
              <a:rPr lang="en-US" dirty="0">
                <a:latin typeface="Source Sans Pro Light" charset="0"/>
                <a:ea typeface="Source Sans Pro Light" charset="0"/>
                <a:cs typeface="Source Sans Pro Light" charset="0"/>
              </a:rPr>
              <a:t>What, </a:t>
            </a:r>
            <a:r>
              <a:rPr lang="en-US" dirty="0" smtClean="0">
                <a:latin typeface="Source Sans Pro Light" charset="0"/>
                <a:ea typeface="Source Sans Pro Light" charset="0"/>
                <a:cs typeface="Source Sans Pro Light" charset="0"/>
              </a:rPr>
              <a:t>exactly, </a:t>
            </a:r>
            <a:r>
              <a:rPr lang="en-US" dirty="0">
                <a:latin typeface="Source Sans Pro Light" charset="0"/>
                <a:ea typeface="Source Sans Pro Light" charset="0"/>
                <a:cs typeface="Source Sans Pro Light" charset="0"/>
              </a:rPr>
              <a:t>does </a:t>
            </a:r>
            <a:r>
              <a:rPr lang="en-US" dirty="0" smtClean="0">
                <a:latin typeface="Source Sans Pro Light" charset="0"/>
                <a:ea typeface="Source Sans Pro Light" charset="0"/>
                <a:cs typeface="Source Sans Pro Light" charset="0"/>
              </a:rPr>
              <a:t>“execution </a:t>
            </a:r>
            <a:r>
              <a:rPr lang="en-US" dirty="0">
                <a:latin typeface="Source Sans Pro Light" charset="0"/>
                <a:ea typeface="Source Sans Pro Light" charset="0"/>
                <a:cs typeface="Source Sans Pro Light" charset="0"/>
              </a:rPr>
              <a:t>of the </a:t>
            </a:r>
            <a:r>
              <a:rPr lang="en-US" dirty="0" smtClean="0">
                <a:latin typeface="Source Sans Pro Light" charset="0"/>
                <a:ea typeface="Source Sans Pro Light" charset="0"/>
                <a:cs typeface="Source Sans Pro Light" charset="0"/>
              </a:rPr>
              <a:t>query” </a:t>
            </a:r>
            <a:r>
              <a:rPr lang="en-US" dirty="0">
                <a:latin typeface="Source Sans Pro Light" charset="0"/>
                <a:ea typeface="Source Sans Pro Light" charset="0"/>
                <a:cs typeface="Source Sans Pro Light" charset="0"/>
              </a:rPr>
              <a:t>mean</a:t>
            </a:r>
            <a:r>
              <a:rPr lang="en-US" dirty="0" smtClean="0">
                <a:latin typeface="Source Sans Pro Light" charset="0"/>
                <a:ea typeface="Source Sans Pro Light" charset="0"/>
                <a:cs typeface="Source Sans Pro Light" charset="0"/>
              </a:rPr>
              <a:t>? It </a:t>
            </a:r>
            <a:r>
              <a:rPr lang="en-US" dirty="0">
                <a:latin typeface="Source Sans Pro Light" charset="0"/>
                <a:ea typeface="Source Sans Pro Light" charset="0"/>
                <a:cs typeface="Source Sans Pro Light" charset="0"/>
              </a:rPr>
              <a:t>means:</a:t>
            </a:r>
          </a:p>
          <a:p>
            <a:pPr marL="457189" indent="-457189">
              <a:buFont typeface="Arial" charset="0"/>
              <a:buChar char="•"/>
            </a:pPr>
            <a:r>
              <a:rPr lang="en-US" dirty="0" smtClean="0"/>
              <a:t>Spark initiates a distributed read of the data source</a:t>
            </a:r>
          </a:p>
          <a:p>
            <a:pPr marL="457189" indent="-457189">
              <a:buFont typeface="Arial" charset="0"/>
              <a:buChar char="•"/>
            </a:pPr>
            <a:r>
              <a:rPr lang="en-US" dirty="0" smtClean="0"/>
              <a:t>The data flows through the transformations (the RDDs resulting from the Catalyst query plan)</a:t>
            </a:r>
          </a:p>
          <a:p>
            <a:pPr marL="457189" indent="-457189">
              <a:buFont typeface="Arial" charset="0"/>
              <a:buChar char="•"/>
            </a:pPr>
            <a:r>
              <a:rPr lang="en-US" dirty="0" smtClean="0"/>
              <a:t>The result of the action is pulled back into the driver JVM.</a:t>
            </a:r>
            <a:endParaRPr lang="en-US" dirty="0"/>
          </a:p>
        </p:txBody>
      </p:sp>
    </p:spTree>
    <p:extLst>
      <p:ext uri="{BB962C8B-B14F-4D97-AF65-F5344CB8AC3E}">
        <p14:creationId xmlns:p14="http://schemas.microsoft.com/office/powerpoint/2010/main" val="32914458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463639" y="1390918"/>
            <a:ext cx="11249831" cy="4407497"/>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 y="-26816"/>
            <a:ext cx="11494100" cy="1143000"/>
          </a:xfrm>
        </p:spPr>
        <p:txBody>
          <a:bodyPr/>
          <a:lstStyle/>
          <a:p>
            <a:r>
              <a:rPr lang="en-US" dirty="0"/>
              <a:t>Creating a </a:t>
            </a:r>
            <a:r>
              <a:rPr lang="en-US" dirty="0" err="1" smtClean="0"/>
              <a:t>DataFrame</a:t>
            </a:r>
            <a:r>
              <a:rPr lang="en-US" dirty="0" smtClean="0"/>
              <a:t> in Scala</a:t>
            </a:r>
            <a:endParaRPr lang="en-US" dirty="0"/>
          </a:p>
        </p:txBody>
      </p:sp>
      <p:sp>
        <p:nvSpPr>
          <p:cNvPr id="9" name="Rectangle 8"/>
          <p:cNvSpPr/>
          <p:nvPr/>
        </p:nvSpPr>
        <p:spPr>
          <a:xfrm>
            <a:off x="710498" y="1619043"/>
            <a:ext cx="10864932" cy="3875645"/>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800" b="1" dirty="0" smtClean="0">
                <a:solidFill>
                  <a:srgbClr val="7F0055"/>
                </a:solidFill>
                <a:latin typeface="Consolas" charset="0"/>
                <a:ea typeface="Consolas" charset="0"/>
                <a:cs typeface="Consolas" charset="0"/>
              </a:rPr>
              <a:t>import </a:t>
            </a:r>
            <a:r>
              <a:rPr lang="en-US" sz="1800" dirty="0" err="1" smtClean="0">
                <a:solidFill>
                  <a:srgbClr val="000000"/>
                </a:solidFill>
                <a:latin typeface="Consolas" charset="0"/>
                <a:ea typeface="Consolas" charset="0"/>
                <a:cs typeface="Consolas" charset="0"/>
              </a:rPr>
              <a:t>org.apache.spark.sql.SparkSession</a:t>
            </a:r>
            <a:endParaRPr lang="en-US" sz="1800" dirty="0">
              <a:solidFill>
                <a:srgbClr val="000000"/>
              </a:solidFill>
              <a:latin typeface="Consolas" charset="0"/>
              <a:ea typeface="Consolas" charset="0"/>
              <a:cs typeface="Consolas" charset="0"/>
            </a:endParaRPr>
          </a:p>
          <a:p>
            <a:endParaRPr lang="en-US" sz="1800" b="1" dirty="0" smtClean="0">
              <a:latin typeface="Consolas" charset="0"/>
              <a:ea typeface="Consolas" charset="0"/>
              <a:cs typeface="Consolas" charset="0"/>
            </a:endParaRPr>
          </a:p>
          <a:p>
            <a:r>
              <a:rPr lang="en-US" sz="1800" b="1" dirty="0" smtClean="0">
                <a:latin typeface="Consolas" charset="0"/>
                <a:ea typeface="Consolas" charset="0"/>
                <a:cs typeface="Consolas" charset="0"/>
              </a:rPr>
              <a:t>...</a:t>
            </a:r>
            <a:endParaRPr lang="en-US" sz="1800" b="1" dirty="0">
              <a:latin typeface="Consolas" charset="0"/>
              <a:ea typeface="Consolas" charset="0"/>
              <a:cs typeface="Consolas" charset="0"/>
            </a:endParaRPr>
          </a:p>
          <a:p>
            <a:endParaRPr lang="nl-NL" sz="1800" b="1" dirty="0" smtClean="0">
              <a:solidFill>
                <a:srgbClr val="7F0055"/>
              </a:solidFill>
              <a:latin typeface="Consolas" charset="0"/>
              <a:ea typeface="Consolas" charset="0"/>
              <a:cs typeface="Consolas" charset="0"/>
            </a:endParaRPr>
          </a:p>
          <a:p>
            <a:r>
              <a:rPr lang="nl-NL" sz="1800" b="1" dirty="0" smtClean="0">
                <a:solidFill>
                  <a:srgbClr val="7F0055"/>
                </a:solidFill>
                <a:latin typeface="Consolas" charset="0"/>
                <a:ea typeface="Consolas" charset="0"/>
                <a:cs typeface="Consolas" charset="0"/>
              </a:rPr>
              <a:t>val </a:t>
            </a:r>
            <a:r>
              <a:rPr lang="nl-NL" sz="1800" dirty="0" err="1" smtClean="0">
                <a:solidFill>
                  <a:srgbClr val="000000"/>
                </a:solidFill>
                <a:latin typeface="Consolas" charset="0"/>
                <a:ea typeface="Consolas" charset="0"/>
                <a:cs typeface="Consolas" charset="0"/>
              </a:rPr>
              <a:t>spark</a:t>
            </a:r>
            <a:r>
              <a:rPr lang="nl-NL" sz="1800" b="1" dirty="0" smtClean="0">
                <a:solidFill>
                  <a:srgbClr val="000000"/>
                </a:solidFill>
                <a:latin typeface="Consolas" charset="0"/>
                <a:ea typeface="Consolas" charset="0"/>
                <a:cs typeface="Consolas" charset="0"/>
              </a:rPr>
              <a:t> </a:t>
            </a:r>
            <a:r>
              <a:rPr lang="nl-NL" sz="1800" b="1" dirty="0">
                <a:solidFill>
                  <a:srgbClr val="7F0055"/>
                </a:solidFill>
                <a:latin typeface="Consolas" charset="0"/>
                <a:ea typeface="Consolas" charset="0"/>
                <a:cs typeface="Consolas" charset="0"/>
              </a:rPr>
              <a:t>= </a:t>
            </a:r>
            <a:r>
              <a:rPr lang="de-DE" sz="1800" dirty="0" err="1" smtClean="0">
                <a:latin typeface="Consolas" charset="0"/>
                <a:ea typeface="Consolas" charset="0"/>
                <a:cs typeface="Consolas" charset="0"/>
              </a:rPr>
              <a:t>SparkSession.</a:t>
            </a:r>
            <a:r>
              <a:rPr lang="de-DE" sz="1800" i="1" dirty="0" err="1" smtClean="0">
                <a:latin typeface="Consolas" charset="0"/>
                <a:ea typeface="Consolas" charset="0"/>
                <a:cs typeface="Consolas" charset="0"/>
              </a:rPr>
              <a:t>builder</a:t>
            </a:r>
            <a:r>
              <a:rPr lang="de-DE" sz="1800" i="1" dirty="0">
                <a:latin typeface="Consolas" charset="0"/>
                <a:ea typeface="Consolas" charset="0"/>
                <a:cs typeface="Consolas" charset="0"/>
              </a:rPr>
              <a:t/>
            </a:r>
            <a:br>
              <a:rPr lang="de-DE" sz="1800" i="1" dirty="0">
                <a:latin typeface="Consolas" charset="0"/>
                <a:ea typeface="Consolas" charset="0"/>
                <a:cs typeface="Consolas" charset="0"/>
              </a:rPr>
            </a:br>
            <a:r>
              <a:rPr lang="de-DE" sz="1800" i="1" dirty="0" smtClean="0">
                <a:latin typeface="Consolas" charset="0"/>
                <a:ea typeface="Consolas" charset="0"/>
                <a:cs typeface="Consolas" charset="0"/>
              </a:rPr>
              <a:t>                        </a:t>
            </a:r>
            <a:r>
              <a:rPr lang="de-DE" sz="1800" dirty="0" smtClean="0">
                <a:latin typeface="Consolas" charset="0"/>
                <a:ea typeface="Consolas" charset="0"/>
                <a:cs typeface="Consolas" charset="0"/>
              </a:rPr>
              <a:t>.</a:t>
            </a:r>
            <a:r>
              <a:rPr lang="de-DE" sz="1800" dirty="0" err="1">
                <a:latin typeface="Consolas" charset="0"/>
                <a:ea typeface="Consolas" charset="0"/>
                <a:cs typeface="Consolas" charset="0"/>
              </a:rPr>
              <a:t>appName</a:t>
            </a:r>
            <a:r>
              <a:rPr lang="de-DE" sz="1800" dirty="0">
                <a:latin typeface="Consolas" charset="0"/>
                <a:ea typeface="Consolas" charset="0"/>
                <a:cs typeface="Consolas" charset="0"/>
              </a:rPr>
              <a:t>("Sample App")</a:t>
            </a:r>
            <a:br>
              <a:rPr lang="de-DE" sz="1800" dirty="0">
                <a:latin typeface="Consolas" charset="0"/>
                <a:ea typeface="Consolas" charset="0"/>
                <a:cs typeface="Consolas" charset="0"/>
              </a:rPr>
            </a:br>
            <a:r>
              <a:rPr lang="de-DE" sz="1800" dirty="0" smtClean="0">
                <a:latin typeface="Consolas" charset="0"/>
                <a:ea typeface="Consolas" charset="0"/>
                <a:cs typeface="Consolas" charset="0"/>
              </a:rPr>
              <a:t>                        .</a:t>
            </a:r>
            <a:r>
              <a:rPr lang="de-DE" sz="1800" dirty="0" err="1">
                <a:latin typeface="Consolas" charset="0"/>
                <a:ea typeface="Consolas" charset="0"/>
                <a:cs typeface="Consolas" charset="0"/>
              </a:rPr>
              <a:t>getOrCreate</a:t>
            </a:r>
            <a:r>
              <a:rPr lang="de-DE" sz="1800" dirty="0" smtClean="0">
                <a:latin typeface="Consolas" charset="0"/>
                <a:ea typeface="Consolas" charset="0"/>
                <a:cs typeface="Consolas" charset="0"/>
              </a:rPr>
              <a:t>()</a:t>
            </a:r>
            <a:endParaRPr lang="nl-NL" sz="1800" dirty="0">
              <a:solidFill>
                <a:srgbClr val="000000"/>
              </a:solidFill>
              <a:latin typeface="Consolas" charset="0"/>
              <a:ea typeface="Consolas" charset="0"/>
              <a:cs typeface="Consolas" charset="0"/>
            </a:endParaRPr>
          </a:p>
          <a:p>
            <a:endParaRPr lang="nl-NL" sz="1800" dirty="0">
              <a:latin typeface="Consolas" charset="0"/>
              <a:ea typeface="Consolas" charset="0"/>
              <a:cs typeface="Consolas" charset="0"/>
            </a:endParaRPr>
          </a:p>
          <a:p>
            <a:r>
              <a:rPr lang="nl-NL" sz="1800" b="1" dirty="0">
                <a:solidFill>
                  <a:srgbClr val="7F0055"/>
                </a:solidFill>
                <a:latin typeface="Consolas" charset="0"/>
                <a:ea typeface="Consolas" charset="0"/>
                <a:cs typeface="Consolas" charset="0"/>
              </a:rPr>
              <a:t>val </a:t>
            </a:r>
            <a:r>
              <a:rPr lang="nl-NL" sz="1800" dirty="0" err="1">
                <a:solidFill>
                  <a:srgbClr val="000000"/>
                </a:solidFill>
                <a:latin typeface="Consolas" charset="0"/>
                <a:ea typeface="Consolas" charset="0"/>
                <a:cs typeface="Consolas" charset="0"/>
              </a:rPr>
              <a:t>df</a:t>
            </a:r>
            <a:r>
              <a:rPr lang="nl-NL" sz="1800" b="1" dirty="0">
                <a:solidFill>
                  <a:srgbClr val="000000"/>
                </a:solidFill>
                <a:latin typeface="Consolas" charset="0"/>
                <a:ea typeface="Consolas" charset="0"/>
                <a:cs typeface="Consolas" charset="0"/>
              </a:rPr>
              <a:t> </a:t>
            </a:r>
            <a:r>
              <a:rPr lang="nl-NL" sz="1800" b="1" dirty="0">
                <a:solidFill>
                  <a:srgbClr val="7F0055"/>
                </a:solidFill>
                <a:latin typeface="Consolas" charset="0"/>
                <a:ea typeface="Consolas" charset="0"/>
                <a:cs typeface="Consolas" charset="0"/>
              </a:rPr>
              <a:t>= </a:t>
            </a:r>
            <a:r>
              <a:rPr lang="nl-NL" sz="1800" dirty="0" err="1" smtClean="0">
                <a:solidFill>
                  <a:srgbClr val="000000"/>
                </a:solidFill>
                <a:latin typeface="Consolas" charset="0"/>
                <a:ea typeface="Consolas" charset="0"/>
                <a:cs typeface="Consolas" charset="0"/>
              </a:rPr>
              <a:t>spark.read.parquet</a:t>
            </a:r>
            <a:r>
              <a:rPr lang="nl-NL" sz="1800" dirty="0" smtClean="0">
                <a:solidFill>
                  <a:srgbClr val="000000"/>
                </a:solidFill>
                <a:latin typeface="Consolas" charset="0"/>
                <a:ea typeface="Consolas" charset="0"/>
                <a:cs typeface="Consolas" charset="0"/>
              </a:rPr>
              <a:t>(</a:t>
            </a:r>
            <a:r>
              <a:rPr lang="nl-NL" sz="1800" dirty="0" smtClean="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path</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to</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data.parquet</a:t>
            </a:r>
            <a:r>
              <a:rPr lang="nl-NL" sz="1800" dirty="0">
                <a:solidFill>
                  <a:srgbClr val="0000BB"/>
                </a:solidFill>
                <a:latin typeface="Consolas" charset="0"/>
                <a:ea typeface="Consolas" charset="0"/>
                <a:cs typeface="Consolas" charset="0"/>
              </a:rPr>
              <a:t>")</a:t>
            </a:r>
          </a:p>
          <a:p>
            <a:r>
              <a:rPr lang="nl-NL" sz="1800" b="1" dirty="0">
                <a:solidFill>
                  <a:srgbClr val="7F0055"/>
                </a:solidFill>
                <a:latin typeface="Consolas" charset="0"/>
                <a:ea typeface="Consolas" charset="0"/>
                <a:cs typeface="Consolas" charset="0"/>
              </a:rPr>
              <a:t>val </a:t>
            </a:r>
            <a:r>
              <a:rPr lang="nl-NL" sz="1800" dirty="0">
                <a:solidFill>
                  <a:srgbClr val="000000"/>
                </a:solidFill>
                <a:latin typeface="Consolas" charset="0"/>
                <a:ea typeface="Consolas" charset="0"/>
                <a:cs typeface="Consolas" charset="0"/>
              </a:rPr>
              <a:t>df2</a:t>
            </a:r>
            <a:r>
              <a:rPr lang="nl-NL" sz="1800" b="1" dirty="0">
                <a:solidFill>
                  <a:srgbClr val="000000"/>
                </a:solidFill>
                <a:latin typeface="Consolas" charset="0"/>
                <a:ea typeface="Consolas" charset="0"/>
                <a:cs typeface="Consolas" charset="0"/>
              </a:rPr>
              <a:t> </a:t>
            </a:r>
            <a:r>
              <a:rPr lang="nl-NL" sz="1800" b="1" dirty="0">
                <a:solidFill>
                  <a:srgbClr val="7F0055"/>
                </a:solidFill>
                <a:latin typeface="Consolas" charset="0"/>
                <a:ea typeface="Consolas" charset="0"/>
                <a:cs typeface="Consolas" charset="0"/>
              </a:rPr>
              <a:t>= </a:t>
            </a:r>
            <a:r>
              <a:rPr lang="nl-NL" sz="1800" dirty="0" err="1">
                <a:solidFill>
                  <a:srgbClr val="000000"/>
                </a:solidFill>
                <a:latin typeface="Consolas" charset="0"/>
                <a:ea typeface="Consolas" charset="0"/>
                <a:cs typeface="Consolas" charset="0"/>
              </a:rPr>
              <a:t>spark.read.json</a:t>
            </a:r>
            <a:r>
              <a:rPr lang="nl-NL" sz="1800" dirty="0">
                <a:solidFill>
                  <a:srgbClr val="000000"/>
                </a:solidFill>
                <a:latin typeface="Consolas" charset="0"/>
                <a:ea typeface="Consolas" charset="0"/>
                <a:cs typeface="Consolas" charset="0"/>
              </a:rPr>
              <a:t>(</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path</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to</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data.json</a:t>
            </a:r>
            <a:r>
              <a:rPr lang="nl-NL" sz="1800" dirty="0">
                <a:solidFill>
                  <a:srgbClr val="0000BB"/>
                </a:solidFill>
                <a:latin typeface="Consolas" charset="0"/>
                <a:ea typeface="Consolas" charset="0"/>
                <a:cs typeface="Consolas" charset="0"/>
              </a:rPr>
              <a:t>")</a:t>
            </a:r>
          </a:p>
        </p:txBody>
      </p:sp>
      <p:sp>
        <p:nvSpPr>
          <p:cNvPr id="3" name="TextBox 2"/>
          <p:cNvSpPr txBox="1"/>
          <p:nvPr/>
        </p:nvSpPr>
        <p:spPr>
          <a:xfrm>
            <a:off x="1027989" y="1065046"/>
            <a:ext cx="10215744" cy="553997"/>
          </a:xfrm>
          <a:prstGeom prst="rect">
            <a:avLst/>
          </a:prstGeom>
          <a:noFill/>
        </p:spPr>
        <p:txBody>
          <a:bodyPr wrap="square" lIns="121917" tIns="60958" rIns="121917" bIns="60958" rtlCol="0">
            <a:spAutoFit/>
          </a:bodyPr>
          <a:lstStyle/>
          <a:p>
            <a:r>
              <a:rPr lang="en-US" sz="2800" dirty="0">
                <a:latin typeface="Source Sans Pro Light" charset="0"/>
                <a:ea typeface="Source Sans Pro Light" charset="0"/>
                <a:cs typeface="Source Sans Pro Light" charset="0"/>
              </a:rPr>
              <a:t>P</a:t>
            </a:r>
            <a:r>
              <a:rPr lang="en-US" sz="2800" dirty="0" smtClean="0">
                <a:latin typeface="Source Sans Pro Light" charset="0"/>
                <a:ea typeface="Source Sans Pro Light" charset="0"/>
                <a:cs typeface="Source Sans Pro Light" charset="0"/>
              </a:rPr>
              <a:t>rogram: including setup; </a:t>
            </a:r>
            <a:r>
              <a:rPr lang="en-US" sz="2800" dirty="0">
                <a:latin typeface="Source Sans Pro Light" charset="0"/>
                <a:ea typeface="Source Sans Pro Light" charset="0"/>
                <a:cs typeface="Source Sans Pro Light" charset="0"/>
              </a:rPr>
              <a:t>the </a:t>
            </a:r>
            <a:r>
              <a:rPr lang="en-US" sz="2800" dirty="0" err="1">
                <a:latin typeface="Source Sans Pro Light" charset="0"/>
                <a:ea typeface="Source Sans Pro Light" charset="0"/>
                <a:cs typeface="Source Sans Pro Light" charset="0"/>
              </a:rPr>
              <a:t>DataFrame</a:t>
            </a:r>
            <a:r>
              <a:rPr lang="en-US" sz="2800" dirty="0">
                <a:latin typeface="Source Sans Pro Light" charset="0"/>
                <a:ea typeface="Source Sans Pro Light" charset="0"/>
                <a:cs typeface="Source Sans Pro Light" charset="0"/>
              </a:rPr>
              <a:t> reads are 1 line each</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42215" y="1740140"/>
            <a:ext cx="268157" cy="395009"/>
          </a:xfrm>
          <a:prstGeom prst="rect">
            <a:avLst/>
          </a:prstGeom>
        </p:spPr>
      </p:pic>
    </p:spTree>
    <p:extLst>
      <p:ext uri="{BB962C8B-B14F-4D97-AF65-F5344CB8AC3E}">
        <p14:creationId xmlns:p14="http://schemas.microsoft.com/office/powerpoint/2010/main" val="5041778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DataFrames</a:t>
            </a:r>
            <a:r>
              <a:rPr lang="en-US" dirty="0" smtClean="0"/>
              <a:t> Have Schemas</a:t>
            </a:r>
            <a:endParaRPr lang="en-US" dirty="0"/>
          </a:p>
        </p:txBody>
      </p:sp>
      <p:sp>
        <p:nvSpPr>
          <p:cNvPr id="3" name="Content Placeholder 2"/>
          <p:cNvSpPr>
            <a:spLocks noGrp="1"/>
          </p:cNvSpPr>
          <p:nvPr>
            <p:ph idx="1"/>
          </p:nvPr>
        </p:nvSpPr>
        <p:spPr>
          <a:xfrm>
            <a:off x="1248952" y="1698980"/>
            <a:ext cx="9695595" cy="3961499"/>
          </a:xfrm>
        </p:spPr>
        <p:txBody>
          <a:bodyPr>
            <a:normAutofit/>
          </a:bodyPr>
          <a:lstStyle/>
          <a:p>
            <a:pPr marL="457189" indent="-457189">
              <a:spcBef>
                <a:spcPts val="1333"/>
              </a:spcBef>
            </a:pPr>
            <a:r>
              <a:rPr lang="en-US" dirty="0" smtClean="0"/>
              <a:t>In the previous example, we created </a:t>
            </a:r>
            <a:r>
              <a:rPr lang="en-US" dirty="0" err="1" smtClean="0"/>
              <a:t>DataFrames</a:t>
            </a:r>
            <a:r>
              <a:rPr lang="en-US" dirty="0" smtClean="0"/>
              <a:t> from Parquet and JSON data.</a:t>
            </a:r>
          </a:p>
          <a:p>
            <a:pPr marL="457189" indent="-457189">
              <a:spcBef>
                <a:spcPts val="1333"/>
              </a:spcBef>
            </a:pPr>
            <a:r>
              <a:rPr lang="en-US" dirty="0" smtClean="0"/>
              <a:t>A Parquet table has a schema (column names and types) that Spark can use. Parquet also allows Spark to be efficient about how it pares down data.</a:t>
            </a:r>
          </a:p>
          <a:p>
            <a:pPr marL="457189" indent="-457189">
              <a:spcBef>
                <a:spcPts val="1333"/>
              </a:spcBef>
            </a:pPr>
            <a:r>
              <a:rPr lang="en-US" dirty="0" smtClean="0"/>
              <a:t>Spark can </a:t>
            </a:r>
            <a:r>
              <a:rPr lang="en-US" b="1" dirty="0" smtClean="0"/>
              <a:t>infer</a:t>
            </a:r>
            <a:r>
              <a:rPr lang="en-US" dirty="0" smtClean="0"/>
              <a:t> a Schema from a JSON file.</a:t>
            </a:r>
          </a:p>
        </p:txBody>
      </p:sp>
    </p:spTree>
    <p:extLst>
      <p:ext uri="{BB962C8B-B14F-4D97-AF65-F5344CB8AC3E}">
        <p14:creationId xmlns:p14="http://schemas.microsoft.com/office/powerpoint/2010/main" val="2161415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945878" y="3118881"/>
            <a:ext cx="7867911" cy="264160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err="1" smtClean="0"/>
              <a:t>printSchema</a:t>
            </a:r>
            <a:r>
              <a:rPr lang="en-US" dirty="0" smtClean="0"/>
              <a:t>()</a:t>
            </a:r>
            <a:endParaRPr lang="en-US" dirty="0"/>
          </a:p>
        </p:txBody>
      </p:sp>
      <p:sp>
        <p:nvSpPr>
          <p:cNvPr id="3" name="Content Placeholder 2"/>
          <p:cNvSpPr>
            <a:spLocks noGrp="1"/>
          </p:cNvSpPr>
          <p:nvPr>
            <p:ph idx="1"/>
          </p:nvPr>
        </p:nvSpPr>
        <p:spPr>
          <a:xfrm>
            <a:off x="1557698" y="1428751"/>
            <a:ext cx="8727092" cy="1486399"/>
          </a:xfrm>
        </p:spPr>
        <p:txBody>
          <a:bodyPr>
            <a:normAutofit lnSpcReduction="10000"/>
          </a:bodyPr>
          <a:lstStyle/>
          <a:p>
            <a:pPr marL="0" indent="0">
              <a:buNone/>
            </a:pPr>
            <a:r>
              <a:rPr lang="en-US" dirty="0" smtClean="0"/>
              <a:t>You can have Spark tell you what it thinks the data schema is, by calling the </a:t>
            </a:r>
            <a:r>
              <a:rPr lang="en-US" dirty="0" err="1" smtClean="0">
                <a:solidFill>
                  <a:srgbClr val="0070C0"/>
                </a:solidFill>
                <a:latin typeface="Consolas" charset="0"/>
                <a:ea typeface="Consolas" charset="0"/>
                <a:cs typeface="Consolas" charset="0"/>
              </a:rPr>
              <a:t>printSchema</a:t>
            </a:r>
            <a:r>
              <a:rPr lang="en-US" dirty="0" smtClean="0">
                <a:solidFill>
                  <a:srgbClr val="0070C0"/>
                </a:solidFill>
                <a:latin typeface="Consolas" charset="0"/>
                <a:ea typeface="Consolas" charset="0"/>
                <a:cs typeface="Consolas" charset="0"/>
              </a:rPr>
              <a:t>()</a:t>
            </a:r>
            <a:r>
              <a:rPr lang="en-US" dirty="0" smtClean="0">
                <a:solidFill>
                  <a:srgbClr val="0070C0"/>
                </a:solidFill>
                <a:latin typeface="Source Sans Pro Light" charset="0"/>
                <a:ea typeface="Source Sans Pro Light" charset="0"/>
                <a:cs typeface="Source Sans Pro Light" charset="0"/>
              </a:rPr>
              <a:t> </a:t>
            </a:r>
            <a:r>
              <a:rPr lang="en-US" dirty="0" smtClean="0"/>
              <a:t>method.  (This is mostly useful in the shell.)</a:t>
            </a:r>
          </a:p>
          <a:p>
            <a:endParaRPr lang="en-US" dirty="0"/>
          </a:p>
        </p:txBody>
      </p:sp>
      <p:sp>
        <p:nvSpPr>
          <p:cNvPr id="6" name="Rectangle 5"/>
          <p:cNvSpPr/>
          <p:nvPr/>
        </p:nvSpPr>
        <p:spPr>
          <a:xfrm>
            <a:off x="2214974" y="3282486"/>
            <a:ext cx="7421951" cy="2240057"/>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2100" dirty="0">
                <a:latin typeface="Consolas" charset="0"/>
                <a:ea typeface="Consolas" charset="0"/>
                <a:cs typeface="Consolas" charset="0"/>
              </a:rPr>
              <a:t>&gt; </a:t>
            </a:r>
            <a:r>
              <a:rPr lang="en-US" sz="2100" b="1" dirty="0" err="1">
                <a:latin typeface="Consolas" charset="0"/>
                <a:ea typeface="Consolas" charset="0"/>
                <a:cs typeface="Consolas" charset="0"/>
              </a:rPr>
              <a:t>df.printSchema</a:t>
            </a:r>
            <a:r>
              <a:rPr lang="en-US" sz="2100" b="1" dirty="0">
                <a:latin typeface="Consolas" charset="0"/>
                <a:ea typeface="Consolas" charset="0"/>
                <a:cs typeface="Consolas" charset="0"/>
              </a:rPr>
              <a:t>()</a:t>
            </a:r>
          </a:p>
          <a:p>
            <a:r>
              <a:rPr lang="en-US" sz="2100" dirty="0">
                <a:latin typeface="Consolas" charset="0"/>
                <a:ea typeface="Consolas" charset="0"/>
                <a:cs typeface="Consolas" charset="0"/>
              </a:rPr>
              <a:t>root</a:t>
            </a:r>
            <a:br>
              <a:rPr lang="en-US" sz="2100" dirty="0">
                <a:latin typeface="Consolas" charset="0"/>
                <a:ea typeface="Consolas" charset="0"/>
                <a:cs typeface="Consolas" charset="0"/>
              </a:rPr>
            </a:br>
            <a:r>
              <a:rPr lang="en-US" sz="2100" dirty="0">
                <a:latin typeface="Consolas" charset="0"/>
                <a:ea typeface="Consolas" charset="0"/>
                <a:cs typeface="Consolas" charset="0"/>
              </a:rPr>
              <a:t> |-- </a:t>
            </a:r>
            <a:r>
              <a:rPr lang="en-US" sz="2100" dirty="0" err="1">
                <a:latin typeface="Consolas" charset="0"/>
                <a:ea typeface="Consolas" charset="0"/>
                <a:cs typeface="Consolas" charset="0"/>
              </a:rPr>
              <a:t>firstName</a:t>
            </a:r>
            <a:r>
              <a:rPr lang="en-US" sz="2100" dirty="0">
                <a:latin typeface="Consolas" charset="0"/>
                <a:ea typeface="Consolas" charset="0"/>
                <a:cs typeface="Consolas" charset="0"/>
              </a:rPr>
              <a:t>: string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true)</a:t>
            </a:r>
            <a:br>
              <a:rPr lang="en-US" sz="2100" dirty="0">
                <a:latin typeface="Consolas" charset="0"/>
                <a:ea typeface="Consolas" charset="0"/>
                <a:cs typeface="Consolas" charset="0"/>
              </a:rPr>
            </a:br>
            <a:r>
              <a:rPr lang="en-US" sz="2100" dirty="0">
                <a:latin typeface="Consolas" charset="0"/>
                <a:ea typeface="Consolas" charset="0"/>
                <a:cs typeface="Consolas" charset="0"/>
              </a:rPr>
              <a:t> |-- </a:t>
            </a:r>
            <a:r>
              <a:rPr lang="en-US" sz="2100" dirty="0" err="1">
                <a:latin typeface="Consolas" charset="0"/>
                <a:ea typeface="Consolas" charset="0"/>
                <a:cs typeface="Consolas" charset="0"/>
              </a:rPr>
              <a:t>lastName</a:t>
            </a:r>
            <a:r>
              <a:rPr lang="en-US" sz="2100" dirty="0">
                <a:latin typeface="Consolas" charset="0"/>
                <a:ea typeface="Consolas" charset="0"/>
                <a:cs typeface="Consolas" charset="0"/>
              </a:rPr>
              <a:t>: string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true)</a:t>
            </a:r>
            <a:br>
              <a:rPr lang="en-US" sz="2100" dirty="0">
                <a:latin typeface="Consolas" charset="0"/>
                <a:ea typeface="Consolas" charset="0"/>
                <a:cs typeface="Consolas" charset="0"/>
              </a:rPr>
            </a:br>
            <a:r>
              <a:rPr lang="en-US" sz="2100" dirty="0">
                <a:latin typeface="Consolas" charset="0"/>
                <a:ea typeface="Consolas" charset="0"/>
                <a:cs typeface="Consolas" charset="0"/>
              </a:rPr>
              <a:t> |-- gender: string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true)</a:t>
            </a:r>
            <a:br>
              <a:rPr lang="en-US" sz="2100" dirty="0">
                <a:latin typeface="Consolas" charset="0"/>
                <a:ea typeface="Consolas" charset="0"/>
                <a:cs typeface="Consolas" charset="0"/>
              </a:rPr>
            </a:br>
            <a:r>
              <a:rPr lang="en-US" sz="2100" dirty="0">
                <a:latin typeface="Consolas" charset="0"/>
                <a:ea typeface="Consolas" charset="0"/>
                <a:cs typeface="Consolas" charset="0"/>
              </a:rPr>
              <a:t> |-- age: integer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false)</a:t>
            </a:r>
          </a:p>
        </p:txBody>
      </p:sp>
    </p:spTree>
    <p:extLst>
      <p:ext uri="{BB962C8B-B14F-4D97-AF65-F5344CB8AC3E}">
        <p14:creationId xmlns:p14="http://schemas.microsoft.com/office/powerpoint/2010/main" val="13760393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Schema </a:t>
            </a:r>
            <a:r>
              <a:rPr lang="en-US" dirty="0" smtClean="0"/>
              <a:t>Inference (Scala)</a:t>
            </a:r>
            <a:endParaRPr lang="en-US" dirty="0"/>
          </a:p>
        </p:txBody>
      </p:sp>
      <p:sp>
        <p:nvSpPr>
          <p:cNvPr id="8" name="Rectangle 4"/>
          <p:cNvSpPr/>
          <p:nvPr/>
        </p:nvSpPr>
        <p:spPr>
          <a:xfrm>
            <a:off x="339681" y="966452"/>
            <a:ext cx="11251305" cy="549874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10" name="Rectangle 9"/>
          <p:cNvSpPr/>
          <p:nvPr/>
        </p:nvSpPr>
        <p:spPr>
          <a:xfrm>
            <a:off x="580198" y="1181079"/>
            <a:ext cx="10772962" cy="507679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b="1" dirty="0">
                <a:solidFill>
                  <a:srgbClr val="7F0055"/>
                </a:solidFill>
                <a:latin typeface="Consolas" charset="0"/>
              </a:rPr>
              <a:t>import </a:t>
            </a:r>
            <a:r>
              <a:rPr lang="en-US" sz="2000" dirty="0" err="1">
                <a:solidFill>
                  <a:srgbClr val="000000"/>
                </a:solidFill>
                <a:latin typeface="Consolas" charset="0"/>
              </a:rPr>
              <a:t>sqlContext.implicits</a:t>
            </a:r>
            <a:r>
              <a:rPr lang="en-US" sz="2000" dirty="0">
                <a:solidFill>
                  <a:srgbClr val="000000"/>
                </a:solidFill>
                <a:latin typeface="Consolas" charset="0"/>
              </a:rPr>
              <a:t>._</a:t>
            </a:r>
          </a:p>
          <a:p>
            <a:endParaRPr lang="en-US" sz="2000" dirty="0">
              <a:solidFill>
                <a:srgbClr val="000000"/>
              </a:solidFill>
              <a:latin typeface="Consolas" charset="0"/>
            </a:endParaRPr>
          </a:p>
          <a:p>
            <a:r>
              <a:rPr lang="en-US" sz="2000" b="1" dirty="0">
                <a:solidFill>
                  <a:srgbClr val="7F0055"/>
                </a:solidFill>
                <a:latin typeface="Consolas" charset="0"/>
              </a:rPr>
              <a:t>case class </a:t>
            </a:r>
            <a:r>
              <a:rPr lang="en-US" sz="2000" dirty="0">
                <a:solidFill>
                  <a:srgbClr val="000000"/>
                </a:solidFill>
                <a:latin typeface="Consolas" charset="0"/>
              </a:rPr>
              <a:t>Person(</a:t>
            </a:r>
            <a:r>
              <a:rPr lang="en-US" sz="2000" dirty="0" err="1">
                <a:solidFill>
                  <a:srgbClr val="000000"/>
                </a:solidFill>
                <a:latin typeface="Consolas" charset="0"/>
              </a:rPr>
              <a:t>firstName</a:t>
            </a:r>
            <a:r>
              <a:rPr lang="en-US" sz="2000" dirty="0">
                <a:solidFill>
                  <a:srgbClr val="7F0055"/>
                </a:solidFill>
                <a:latin typeface="Consolas" charset="0"/>
              </a:rPr>
              <a:t>:</a:t>
            </a:r>
            <a:r>
              <a:rPr lang="en-US" sz="2000" b="1" dirty="0">
                <a:solidFill>
                  <a:srgbClr val="7F0055"/>
                </a:solidFill>
                <a:latin typeface="Consolas" charset="0"/>
              </a:rPr>
              <a:t> String,</a:t>
            </a:r>
          </a:p>
          <a:p>
            <a:r>
              <a:rPr lang="de-DE" sz="2000" dirty="0">
                <a:solidFill>
                  <a:srgbClr val="000000"/>
                </a:solidFill>
                <a:latin typeface="Consolas" charset="0"/>
              </a:rPr>
              <a:t>                  </a:t>
            </a:r>
            <a:r>
              <a:rPr lang="de-DE" sz="2000" dirty="0" err="1" smtClean="0">
                <a:solidFill>
                  <a:srgbClr val="000000"/>
                </a:solidFill>
                <a:latin typeface="Consolas" charset="0"/>
              </a:rPr>
              <a:t>lastName</a:t>
            </a:r>
            <a:r>
              <a:rPr lang="de-DE" sz="2000" b="1" dirty="0">
                <a:solidFill>
                  <a:srgbClr val="7F0055"/>
                </a:solidFill>
                <a:latin typeface="Consolas" charset="0"/>
              </a:rPr>
              <a:t>:  </a:t>
            </a:r>
            <a:r>
              <a:rPr lang="de-DE" sz="2000" b="1" dirty="0" smtClean="0">
                <a:solidFill>
                  <a:srgbClr val="7F0055"/>
                </a:solidFill>
                <a:latin typeface="Consolas" charset="0"/>
              </a:rPr>
              <a:t>String,</a:t>
            </a:r>
          </a:p>
          <a:p>
            <a:r>
              <a:rPr lang="de-DE" sz="2000" b="1" dirty="0">
                <a:solidFill>
                  <a:srgbClr val="7F0055"/>
                </a:solidFill>
                <a:latin typeface="Consolas" charset="0"/>
              </a:rPr>
              <a:t> </a:t>
            </a:r>
            <a:r>
              <a:rPr lang="de-DE" sz="2000" b="1" dirty="0" smtClean="0">
                <a:solidFill>
                  <a:srgbClr val="7F0055"/>
                </a:solidFill>
                <a:latin typeface="Consolas" charset="0"/>
              </a:rPr>
              <a:t>                 </a:t>
            </a:r>
            <a:r>
              <a:rPr lang="de-DE" sz="2000" dirty="0" err="1" smtClean="0">
                <a:solidFill>
                  <a:srgbClr val="000000"/>
                </a:solidFill>
                <a:latin typeface="Consolas" charset="0"/>
              </a:rPr>
              <a:t>gender</a:t>
            </a:r>
            <a:r>
              <a:rPr lang="de-DE" sz="2000" b="1" dirty="0">
                <a:solidFill>
                  <a:srgbClr val="7F0055"/>
                </a:solidFill>
                <a:latin typeface="Consolas" charset="0"/>
              </a:rPr>
              <a:t>:   </a:t>
            </a:r>
            <a:r>
              <a:rPr lang="de-DE" sz="2000" b="1" dirty="0" smtClean="0">
                <a:solidFill>
                  <a:srgbClr val="7F0055"/>
                </a:solidFill>
                <a:latin typeface="Consolas" charset="0"/>
              </a:rPr>
              <a:t> String</a:t>
            </a:r>
            <a:r>
              <a:rPr lang="de-DE" sz="2000" b="1" dirty="0">
                <a:solidFill>
                  <a:srgbClr val="7F0055"/>
                </a:solidFill>
                <a:latin typeface="Consolas" charset="0"/>
              </a:rPr>
              <a:t>,</a:t>
            </a:r>
          </a:p>
          <a:p>
            <a:r>
              <a:rPr lang="de-DE" sz="2000" dirty="0">
                <a:solidFill>
                  <a:srgbClr val="000000"/>
                </a:solidFill>
                <a:latin typeface="Consolas" charset="0"/>
              </a:rPr>
              <a:t> </a:t>
            </a:r>
            <a:r>
              <a:rPr lang="de-DE" sz="2000" dirty="0" smtClean="0">
                <a:solidFill>
                  <a:srgbClr val="000000"/>
                </a:solidFill>
                <a:latin typeface="Consolas" charset="0"/>
              </a:rPr>
              <a:t>                 </a:t>
            </a:r>
            <a:r>
              <a:rPr lang="de-DE" sz="2000" dirty="0" err="1">
                <a:solidFill>
                  <a:srgbClr val="000000"/>
                </a:solidFill>
                <a:latin typeface="Consolas" charset="0"/>
              </a:rPr>
              <a:t>age</a:t>
            </a:r>
            <a:r>
              <a:rPr lang="de-DE" sz="2000" b="1" dirty="0">
                <a:solidFill>
                  <a:srgbClr val="7F0055"/>
                </a:solidFill>
                <a:latin typeface="Consolas" charset="0"/>
              </a:rPr>
              <a:t>:       </a:t>
            </a:r>
            <a:r>
              <a:rPr lang="de-DE" sz="2000" b="1" dirty="0" err="1">
                <a:solidFill>
                  <a:srgbClr val="7F0055"/>
                </a:solidFill>
                <a:latin typeface="Consolas" charset="0"/>
              </a:rPr>
              <a:t>Int</a:t>
            </a:r>
            <a:r>
              <a:rPr lang="de-DE" sz="2000" dirty="0">
                <a:solidFill>
                  <a:schemeClr val="tx1"/>
                </a:solidFill>
                <a:latin typeface="Consolas" charset="0"/>
              </a:rPr>
              <a:t>)</a:t>
            </a:r>
          </a:p>
          <a:p>
            <a:endParaRPr lang="de-DE" sz="2000" dirty="0">
              <a:solidFill>
                <a:srgbClr val="000000"/>
              </a:solidFill>
              <a:latin typeface="Consolas" charset="0"/>
            </a:endParaRPr>
          </a:p>
          <a:p>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rdd</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sc.textFile</a:t>
            </a:r>
            <a:r>
              <a:rPr lang="de-DE" sz="2000" dirty="0">
                <a:solidFill>
                  <a:srgbClr val="000000"/>
                </a:solidFill>
                <a:latin typeface="Consolas" charset="0"/>
              </a:rPr>
              <a:t>(</a:t>
            </a:r>
            <a:r>
              <a:rPr lang="de-DE" sz="2000" dirty="0">
                <a:solidFill>
                  <a:srgbClr val="0000BB"/>
                </a:solidFill>
                <a:latin typeface="Consolas" charset="0"/>
              </a:rPr>
              <a:t>"</a:t>
            </a:r>
            <a:r>
              <a:rPr lang="de-DE" sz="2000" dirty="0" err="1">
                <a:solidFill>
                  <a:srgbClr val="0000BB"/>
                </a:solidFill>
                <a:latin typeface="Consolas" charset="0"/>
              </a:rPr>
              <a:t>people.csv</a:t>
            </a:r>
            <a:r>
              <a:rPr lang="de-DE" sz="2000" dirty="0">
                <a:solidFill>
                  <a:srgbClr val="0000BB"/>
                </a:solidFill>
                <a:latin typeface="Consolas" charset="0"/>
              </a:rPr>
              <a:t>")</a:t>
            </a:r>
          </a:p>
          <a:p>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peopleRDD</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rdd.map</a:t>
            </a:r>
            <a:r>
              <a:rPr lang="de-DE" sz="2000" dirty="0">
                <a:solidFill>
                  <a:srgbClr val="000000"/>
                </a:solidFill>
                <a:latin typeface="Consolas" charset="0"/>
              </a:rPr>
              <a:t> { </a:t>
            </a:r>
            <a:r>
              <a:rPr lang="de-DE" sz="2000" dirty="0" err="1">
                <a:solidFill>
                  <a:srgbClr val="000000"/>
                </a:solidFill>
                <a:latin typeface="Consolas" charset="0"/>
              </a:rPr>
              <a:t>line</a:t>
            </a:r>
            <a:r>
              <a:rPr lang="de-DE" sz="2000" dirty="0">
                <a:solidFill>
                  <a:srgbClr val="000000"/>
                </a:solidFill>
                <a:latin typeface="Consolas" charset="0"/>
              </a:rPr>
              <a:t> </a:t>
            </a:r>
            <a:r>
              <a:rPr lang="de-DE" sz="2000" dirty="0">
                <a:solidFill>
                  <a:srgbClr val="7F0055"/>
                </a:solidFill>
                <a:latin typeface="Consolas" charset="0"/>
              </a:rPr>
              <a:t>=&gt;</a:t>
            </a:r>
          </a:p>
          <a:p>
            <a:r>
              <a:rPr lang="de-DE" sz="2000" dirty="0">
                <a:solidFill>
                  <a:srgbClr val="000000"/>
                </a:solidFill>
                <a:latin typeface="Consolas" charset="0"/>
              </a:rPr>
              <a:t>  </a:t>
            </a:r>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cols</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line.split</a:t>
            </a:r>
            <a:r>
              <a:rPr lang="de-DE" sz="2000" dirty="0">
                <a:solidFill>
                  <a:srgbClr val="000000"/>
                </a:solidFill>
                <a:latin typeface="Consolas" charset="0"/>
              </a:rPr>
              <a:t>(</a:t>
            </a:r>
            <a:r>
              <a:rPr lang="de-DE" sz="2000" dirty="0">
                <a:solidFill>
                  <a:srgbClr val="0000BB"/>
                </a:solidFill>
                <a:latin typeface="Consolas" charset="0"/>
              </a:rPr>
              <a:t>",")</a:t>
            </a:r>
          </a:p>
          <a:p>
            <a:r>
              <a:rPr lang="de-DE" sz="2000" dirty="0">
                <a:solidFill>
                  <a:srgbClr val="000000"/>
                </a:solidFill>
                <a:latin typeface="Consolas" charset="0"/>
              </a:rPr>
              <a:t>  Person(</a:t>
            </a:r>
            <a:r>
              <a:rPr lang="de-DE" sz="2000" dirty="0" err="1">
                <a:solidFill>
                  <a:srgbClr val="000000"/>
                </a:solidFill>
                <a:latin typeface="Consolas" charset="0"/>
              </a:rPr>
              <a:t>cols</a:t>
            </a:r>
            <a:r>
              <a:rPr lang="de-DE" sz="2000" dirty="0">
                <a:solidFill>
                  <a:srgbClr val="000000"/>
                </a:solidFill>
                <a:latin typeface="Consolas" charset="0"/>
              </a:rPr>
              <a:t>(0), </a:t>
            </a:r>
            <a:r>
              <a:rPr lang="de-DE" sz="2000" dirty="0" err="1">
                <a:solidFill>
                  <a:srgbClr val="000000"/>
                </a:solidFill>
                <a:latin typeface="Consolas" charset="0"/>
              </a:rPr>
              <a:t>cols</a:t>
            </a:r>
            <a:r>
              <a:rPr lang="de-DE" sz="2000" dirty="0">
                <a:solidFill>
                  <a:srgbClr val="000000"/>
                </a:solidFill>
                <a:latin typeface="Consolas" charset="0"/>
              </a:rPr>
              <a:t>(1), </a:t>
            </a:r>
            <a:r>
              <a:rPr lang="de-DE" sz="2000" dirty="0" err="1">
                <a:solidFill>
                  <a:srgbClr val="000000"/>
                </a:solidFill>
                <a:latin typeface="Consolas" charset="0"/>
              </a:rPr>
              <a:t>cols</a:t>
            </a:r>
            <a:r>
              <a:rPr lang="de-DE" sz="2000" dirty="0">
                <a:solidFill>
                  <a:srgbClr val="000000"/>
                </a:solidFill>
                <a:latin typeface="Consolas" charset="0"/>
              </a:rPr>
              <a:t>(2), </a:t>
            </a:r>
            <a:r>
              <a:rPr lang="de-DE" sz="2000" dirty="0" err="1">
                <a:solidFill>
                  <a:srgbClr val="000000"/>
                </a:solidFill>
                <a:latin typeface="Consolas" charset="0"/>
              </a:rPr>
              <a:t>cols</a:t>
            </a:r>
            <a:r>
              <a:rPr lang="de-DE" sz="2000" dirty="0">
                <a:solidFill>
                  <a:srgbClr val="000000"/>
                </a:solidFill>
                <a:latin typeface="Consolas" charset="0"/>
              </a:rPr>
              <a:t>(3).</a:t>
            </a:r>
            <a:r>
              <a:rPr lang="de-DE" sz="2000" dirty="0" err="1">
                <a:solidFill>
                  <a:srgbClr val="000000"/>
                </a:solidFill>
                <a:latin typeface="Consolas" charset="0"/>
              </a:rPr>
              <a:t>toInt</a:t>
            </a:r>
            <a:r>
              <a:rPr lang="de-DE" sz="2000" dirty="0">
                <a:solidFill>
                  <a:srgbClr val="000000"/>
                </a:solidFill>
                <a:latin typeface="Consolas" charset="0"/>
              </a:rPr>
              <a:t>)</a:t>
            </a:r>
          </a:p>
          <a:p>
            <a:r>
              <a:rPr lang="de-DE" sz="2000" dirty="0">
                <a:solidFill>
                  <a:srgbClr val="000000"/>
                </a:solidFill>
                <a:latin typeface="Consolas" charset="0"/>
              </a:rPr>
              <a:t>}</a:t>
            </a:r>
          </a:p>
          <a:p>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df</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peopleRDD.toDF</a:t>
            </a:r>
            <a:endParaRPr lang="de-DE" sz="2000" dirty="0">
              <a:solidFill>
                <a:srgbClr val="000000"/>
              </a:solidFill>
              <a:latin typeface="Consolas" charset="0"/>
            </a:endParaRPr>
          </a:p>
          <a:p>
            <a:r>
              <a:rPr lang="de-DE" sz="2000" dirty="0">
                <a:solidFill>
                  <a:srgbClr val="00A019"/>
                </a:solidFill>
                <a:latin typeface="Consolas" charset="0"/>
              </a:rPr>
              <a:t>// </a:t>
            </a:r>
            <a:r>
              <a:rPr lang="de-DE" sz="2000" dirty="0" err="1">
                <a:solidFill>
                  <a:srgbClr val="00A019"/>
                </a:solidFill>
                <a:latin typeface="Consolas" charset="0"/>
              </a:rPr>
              <a:t>df</a:t>
            </a:r>
            <a:r>
              <a:rPr lang="de-DE" sz="2000" dirty="0">
                <a:solidFill>
                  <a:srgbClr val="00A019"/>
                </a:solidFill>
                <a:latin typeface="Consolas" charset="0"/>
              </a:rPr>
              <a:t>: </a:t>
            </a:r>
            <a:r>
              <a:rPr lang="de-DE" sz="2000" dirty="0" err="1">
                <a:solidFill>
                  <a:srgbClr val="00A019"/>
                </a:solidFill>
                <a:latin typeface="Consolas" charset="0"/>
              </a:rPr>
              <a:t>DataFrame</a:t>
            </a:r>
            <a:r>
              <a:rPr lang="de-DE" sz="2000" dirty="0">
                <a:solidFill>
                  <a:srgbClr val="00A019"/>
                </a:solidFill>
                <a:latin typeface="Consolas" charset="0"/>
              </a:rPr>
              <a:t> = [</a:t>
            </a:r>
            <a:r>
              <a:rPr lang="de-DE" sz="2000" dirty="0" err="1">
                <a:solidFill>
                  <a:srgbClr val="00A019"/>
                </a:solidFill>
                <a:latin typeface="Consolas" charset="0"/>
              </a:rPr>
              <a:t>firstName</a:t>
            </a:r>
            <a:r>
              <a:rPr lang="de-DE" sz="2000" dirty="0">
                <a:solidFill>
                  <a:srgbClr val="00A019"/>
                </a:solidFill>
                <a:latin typeface="Consolas" charset="0"/>
              </a:rPr>
              <a:t>: </a:t>
            </a:r>
            <a:r>
              <a:rPr lang="de-DE" sz="2000" dirty="0" err="1">
                <a:solidFill>
                  <a:srgbClr val="00A019"/>
                </a:solidFill>
                <a:latin typeface="Consolas" charset="0"/>
              </a:rPr>
              <a:t>string</a:t>
            </a:r>
            <a:r>
              <a:rPr lang="de-DE" sz="2000" dirty="0">
                <a:solidFill>
                  <a:srgbClr val="00A019"/>
                </a:solidFill>
                <a:latin typeface="Consolas" charset="0"/>
              </a:rPr>
              <a:t>, </a:t>
            </a:r>
            <a:r>
              <a:rPr lang="de-DE" sz="2000" dirty="0" err="1">
                <a:solidFill>
                  <a:srgbClr val="00A019"/>
                </a:solidFill>
                <a:latin typeface="Consolas" charset="0"/>
              </a:rPr>
              <a:t>lastName</a:t>
            </a:r>
            <a:r>
              <a:rPr lang="de-DE" sz="2000" dirty="0">
                <a:solidFill>
                  <a:srgbClr val="00A019"/>
                </a:solidFill>
                <a:latin typeface="Consolas" charset="0"/>
              </a:rPr>
              <a:t>: </a:t>
            </a:r>
            <a:r>
              <a:rPr lang="de-DE" sz="2000" dirty="0" err="1">
                <a:solidFill>
                  <a:srgbClr val="00A019"/>
                </a:solidFill>
                <a:latin typeface="Consolas" charset="0"/>
              </a:rPr>
              <a:t>string</a:t>
            </a:r>
            <a:r>
              <a:rPr lang="de-DE" sz="2000" dirty="0">
                <a:solidFill>
                  <a:srgbClr val="00A019"/>
                </a:solidFill>
                <a:latin typeface="Consolas" charset="0"/>
              </a:rPr>
              <a:t>, </a:t>
            </a:r>
            <a:r>
              <a:rPr lang="de-DE" sz="2000" dirty="0" err="1">
                <a:solidFill>
                  <a:srgbClr val="00A019"/>
                </a:solidFill>
                <a:latin typeface="Consolas" charset="0"/>
              </a:rPr>
              <a:t>gender</a:t>
            </a:r>
            <a:r>
              <a:rPr lang="de-DE" sz="2000" dirty="0">
                <a:solidFill>
                  <a:srgbClr val="00A019"/>
                </a:solidFill>
                <a:latin typeface="Consolas" charset="0"/>
              </a:rPr>
              <a:t>: </a:t>
            </a:r>
            <a:r>
              <a:rPr lang="de-DE" sz="2000" dirty="0" err="1">
                <a:solidFill>
                  <a:srgbClr val="00A019"/>
                </a:solidFill>
                <a:latin typeface="Consolas" charset="0"/>
              </a:rPr>
              <a:t>string</a:t>
            </a:r>
            <a:r>
              <a:rPr lang="de-DE" sz="2000" dirty="0">
                <a:solidFill>
                  <a:srgbClr val="00A019"/>
                </a:solidFill>
                <a:latin typeface="Consolas" charset="0"/>
              </a:rPr>
              <a:t>, </a:t>
            </a:r>
            <a:r>
              <a:rPr lang="de-DE" sz="2000" dirty="0" err="1">
                <a:solidFill>
                  <a:srgbClr val="00A019"/>
                </a:solidFill>
                <a:latin typeface="Consolas" charset="0"/>
              </a:rPr>
              <a:t>age</a:t>
            </a:r>
            <a:r>
              <a:rPr lang="de-DE" sz="2000" dirty="0">
                <a:solidFill>
                  <a:srgbClr val="00A019"/>
                </a:solidFill>
                <a:latin typeface="Consolas" charset="0"/>
              </a:rPr>
              <a:t>: </a:t>
            </a:r>
            <a:r>
              <a:rPr lang="de-DE" sz="2000" dirty="0" err="1">
                <a:solidFill>
                  <a:srgbClr val="00A019"/>
                </a:solidFill>
                <a:latin typeface="Consolas" charset="0"/>
              </a:rPr>
              <a:t>int</a:t>
            </a:r>
            <a:r>
              <a:rPr lang="de-DE" sz="2000" dirty="0">
                <a:solidFill>
                  <a:srgbClr val="00A019"/>
                </a:solidFill>
                <a:latin typeface="Consolas" charset="0"/>
              </a:rPr>
              <a:t>]</a:t>
            </a: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46141" y="1276031"/>
            <a:ext cx="402991" cy="464575"/>
          </a:xfrm>
          <a:prstGeom prst="rect">
            <a:avLst/>
          </a:prstGeom>
        </p:spPr>
      </p:pic>
    </p:spTree>
    <p:extLst>
      <p:ext uri="{BB962C8B-B14F-4D97-AF65-F5344CB8AC3E}">
        <p14:creationId xmlns:p14="http://schemas.microsoft.com/office/powerpoint/2010/main" val="29254830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Schema Inference</a:t>
            </a:r>
          </a:p>
        </p:txBody>
      </p:sp>
      <p:sp>
        <p:nvSpPr>
          <p:cNvPr id="3" name="Content Placeholder 2"/>
          <p:cNvSpPr>
            <a:spLocks noGrp="1"/>
          </p:cNvSpPr>
          <p:nvPr>
            <p:ph idx="1"/>
          </p:nvPr>
        </p:nvSpPr>
        <p:spPr>
          <a:xfrm>
            <a:off x="924839" y="1750502"/>
            <a:ext cx="10380282" cy="4525433"/>
          </a:xfrm>
        </p:spPr>
        <p:txBody>
          <a:bodyPr/>
          <a:lstStyle/>
          <a:p>
            <a:pPr marL="0" indent="0">
              <a:buNone/>
            </a:pPr>
            <a:r>
              <a:rPr lang="en-US" dirty="0" smtClean="0"/>
              <a:t>We can also force schema inference</a:t>
            </a:r>
          </a:p>
          <a:p>
            <a:pPr marL="457189" indent="-457189"/>
            <a:r>
              <a:rPr lang="en-US" i="1" dirty="0" smtClean="0"/>
              <a:t>without</a:t>
            </a:r>
            <a:r>
              <a:rPr lang="en-US" dirty="0" smtClean="0"/>
              <a:t> creating our own People type, </a:t>
            </a:r>
          </a:p>
          <a:p>
            <a:pPr marL="457189" indent="-457189"/>
            <a:r>
              <a:rPr lang="en-US" dirty="0" smtClean="0"/>
              <a:t>by using a fixed-length data structure (such as a </a:t>
            </a:r>
            <a:r>
              <a:rPr lang="en-US" i="1" dirty="0" smtClean="0"/>
              <a:t>tuple</a:t>
            </a:r>
            <a:r>
              <a:rPr lang="en-US" dirty="0" smtClean="0"/>
              <a:t>) </a:t>
            </a:r>
          </a:p>
          <a:p>
            <a:pPr marL="457189" indent="-457189"/>
            <a:r>
              <a:rPr lang="en-US" dirty="0" smtClean="0"/>
              <a:t>and supplying the column names to the </a:t>
            </a:r>
            <a:r>
              <a:rPr lang="en-US" dirty="0" err="1" smtClean="0">
                <a:solidFill>
                  <a:srgbClr val="0070C0"/>
                </a:solidFill>
                <a:latin typeface="Consolas" charset="0"/>
                <a:ea typeface="Consolas" charset="0"/>
                <a:cs typeface="Consolas" charset="0"/>
              </a:rPr>
              <a:t>toDF</a:t>
            </a:r>
            <a:r>
              <a:rPr lang="en-US" dirty="0" smtClean="0">
                <a:solidFill>
                  <a:srgbClr val="0070C0"/>
                </a:solidFill>
                <a:latin typeface="Consolas" charset="0"/>
                <a:ea typeface="Consolas" charset="0"/>
                <a:cs typeface="Consolas" charset="0"/>
              </a:rPr>
              <a:t>()</a:t>
            </a:r>
            <a:r>
              <a:rPr lang="en-US" dirty="0" smtClean="0"/>
              <a:t> method.</a:t>
            </a:r>
            <a:endParaRPr lang="en-US" dirty="0" smtClean="0">
              <a:solidFill>
                <a:srgbClr val="0070C0"/>
              </a:solidFill>
              <a:latin typeface="Courier" charset="0"/>
              <a:ea typeface="Courier" charset="0"/>
              <a:cs typeface="Courier" charset="0"/>
            </a:endParaRPr>
          </a:p>
        </p:txBody>
      </p:sp>
    </p:spTree>
    <p:extLst>
      <p:ext uri="{BB962C8B-B14F-4D97-AF65-F5344CB8AC3E}">
        <p14:creationId xmlns:p14="http://schemas.microsoft.com/office/powerpoint/2010/main" val="21528104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Schema </a:t>
            </a:r>
            <a:r>
              <a:rPr lang="en-US" dirty="0" smtClean="0"/>
              <a:t>Inference (Python)</a:t>
            </a:r>
            <a:endParaRPr lang="en-US" dirty="0"/>
          </a:p>
        </p:txBody>
      </p:sp>
      <p:sp>
        <p:nvSpPr>
          <p:cNvPr id="3" name="TextBox 2"/>
          <p:cNvSpPr txBox="1"/>
          <p:nvPr/>
        </p:nvSpPr>
        <p:spPr>
          <a:xfrm>
            <a:off x="528034" y="5029742"/>
            <a:ext cx="11225586" cy="553994"/>
          </a:xfrm>
          <a:prstGeom prst="rect">
            <a:avLst/>
          </a:prstGeom>
          <a:noFill/>
        </p:spPr>
        <p:txBody>
          <a:bodyPr wrap="square" lIns="121917" tIns="60958" rIns="121917" bIns="60958" rtlCol="0">
            <a:spAutoFit/>
          </a:bodyPr>
          <a:lstStyle/>
          <a:p>
            <a:r>
              <a:rPr lang="en-US" sz="2800" dirty="0" smtClean="0">
                <a:latin typeface="Source Sans Pro Light" charset="0"/>
                <a:ea typeface="Source Sans Pro Light" charset="0"/>
                <a:cs typeface="Source Sans Pro Light" charset="0"/>
              </a:rPr>
              <a:t>If </a:t>
            </a:r>
            <a:r>
              <a:rPr lang="en-US" sz="2800" dirty="0">
                <a:latin typeface="Source Sans Pro Light" charset="0"/>
                <a:ea typeface="Source Sans Pro Light" charset="0"/>
                <a:cs typeface="Source Sans Pro Light" charset="0"/>
              </a:rPr>
              <a:t>you don’t supply the column names, the API defaults to “_1”, “_2”, etc.</a:t>
            </a:r>
          </a:p>
        </p:txBody>
      </p:sp>
      <p:sp>
        <p:nvSpPr>
          <p:cNvPr id="7" name="Rectangle 4"/>
          <p:cNvSpPr/>
          <p:nvPr/>
        </p:nvSpPr>
        <p:spPr>
          <a:xfrm>
            <a:off x="1142312" y="1418167"/>
            <a:ext cx="9659459" cy="3206507"/>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9" name="Rectangle 8"/>
          <p:cNvSpPr/>
          <p:nvPr/>
        </p:nvSpPr>
        <p:spPr>
          <a:xfrm>
            <a:off x="1387013" y="1671299"/>
            <a:ext cx="9157162" cy="2717483"/>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dirty="0" err="1" smtClean="0">
                <a:solidFill>
                  <a:srgbClr val="000000"/>
                </a:solidFill>
                <a:latin typeface="Consolas" charset="0"/>
                <a:ea typeface="Consolas" charset="0"/>
                <a:cs typeface="Consolas" charset="0"/>
              </a:rPr>
              <a:t>rdd</a:t>
            </a:r>
            <a:r>
              <a:rPr lang="en-US" sz="2000" dirty="0" smtClean="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sc.textFile</a:t>
            </a:r>
            <a:r>
              <a:rPr lang="en-US" sz="2000" b="1" dirty="0">
                <a:solidFill>
                  <a:srgbClr val="000000"/>
                </a:solidFill>
                <a:latin typeface="Consolas" charset="0"/>
                <a:ea typeface="Consolas" charset="0"/>
                <a:cs typeface="Consolas" charset="0"/>
              </a:rPr>
              <a:t>(</a:t>
            </a:r>
            <a:r>
              <a:rPr lang="en-US" sz="2000" b="1" dirty="0">
                <a:solidFill>
                  <a:srgbClr val="0000BB"/>
                </a:solidFill>
                <a:latin typeface="Consolas" charset="0"/>
                <a:ea typeface="Consolas" charset="0"/>
                <a:cs typeface="Consolas" charset="0"/>
              </a:rPr>
              <a:t>"</a:t>
            </a:r>
            <a:r>
              <a:rPr lang="en-US" sz="2000" dirty="0" err="1">
                <a:solidFill>
                  <a:srgbClr val="0000BB"/>
                </a:solidFill>
                <a:latin typeface="Consolas" charset="0"/>
                <a:ea typeface="Consolas" charset="0"/>
                <a:cs typeface="Consolas" charset="0"/>
              </a:rPr>
              <a:t>people.csv</a:t>
            </a:r>
            <a:r>
              <a:rPr lang="en-US" sz="2000" b="1" dirty="0">
                <a:solidFill>
                  <a:srgbClr val="0000BB"/>
                </a:solidFill>
                <a:latin typeface="Consolas" charset="0"/>
                <a:ea typeface="Consolas" charset="0"/>
                <a:cs typeface="Consolas" charset="0"/>
              </a:rPr>
              <a:t>")</a:t>
            </a:r>
          </a:p>
          <a:p>
            <a:endParaRPr lang="en-US" sz="2000" dirty="0" smtClean="0">
              <a:latin typeface="Consolas" charset="0"/>
              <a:ea typeface="Consolas" charset="0"/>
              <a:cs typeface="Consolas" charset="0"/>
            </a:endParaRPr>
          </a:p>
          <a:p>
            <a:r>
              <a:rPr lang="en-US" sz="2000" dirty="0" err="1">
                <a:latin typeface="Consolas" charset="0"/>
                <a:ea typeface="Consolas" charset="0"/>
                <a:cs typeface="Consolas" charset="0"/>
              </a:rPr>
              <a:t>def</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map_line</a:t>
            </a:r>
            <a:r>
              <a:rPr lang="en-US" sz="2000" dirty="0">
                <a:latin typeface="Consolas" charset="0"/>
                <a:ea typeface="Consolas" charset="0"/>
                <a:cs typeface="Consolas" charset="0"/>
              </a:rPr>
              <a:t>(line</a:t>
            </a:r>
            <a:r>
              <a:rPr lang="en-US" sz="2000" dirty="0" smtClean="0">
                <a:latin typeface="Consolas" charset="0"/>
                <a:ea typeface="Consolas" charset="0"/>
                <a:cs typeface="Consolas" charset="0"/>
              </a:rPr>
              <a:t>):</a:t>
            </a:r>
          </a:p>
          <a:p>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 columns </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line.split</a:t>
            </a:r>
            <a:r>
              <a:rPr lang="en-US" sz="2000" dirty="0">
                <a:latin typeface="Consolas" charset="0"/>
                <a:ea typeface="Consolas" charset="0"/>
                <a:cs typeface="Consolas" charset="0"/>
              </a:rPr>
              <a:t>(",")[:5]  </a:t>
            </a:r>
            <a:endParaRPr lang="en-US" sz="2000" dirty="0" smtClean="0">
              <a:latin typeface="Consolas" charset="0"/>
              <a:ea typeface="Consolas" charset="0"/>
              <a:cs typeface="Consolas" charset="0"/>
            </a:endParaRPr>
          </a:p>
          <a:p>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 return Row(*</a:t>
            </a:r>
            <a:r>
              <a:rPr lang="en-US" sz="2000" dirty="0">
                <a:latin typeface="Consolas" charset="0"/>
                <a:ea typeface="Consolas" charset="0"/>
                <a:cs typeface="Consolas" charset="0"/>
              </a:rPr>
              <a:t>columns)</a:t>
            </a:r>
          </a:p>
          <a:p>
            <a:endParaRPr lang="en-US" sz="2000" dirty="0" smtClean="0">
              <a:latin typeface="Consolas" charset="0"/>
              <a:ea typeface="Consolas" charset="0"/>
              <a:cs typeface="Consolas" charset="0"/>
            </a:endParaRPr>
          </a:p>
          <a:p>
            <a:r>
              <a:rPr lang="en-US" sz="2000" dirty="0" err="1" smtClean="0">
                <a:latin typeface="Consolas" charset="0"/>
                <a:ea typeface="Consolas" charset="0"/>
                <a:cs typeface="Consolas" charset="0"/>
              </a:rPr>
              <a:t>data_rdd</a:t>
            </a:r>
            <a:r>
              <a:rPr lang="en-US" sz="2000" dirty="0" smtClean="0">
                <a:latin typeface="Consolas" charset="0"/>
                <a:ea typeface="Consolas" charset="0"/>
                <a:cs typeface="Consolas" charset="0"/>
              </a:rPr>
              <a:t> </a:t>
            </a:r>
            <a:r>
              <a:rPr lang="en-US" sz="2000" dirty="0">
                <a:latin typeface="Consolas" charset="0"/>
                <a:ea typeface="Consolas" charset="0"/>
                <a:cs typeface="Consolas" charset="0"/>
              </a:rPr>
              <a:t>= </a:t>
            </a:r>
            <a:r>
              <a:rPr lang="en-US" sz="2000" dirty="0" err="1" smtClean="0">
                <a:latin typeface="Consolas" charset="0"/>
                <a:ea typeface="Consolas" charset="0"/>
                <a:cs typeface="Consolas" charset="0"/>
              </a:rPr>
              <a:t>rdd.map</a:t>
            </a:r>
            <a:r>
              <a:rPr lang="en-US" sz="2000" dirty="0" smtClean="0">
                <a:latin typeface="Consolas" charset="0"/>
                <a:ea typeface="Consolas" charset="0"/>
                <a:cs typeface="Consolas" charset="0"/>
              </a:rPr>
              <a:t>(</a:t>
            </a:r>
            <a:r>
              <a:rPr lang="en-US" sz="2000" dirty="0" err="1" smtClean="0">
                <a:latin typeface="Consolas" charset="0"/>
                <a:ea typeface="Consolas" charset="0"/>
                <a:cs typeface="Consolas" charset="0"/>
              </a:rPr>
              <a:t>map_line</a:t>
            </a:r>
            <a:r>
              <a:rPr lang="en-US" sz="2000" dirty="0">
                <a:latin typeface="Consolas" charset="0"/>
                <a:ea typeface="Consolas" charset="0"/>
                <a:cs typeface="Consolas" charset="0"/>
              </a:rPr>
              <a:t>)</a:t>
            </a:r>
          </a:p>
          <a:p>
            <a:r>
              <a:rPr lang="en-US" sz="2000" dirty="0" err="1" smtClean="0">
                <a:solidFill>
                  <a:srgbClr val="000000"/>
                </a:solidFill>
                <a:latin typeface="Consolas" charset="0"/>
                <a:ea typeface="Consolas" charset="0"/>
                <a:cs typeface="Consolas" charset="0"/>
              </a:rPr>
              <a:t>df</a:t>
            </a:r>
            <a:r>
              <a:rPr lang="en-US" sz="2000" dirty="0" smtClean="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smtClean="0">
                <a:solidFill>
                  <a:srgbClr val="000000"/>
                </a:solidFill>
                <a:latin typeface="Consolas" charset="0"/>
                <a:ea typeface="Consolas" charset="0"/>
                <a:cs typeface="Consolas" charset="0"/>
              </a:rPr>
              <a:t>data_rdd.toDF</a:t>
            </a:r>
            <a:r>
              <a:rPr lang="en-US" sz="2000" b="1" dirty="0" smtClean="0">
                <a:solidFill>
                  <a:srgbClr val="000000"/>
                </a:solidFill>
                <a:latin typeface="Consolas" charset="0"/>
                <a:ea typeface="Consolas" charset="0"/>
                <a:cs typeface="Consolas" charset="0"/>
              </a:rPr>
              <a:t>(</a:t>
            </a:r>
            <a:r>
              <a:rPr lang="en-US" sz="2000" b="1" dirty="0" smtClean="0">
                <a:solidFill>
                  <a:srgbClr val="0000BB"/>
                </a:solidFill>
                <a:latin typeface="Consolas" charset="0"/>
                <a:ea typeface="Consolas" charset="0"/>
                <a:cs typeface="Consolas" charset="0"/>
              </a:rPr>
              <a:t>"</a:t>
            </a:r>
            <a:r>
              <a:rPr lang="en-US" sz="2000" dirty="0" err="1">
                <a:solidFill>
                  <a:srgbClr val="0000BB"/>
                </a:solidFill>
                <a:latin typeface="Consolas" charset="0"/>
                <a:ea typeface="Consolas" charset="0"/>
                <a:cs typeface="Consolas" charset="0"/>
              </a:rPr>
              <a:t>firstName</a:t>
            </a:r>
            <a:r>
              <a:rPr lang="en-US" sz="2000" b="1" dirty="0">
                <a:solidFill>
                  <a:srgbClr val="0000BB"/>
                </a:solidFill>
                <a:latin typeface="Consolas" charset="0"/>
                <a:ea typeface="Consolas" charset="0"/>
                <a:cs typeface="Consolas" charset="0"/>
              </a:rPr>
              <a:t>", "</a:t>
            </a:r>
            <a:r>
              <a:rPr lang="en-US" sz="2000" dirty="0" err="1">
                <a:solidFill>
                  <a:srgbClr val="0000BB"/>
                </a:solidFill>
                <a:latin typeface="Consolas" charset="0"/>
                <a:ea typeface="Consolas" charset="0"/>
                <a:cs typeface="Consolas" charset="0"/>
              </a:rPr>
              <a:t>lastName</a:t>
            </a:r>
            <a:r>
              <a:rPr lang="en-US" sz="2000" b="1" dirty="0" smtClean="0">
                <a:solidFill>
                  <a:srgbClr val="0000BB"/>
                </a:solidFill>
                <a:latin typeface="Consolas" charset="0"/>
                <a:ea typeface="Consolas" charset="0"/>
                <a:cs typeface="Consolas" charset="0"/>
              </a:rPr>
              <a:t>", </a:t>
            </a:r>
            <a:r>
              <a:rPr lang="en-US" sz="2000" dirty="0" smtClean="0">
                <a:solidFill>
                  <a:srgbClr val="0000BB"/>
                </a:solidFill>
                <a:latin typeface="Consolas" charset="0"/>
                <a:ea typeface="Consolas" charset="0"/>
                <a:cs typeface="Consolas" charset="0"/>
              </a:rPr>
              <a:t>"</a:t>
            </a:r>
            <a:r>
              <a:rPr lang="en-US" sz="2000" dirty="0">
                <a:solidFill>
                  <a:srgbClr val="0000BB"/>
                </a:solidFill>
                <a:latin typeface="Consolas" charset="0"/>
                <a:ea typeface="Consolas" charset="0"/>
                <a:cs typeface="Consolas" charset="0"/>
              </a:rPr>
              <a:t>gender", "age</a:t>
            </a:r>
            <a:r>
              <a:rPr lang="en-US" sz="2000" dirty="0" smtClean="0">
                <a:solidFill>
                  <a:srgbClr val="0000BB"/>
                </a:solidFill>
                <a:latin typeface="Consolas" charset="0"/>
                <a:ea typeface="Consolas" charset="0"/>
                <a:cs typeface="Consolas" charset="0"/>
              </a:rPr>
              <a:t>")</a:t>
            </a:r>
            <a:endParaRPr lang="en-US" sz="2000" dirty="0">
              <a:solidFill>
                <a:srgbClr val="0000BB"/>
              </a:solidFill>
              <a:latin typeface="Consolas" charset="0"/>
              <a:ea typeface="Consolas" charset="0"/>
              <a:cs typeface="Consolas"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7570" y="1823235"/>
            <a:ext cx="410269" cy="410269"/>
          </a:xfrm>
          <a:prstGeom prst="rect">
            <a:avLst/>
          </a:prstGeom>
        </p:spPr>
      </p:pic>
    </p:spTree>
    <p:extLst>
      <p:ext uri="{BB962C8B-B14F-4D97-AF65-F5344CB8AC3E}">
        <p14:creationId xmlns:p14="http://schemas.microsoft.com/office/powerpoint/2010/main" val="20346514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Schema </a:t>
            </a:r>
            <a:r>
              <a:rPr lang="en-US" dirty="0" smtClean="0"/>
              <a:t>Inference (Scala)</a:t>
            </a:r>
            <a:endParaRPr lang="en-US" dirty="0"/>
          </a:p>
        </p:txBody>
      </p:sp>
      <p:sp>
        <p:nvSpPr>
          <p:cNvPr id="3" name="TextBox 2"/>
          <p:cNvSpPr txBox="1"/>
          <p:nvPr/>
        </p:nvSpPr>
        <p:spPr>
          <a:xfrm>
            <a:off x="528034" y="5029742"/>
            <a:ext cx="11225586" cy="553994"/>
          </a:xfrm>
          <a:prstGeom prst="rect">
            <a:avLst/>
          </a:prstGeom>
          <a:noFill/>
        </p:spPr>
        <p:txBody>
          <a:bodyPr wrap="square" lIns="121917" tIns="60958" rIns="121917" bIns="60958" rtlCol="0">
            <a:spAutoFit/>
          </a:bodyPr>
          <a:lstStyle/>
          <a:p>
            <a:r>
              <a:rPr lang="en-US" sz="2800" dirty="0" smtClean="0">
                <a:latin typeface="Source Sans Pro Light" charset="0"/>
                <a:ea typeface="Source Sans Pro Light" charset="0"/>
                <a:cs typeface="Source Sans Pro Light" charset="0"/>
              </a:rPr>
              <a:t>If </a:t>
            </a:r>
            <a:r>
              <a:rPr lang="en-US" sz="2800" dirty="0">
                <a:latin typeface="Source Sans Pro Light" charset="0"/>
                <a:ea typeface="Source Sans Pro Light" charset="0"/>
                <a:cs typeface="Source Sans Pro Light" charset="0"/>
              </a:rPr>
              <a:t>you don’t supply the column names, the API defaults to “_1”, “_2”, etc.</a:t>
            </a:r>
          </a:p>
        </p:txBody>
      </p:sp>
      <p:sp>
        <p:nvSpPr>
          <p:cNvPr id="7" name="Rectangle 4"/>
          <p:cNvSpPr/>
          <p:nvPr/>
        </p:nvSpPr>
        <p:spPr>
          <a:xfrm>
            <a:off x="1142312" y="1418167"/>
            <a:ext cx="9659459" cy="3206507"/>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9" name="Rectangle 8"/>
          <p:cNvSpPr/>
          <p:nvPr/>
        </p:nvSpPr>
        <p:spPr>
          <a:xfrm>
            <a:off x="1387013" y="1671299"/>
            <a:ext cx="9157162" cy="2717483"/>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rdd</a:t>
            </a:r>
            <a:r>
              <a:rPr lang="en-US" sz="2000" dirty="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sc.textFile</a:t>
            </a:r>
            <a:r>
              <a:rPr lang="en-US" sz="2000" b="1" dirty="0">
                <a:solidFill>
                  <a:srgbClr val="000000"/>
                </a:solidFill>
                <a:latin typeface="Consolas" charset="0"/>
                <a:ea typeface="Consolas" charset="0"/>
                <a:cs typeface="Consolas" charset="0"/>
              </a:rPr>
              <a:t>(</a:t>
            </a:r>
            <a:r>
              <a:rPr lang="en-US" sz="2000" b="1" dirty="0">
                <a:solidFill>
                  <a:srgbClr val="0000BB"/>
                </a:solidFill>
                <a:latin typeface="Consolas" charset="0"/>
                <a:ea typeface="Consolas" charset="0"/>
                <a:cs typeface="Consolas" charset="0"/>
              </a:rPr>
              <a:t>"</a:t>
            </a:r>
            <a:r>
              <a:rPr lang="en-US" sz="2000" dirty="0" err="1">
                <a:solidFill>
                  <a:srgbClr val="0000BB"/>
                </a:solidFill>
                <a:latin typeface="Consolas" charset="0"/>
                <a:ea typeface="Consolas" charset="0"/>
                <a:cs typeface="Consolas" charset="0"/>
              </a:rPr>
              <a:t>people.csv</a:t>
            </a:r>
            <a:r>
              <a:rPr lang="en-US" sz="2000" b="1" dirty="0">
                <a:solidFill>
                  <a:srgbClr val="0000BB"/>
                </a:solidFill>
                <a:latin typeface="Consolas" charset="0"/>
                <a:ea typeface="Consolas" charset="0"/>
                <a:cs typeface="Consolas" charset="0"/>
              </a:rPr>
              <a:t>")</a:t>
            </a:r>
          </a:p>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peopleRDD</a:t>
            </a:r>
            <a:r>
              <a:rPr lang="en-US" sz="2000" dirty="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rdd.map</a:t>
            </a:r>
            <a:r>
              <a:rPr lang="en-US" sz="2000" dirty="0">
                <a:solidFill>
                  <a:srgbClr val="000000"/>
                </a:solidFill>
                <a:latin typeface="Consolas" charset="0"/>
                <a:ea typeface="Consolas" charset="0"/>
                <a:cs typeface="Consolas" charset="0"/>
              </a:rPr>
              <a:t> { line </a:t>
            </a:r>
            <a:r>
              <a:rPr lang="en-US" sz="2000" dirty="0">
                <a:solidFill>
                  <a:srgbClr val="7F0055"/>
                </a:solidFill>
                <a:latin typeface="Consolas" charset="0"/>
                <a:ea typeface="Consolas" charset="0"/>
                <a:cs typeface="Consolas" charset="0"/>
              </a:rPr>
              <a:t>=&gt;</a:t>
            </a:r>
          </a:p>
          <a:p>
            <a:r>
              <a:rPr lang="en-US" sz="2000" dirty="0">
                <a:latin typeface="Consolas" charset="0"/>
                <a:ea typeface="Consolas" charset="0"/>
                <a:cs typeface="Consolas" charset="0"/>
              </a:rPr>
              <a:t>  </a:t>
            </a:r>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a:solidFill>
                  <a:srgbClr val="000000"/>
                </a:solidFill>
                <a:latin typeface="Consolas" charset="0"/>
                <a:ea typeface="Consolas" charset="0"/>
                <a:cs typeface="Consolas" charset="0"/>
              </a:rPr>
              <a:t>cols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line.split</a:t>
            </a:r>
            <a:r>
              <a:rPr lang="en-US" sz="2000" dirty="0">
                <a:solidFill>
                  <a:srgbClr val="000000"/>
                </a:solidFill>
                <a:latin typeface="Consolas" charset="0"/>
                <a:ea typeface="Consolas" charset="0"/>
                <a:cs typeface="Consolas" charset="0"/>
              </a:rPr>
              <a:t>(</a:t>
            </a:r>
            <a:r>
              <a:rPr lang="en-US" sz="2000" dirty="0">
                <a:solidFill>
                  <a:srgbClr val="0000BB"/>
                </a:solidFill>
                <a:latin typeface="Consolas" charset="0"/>
                <a:ea typeface="Consolas" charset="0"/>
                <a:cs typeface="Consolas" charset="0"/>
              </a:rPr>
              <a:t>",")</a:t>
            </a:r>
          </a:p>
          <a:p>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Row(</a:t>
            </a:r>
            <a:r>
              <a:rPr lang="en-US" sz="2000" dirty="0" smtClean="0">
                <a:solidFill>
                  <a:srgbClr val="000000"/>
                </a:solidFill>
                <a:latin typeface="Consolas" charset="0"/>
                <a:ea typeface="Consolas" charset="0"/>
                <a:cs typeface="Consolas" charset="0"/>
              </a:rPr>
              <a:t>cols(0</a:t>
            </a:r>
            <a:r>
              <a:rPr lang="en-US" sz="2000" dirty="0">
                <a:solidFill>
                  <a:srgbClr val="000000"/>
                </a:solidFill>
                <a:latin typeface="Consolas" charset="0"/>
                <a:ea typeface="Consolas" charset="0"/>
                <a:cs typeface="Consolas" charset="0"/>
              </a:rPr>
              <a:t>), cols(1), cols(2), cols(3).</a:t>
            </a:r>
            <a:r>
              <a:rPr lang="en-US" sz="2000" dirty="0" err="1">
                <a:solidFill>
                  <a:srgbClr val="000000"/>
                </a:solidFill>
                <a:latin typeface="Consolas" charset="0"/>
                <a:ea typeface="Consolas" charset="0"/>
                <a:cs typeface="Consolas" charset="0"/>
              </a:rPr>
              <a:t>toInt</a:t>
            </a:r>
            <a:r>
              <a:rPr lang="en-US" sz="2000" dirty="0">
                <a:solidFill>
                  <a:srgbClr val="000000"/>
                </a:solidFill>
                <a:latin typeface="Consolas" charset="0"/>
                <a:ea typeface="Consolas" charset="0"/>
                <a:cs typeface="Consolas" charset="0"/>
              </a:rPr>
              <a:t>)</a:t>
            </a:r>
          </a:p>
          <a:p>
            <a:r>
              <a:rPr lang="en-US" sz="2000" dirty="0">
                <a:latin typeface="Consolas" charset="0"/>
                <a:ea typeface="Consolas" charset="0"/>
                <a:cs typeface="Consolas" charset="0"/>
              </a:rPr>
              <a:t>}</a:t>
            </a:r>
          </a:p>
          <a:p>
            <a:endParaRPr lang="en-US" sz="2000" dirty="0">
              <a:latin typeface="Consolas" charset="0"/>
              <a:ea typeface="Consolas" charset="0"/>
              <a:cs typeface="Consolas" charset="0"/>
            </a:endParaRPr>
          </a:p>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df</a:t>
            </a:r>
            <a:r>
              <a:rPr lang="en-US" sz="2000" dirty="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peopleRDD.toDF</a:t>
            </a:r>
            <a:r>
              <a:rPr lang="en-US" sz="2000" b="1" dirty="0">
                <a:solidFill>
                  <a:srgbClr val="000000"/>
                </a:solidFill>
                <a:latin typeface="Consolas" charset="0"/>
                <a:ea typeface="Consolas" charset="0"/>
                <a:cs typeface="Consolas" charset="0"/>
              </a:rPr>
              <a:t>(</a:t>
            </a:r>
            <a:r>
              <a:rPr lang="en-US" sz="2000" b="1" dirty="0">
                <a:solidFill>
                  <a:srgbClr val="0000BB"/>
                </a:solidFill>
                <a:latin typeface="Consolas" charset="0"/>
                <a:ea typeface="Consolas" charset="0"/>
                <a:cs typeface="Consolas" charset="0"/>
              </a:rPr>
              <a:t>"</a:t>
            </a:r>
            <a:r>
              <a:rPr lang="en-US" sz="2000" dirty="0" err="1">
                <a:solidFill>
                  <a:srgbClr val="0000BB"/>
                </a:solidFill>
                <a:latin typeface="Consolas" charset="0"/>
                <a:ea typeface="Consolas" charset="0"/>
                <a:cs typeface="Consolas" charset="0"/>
              </a:rPr>
              <a:t>firstName</a:t>
            </a:r>
            <a:r>
              <a:rPr lang="en-US" sz="2000" b="1" dirty="0">
                <a:solidFill>
                  <a:srgbClr val="0000BB"/>
                </a:solidFill>
                <a:latin typeface="Consolas" charset="0"/>
                <a:ea typeface="Consolas" charset="0"/>
                <a:cs typeface="Consolas" charset="0"/>
              </a:rPr>
              <a:t>", "</a:t>
            </a:r>
            <a:r>
              <a:rPr lang="en-US" sz="2000" dirty="0" err="1">
                <a:solidFill>
                  <a:srgbClr val="0000BB"/>
                </a:solidFill>
                <a:latin typeface="Consolas" charset="0"/>
                <a:ea typeface="Consolas" charset="0"/>
                <a:cs typeface="Consolas" charset="0"/>
              </a:rPr>
              <a:t>lastName</a:t>
            </a:r>
            <a:r>
              <a:rPr lang="en-US" sz="2000" b="1" dirty="0">
                <a:solidFill>
                  <a:srgbClr val="0000BB"/>
                </a:solidFill>
                <a:latin typeface="Consolas" charset="0"/>
                <a:ea typeface="Consolas" charset="0"/>
                <a:cs typeface="Consolas" charset="0"/>
              </a:rPr>
              <a:t>",</a:t>
            </a:r>
          </a:p>
          <a:p>
            <a:r>
              <a:rPr lang="en-US" sz="2000" dirty="0">
                <a:latin typeface="Consolas" charset="0"/>
                <a:ea typeface="Consolas" charset="0"/>
                <a:cs typeface="Consolas" charset="0"/>
              </a:rPr>
              <a:t>                        </a:t>
            </a:r>
            <a:r>
              <a:rPr lang="en-US" sz="2000" dirty="0">
                <a:solidFill>
                  <a:srgbClr val="0000BB"/>
                </a:solidFill>
                <a:latin typeface="Consolas" charset="0"/>
                <a:ea typeface="Consolas" charset="0"/>
                <a:cs typeface="Consolas" charset="0"/>
              </a:rPr>
              <a:t>"gender", "age</a:t>
            </a:r>
            <a:r>
              <a:rPr lang="en-US" sz="2000" dirty="0" smtClean="0">
                <a:solidFill>
                  <a:srgbClr val="0000BB"/>
                </a:solidFill>
                <a:latin typeface="Consolas" charset="0"/>
                <a:ea typeface="Consolas" charset="0"/>
                <a:cs typeface="Consolas" charset="0"/>
              </a:rPr>
              <a:t>")</a:t>
            </a:r>
            <a:endParaRPr lang="en-US" sz="2000" dirty="0">
              <a:solidFill>
                <a:srgbClr val="0000BB"/>
              </a:solidFill>
              <a:latin typeface="Consolas" charset="0"/>
              <a:ea typeface="Consolas" charset="0"/>
              <a:cs typeface="Consolas"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36901" y="1823235"/>
            <a:ext cx="315382" cy="464575"/>
          </a:xfrm>
          <a:prstGeom prst="rect">
            <a:avLst/>
          </a:prstGeom>
        </p:spPr>
      </p:pic>
    </p:spTree>
    <p:extLst>
      <p:ext uri="{BB962C8B-B14F-4D97-AF65-F5344CB8AC3E}">
        <p14:creationId xmlns:p14="http://schemas.microsoft.com/office/powerpoint/2010/main" val="19884010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can I do with a DataFrame?</a:t>
            </a:r>
            <a:endParaRPr lang="en-US" dirty="0"/>
          </a:p>
        </p:txBody>
      </p:sp>
      <p:sp>
        <p:nvSpPr>
          <p:cNvPr id="3" name="Content Placeholder 2"/>
          <p:cNvSpPr>
            <a:spLocks noGrp="1"/>
          </p:cNvSpPr>
          <p:nvPr>
            <p:ph idx="1"/>
          </p:nvPr>
        </p:nvSpPr>
        <p:spPr>
          <a:xfrm>
            <a:off x="1987291" y="2133600"/>
            <a:ext cx="7655187" cy="3733800"/>
          </a:xfrm>
        </p:spPr>
        <p:txBody>
          <a:bodyPr>
            <a:normAutofit/>
          </a:bodyPr>
          <a:lstStyle/>
          <a:p>
            <a:r>
              <a:rPr lang="en-US" dirty="0" smtClean="0"/>
              <a:t>Once you have a DataFrame, there are a number of operations you can perform.</a:t>
            </a:r>
          </a:p>
          <a:p>
            <a:endParaRPr lang="en-US" dirty="0"/>
          </a:p>
          <a:p>
            <a:r>
              <a:rPr lang="en-US" dirty="0" smtClean="0"/>
              <a:t>Let’s look at a few of them.</a:t>
            </a:r>
            <a:endParaRPr lang="en-US" dirty="0"/>
          </a:p>
        </p:txBody>
      </p:sp>
    </p:spTree>
    <p:extLst>
      <p:ext uri="{BB962C8B-B14F-4D97-AF65-F5344CB8AC3E}">
        <p14:creationId xmlns:p14="http://schemas.microsoft.com/office/powerpoint/2010/main" val="23939544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93408" y="1593417"/>
            <a:ext cx="4454305" cy="1874067"/>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Light"/>
            </a:endParaRPr>
          </a:p>
        </p:txBody>
      </p:sp>
      <p:cxnSp>
        <p:nvCxnSpPr>
          <p:cNvPr id="3" name="Straight Connector 2"/>
          <p:cNvCxnSpPr/>
          <p:nvPr/>
        </p:nvCxnSpPr>
        <p:spPr>
          <a:xfrm>
            <a:off x="4671587" y="1593411"/>
            <a:ext cx="0" cy="185596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557317" y="1593411"/>
            <a:ext cx="0" cy="185596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6461153" y="1593411"/>
            <a:ext cx="0" cy="185596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355937" y="1611517"/>
            <a:ext cx="0" cy="185596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74133" y="1848937"/>
            <a:ext cx="805759" cy="1477325"/>
          </a:xfrm>
          <a:prstGeom prst="rect">
            <a:avLst/>
          </a:prstGeom>
          <a:noFill/>
        </p:spPr>
        <p:txBody>
          <a:bodyPr wrap="square" lIns="91438" tIns="45719" rIns="91438" bIns="45719" rtlCol="0">
            <a:spAutoFit/>
          </a:bodyPr>
          <a:lstStyle/>
          <a:p>
            <a:r>
              <a:rPr lang="en-US" sz="1500" dirty="0">
                <a:latin typeface="Candara" panose="020E0502030303020204" pitchFamily="34" charset="0"/>
              </a:rPr>
              <a:t>item-1</a:t>
            </a:r>
          </a:p>
          <a:p>
            <a:r>
              <a:rPr lang="en-US" sz="1500" dirty="0">
                <a:latin typeface="Candara" panose="020E0502030303020204" pitchFamily="34" charset="0"/>
              </a:rPr>
              <a:t>item-2</a:t>
            </a:r>
          </a:p>
          <a:p>
            <a:r>
              <a:rPr lang="en-US" sz="1500" dirty="0">
                <a:latin typeface="Candara" panose="020E0502030303020204" pitchFamily="34" charset="0"/>
              </a:rPr>
              <a:t>item-3</a:t>
            </a:r>
          </a:p>
          <a:p>
            <a:r>
              <a:rPr lang="en-US" sz="1500" dirty="0">
                <a:latin typeface="Candara" panose="020E0502030303020204" pitchFamily="34" charset="0"/>
              </a:rPr>
              <a:t>item-4</a:t>
            </a:r>
          </a:p>
          <a:p>
            <a:r>
              <a:rPr lang="en-US" sz="1500" dirty="0">
                <a:latin typeface="Candara" panose="020E0502030303020204" pitchFamily="34" charset="0"/>
              </a:rPr>
              <a:t>item-5</a:t>
            </a:r>
          </a:p>
          <a:p>
            <a:endParaRPr lang="en-US" sz="1500" dirty="0">
              <a:latin typeface="Candara" panose="020E0502030303020204" pitchFamily="34" charset="0"/>
            </a:endParaRPr>
          </a:p>
        </p:txBody>
      </p:sp>
      <p:sp>
        <p:nvSpPr>
          <p:cNvPr id="8" name="TextBox 7"/>
          <p:cNvSpPr txBox="1"/>
          <p:nvPr/>
        </p:nvSpPr>
        <p:spPr>
          <a:xfrm>
            <a:off x="4798342" y="1848937"/>
            <a:ext cx="805759" cy="1477325"/>
          </a:xfrm>
          <a:prstGeom prst="rect">
            <a:avLst/>
          </a:prstGeom>
          <a:noFill/>
        </p:spPr>
        <p:txBody>
          <a:bodyPr wrap="square" lIns="91438" tIns="45719" rIns="91438" bIns="45719" rtlCol="0">
            <a:spAutoFit/>
          </a:bodyPr>
          <a:lstStyle/>
          <a:p>
            <a:r>
              <a:rPr lang="en-US" sz="1500" dirty="0">
                <a:latin typeface="Candara" panose="020E0502030303020204" pitchFamily="34" charset="0"/>
              </a:rPr>
              <a:t>item-6</a:t>
            </a:r>
          </a:p>
          <a:p>
            <a:r>
              <a:rPr lang="en-US" sz="1500" dirty="0">
                <a:latin typeface="Candara" panose="020E0502030303020204" pitchFamily="34" charset="0"/>
              </a:rPr>
              <a:t>item-7</a:t>
            </a:r>
          </a:p>
          <a:p>
            <a:r>
              <a:rPr lang="en-US" sz="1500" dirty="0">
                <a:latin typeface="Candara" panose="020E0502030303020204" pitchFamily="34" charset="0"/>
              </a:rPr>
              <a:t>item-8</a:t>
            </a:r>
          </a:p>
          <a:p>
            <a:r>
              <a:rPr lang="en-US" sz="1500" dirty="0">
                <a:latin typeface="Candara" panose="020E0502030303020204" pitchFamily="34" charset="0"/>
              </a:rPr>
              <a:t>item-9</a:t>
            </a:r>
          </a:p>
          <a:p>
            <a:r>
              <a:rPr lang="en-US" sz="1500" dirty="0">
                <a:latin typeface="Candara" panose="020E0502030303020204" pitchFamily="34" charset="0"/>
              </a:rPr>
              <a:t>item-10</a:t>
            </a:r>
          </a:p>
          <a:p>
            <a:endParaRPr lang="en-US" sz="1500" dirty="0">
              <a:latin typeface="Candara" panose="020E0502030303020204" pitchFamily="34" charset="0"/>
            </a:endParaRPr>
          </a:p>
        </p:txBody>
      </p:sp>
      <p:sp>
        <p:nvSpPr>
          <p:cNvPr id="9" name="TextBox 8"/>
          <p:cNvSpPr txBox="1"/>
          <p:nvPr/>
        </p:nvSpPr>
        <p:spPr>
          <a:xfrm>
            <a:off x="5664454" y="1848937"/>
            <a:ext cx="805759" cy="1477325"/>
          </a:xfrm>
          <a:prstGeom prst="rect">
            <a:avLst/>
          </a:prstGeom>
          <a:noFill/>
        </p:spPr>
        <p:txBody>
          <a:bodyPr wrap="square" lIns="91438" tIns="45719" rIns="91438" bIns="45719" rtlCol="0">
            <a:spAutoFit/>
          </a:bodyPr>
          <a:lstStyle/>
          <a:p>
            <a:r>
              <a:rPr lang="en-US" sz="1500" dirty="0">
                <a:latin typeface="Candara" panose="020E0502030303020204" pitchFamily="34" charset="0"/>
              </a:rPr>
              <a:t>item-11</a:t>
            </a:r>
          </a:p>
          <a:p>
            <a:r>
              <a:rPr lang="en-US" sz="1500" dirty="0">
                <a:latin typeface="Candara" panose="020E0502030303020204" pitchFamily="34" charset="0"/>
              </a:rPr>
              <a:t>item-12</a:t>
            </a:r>
          </a:p>
          <a:p>
            <a:r>
              <a:rPr lang="en-US" sz="1500" dirty="0">
                <a:latin typeface="Candara" panose="020E0502030303020204" pitchFamily="34" charset="0"/>
              </a:rPr>
              <a:t>item-13</a:t>
            </a:r>
          </a:p>
          <a:p>
            <a:r>
              <a:rPr lang="en-US" sz="1500" dirty="0">
                <a:latin typeface="Candara" panose="020E0502030303020204" pitchFamily="34" charset="0"/>
              </a:rPr>
              <a:t>item-14</a:t>
            </a:r>
          </a:p>
          <a:p>
            <a:r>
              <a:rPr lang="en-US" sz="1500" dirty="0">
                <a:latin typeface="Candara" panose="020E0502030303020204" pitchFamily="34" charset="0"/>
              </a:rPr>
              <a:t>item-15</a:t>
            </a:r>
          </a:p>
          <a:p>
            <a:endParaRPr lang="en-US" sz="1500" dirty="0">
              <a:latin typeface="Candara" panose="020E0502030303020204" pitchFamily="34" charset="0"/>
            </a:endParaRPr>
          </a:p>
        </p:txBody>
      </p:sp>
      <p:sp>
        <p:nvSpPr>
          <p:cNvPr id="10" name="TextBox 9"/>
          <p:cNvSpPr txBox="1"/>
          <p:nvPr/>
        </p:nvSpPr>
        <p:spPr>
          <a:xfrm>
            <a:off x="6568289" y="1837949"/>
            <a:ext cx="805759" cy="1477325"/>
          </a:xfrm>
          <a:prstGeom prst="rect">
            <a:avLst/>
          </a:prstGeom>
          <a:noFill/>
        </p:spPr>
        <p:txBody>
          <a:bodyPr wrap="square" lIns="91438" tIns="45719" rIns="91438" bIns="45719" rtlCol="0">
            <a:spAutoFit/>
          </a:bodyPr>
          <a:lstStyle/>
          <a:p>
            <a:r>
              <a:rPr lang="en-US" sz="1500" dirty="0">
                <a:latin typeface="Candara" panose="020E0502030303020204" pitchFamily="34" charset="0"/>
              </a:rPr>
              <a:t>item-16</a:t>
            </a:r>
          </a:p>
          <a:p>
            <a:r>
              <a:rPr lang="en-US" sz="1500" dirty="0">
                <a:latin typeface="Candara" panose="020E0502030303020204" pitchFamily="34" charset="0"/>
              </a:rPr>
              <a:t>item-17</a:t>
            </a:r>
          </a:p>
          <a:p>
            <a:r>
              <a:rPr lang="en-US" sz="1500" dirty="0">
                <a:latin typeface="Candara" panose="020E0502030303020204" pitchFamily="34" charset="0"/>
              </a:rPr>
              <a:t>item-18</a:t>
            </a:r>
          </a:p>
          <a:p>
            <a:r>
              <a:rPr lang="en-US" sz="1500" dirty="0">
                <a:latin typeface="Candara" panose="020E0502030303020204" pitchFamily="34" charset="0"/>
              </a:rPr>
              <a:t>item-19</a:t>
            </a:r>
          </a:p>
          <a:p>
            <a:r>
              <a:rPr lang="en-US" sz="1500" dirty="0">
                <a:latin typeface="Candara" panose="020E0502030303020204" pitchFamily="34" charset="0"/>
              </a:rPr>
              <a:t>item-20</a:t>
            </a:r>
          </a:p>
          <a:p>
            <a:endParaRPr lang="en-US" sz="1500" dirty="0">
              <a:latin typeface="Candara" panose="020E0502030303020204" pitchFamily="34" charset="0"/>
            </a:endParaRPr>
          </a:p>
        </p:txBody>
      </p:sp>
      <p:sp>
        <p:nvSpPr>
          <p:cNvPr id="11" name="TextBox 10"/>
          <p:cNvSpPr txBox="1"/>
          <p:nvPr/>
        </p:nvSpPr>
        <p:spPr>
          <a:xfrm>
            <a:off x="7472123" y="1828897"/>
            <a:ext cx="805759" cy="1477325"/>
          </a:xfrm>
          <a:prstGeom prst="rect">
            <a:avLst/>
          </a:prstGeom>
          <a:noFill/>
        </p:spPr>
        <p:txBody>
          <a:bodyPr wrap="square" lIns="91438" tIns="45719" rIns="91438" bIns="45719" rtlCol="0">
            <a:spAutoFit/>
          </a:bodyPr>
          <a:lstStyle/>
          <a:p>
            <a:r>
              <a:rPr lang="en-US" sz="1500" dirty="0">
                <a:latin typeface="Candara" panose="020E0502030303020204" pitchFamily="34" charset="0"/>
              </a:rPr>
              <a:t>item-21</a:t>
            </a:r>
          </a:p>
          <a:p>
            <a:r>
              <a:rPr lang="en-US" sz="1500" dirty="0">
                <a:latin typeface="Candara" panose="020E0502030303020204" pitchFamily="34" charset="0"/>
              </a:rPr>
              <a:t>item-22</a:t>
            </a:r>
          </a:p>
          <a:p>
            <a:r>
              <a:rPr lang="en-US" sz="1500" dirty="0">
                <a:latin typeface="Candara" panose="020E0502030303020204" pitchFamily="34" charset="0"/>
              </a:rPr>
              <a:t>item-23</a:t>
            </a:r>
          </a:p>
          <a:p>
            <a:r>
              <a:rPr lang="en-US" sz="1500" dirty="0">
                <a:latin typeface="Candara" panose="020E0502030303020204" pitchFamily="34" charset="0"/>
              </a:rPr>
              <a:t>item-24</a:t>
            </a:r>
          </a:p>
          <a:p>
            <a:r>
              <a:rPr lang="en-US" sz="1500" dirty="0">
                <a:latin typeface="Candara" panose="020E0502030303020204" pitchFamily="34" charset="0"/>
              </a:rPr>
              <a:t>item-25</a:t>
            </a:r>
          </a:p>
          <a:p>
            <a:endParaRPr lang="en-US" sz="1500" dirty="0">
              <a:latin typeface="Candara" panose="020E0502030303020204" pitchFamily="34" charset="0"/>
            </a:endParaRPr>
          </a:p>
        </p:txBody>
      </p:sp>
      <p:sp>
        <p:nvSpPr>
          <p:cNvPr id="12" name="TextBox 11"/>
          <p:cNvSpPr txBox="1"/>
          <p:nvPr/>
        </p:nvSpPr>
        <p:spPr>
          <a:xfrm>
            <a:off x="5604099" y="916310"/>
            <a:ext cx="1208639" cy="384719"/>
          </a:xfrm>
          <a:prstGeom prst="rect">
            <a:avLst/>
          </a:prstGeom>
          <a:noFill/>
        </p:spPr>
        <p:txBody>
          <a:bodyPr wrap="square" lIns="91438" tIns="45719" rIns="91438" bIns="45719" rtlCol="0">
            <a:spAutoFit/>
          </a:bodyPr>
          <a:lstStyle/>
          <a:p>
            <a:r>
              <a:rPr lang="en-US" dirty="0">
                <a:latin typeface="Source Sans Pro"/>
                <a:cs typeface="Source Sans Pro"/>
              </a:rPr>
              <a:t>RDD</a:t>
            </a:r>
          </a:p>
        </p:txBody>
      </p:sp>
      <p:pic>
        <p:nvPicPr>
          <p:cNvPr id="13" name="Picture 12"/>
          <p:cNvPicPr>
            <a:picLocks noChangeAspect="1"/>
          </p:cNvPicPr>
          <p:nvPr/>
        </p:nvPicPr>
        <p:blipFill>
          <a:blip r:embed="rId3"/>
          <a:stretch>
            <a:fillRect/>
          </a:stretch>
        </p:blipFill>
        <p:spPr>
          <a:xfrm>
            <a:off x="2821347" y="4505482"/>
            <a:ext cx="1611959" cy="1615771"/>
          </a:xfrm>
          <a:prstGeom prst="rect">
            <a:avLst/>
          </a:prstGeom>
        </p:spPr>
      </p:pic>
      <p:sp>
        <p:nvSpPr>
          <p:cNvPr id="14" name="Rectangle 13"/>
          <p:cNvSpPr/>
          <p:nvPr/>
        </p:nvSpPr>
        <p:spPr>
          <a:xfrm>
            <a:off x="3155781" y="4916344"/>
            <a:ext cx="706787" cy="619703"/>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15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15" name="Rectangle 14"/>
          <p:cNvSpPr/>
          <p:nvPr/>
        </p:nvSpPr>
        <p:spPr>
          <a:xfrm>
            <a:off x="3186597" y="5190266"/>
            <a:ext cx="357891"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dirty="0">
                <a:solidFill>
                  <a:schemeClr val="bg2"/>
                </a:solidFill>
                <a:latin typeface="Anonymous Pro" panose="02060609030202000504" pitchFamily="49" charset="0"/>
                <a:ea typeface="Anonymous Pro" panose="02060609030202000504" pitchFamily="49" charset="0"/>
              </a:rPr>
              <a:t>RDD</a:t>
            </a:r>
          </a:p>
        </p:txBody>
      </p:sp>
      <p:sp>
        <p:nvSpPr>
          <p:cNvPr id="16" name="Rectangle 15"/>
          <p:cNvSpPr/>
          <p:nvPr/>
        </p:nvSpPr>
        <p:spPr>
          <a:xfrm>
            <a:off x="3158805" y="4560440"/>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sp>
        <p:nvSpPr>
          <p:cNvPr id="17" name="Rectangle 16"/>
          <p:cNvSpPr/>
          <p:nvPr/>
        </p:nvSpPr>
        <p:spPr>
          <a:xfrm>
            <a:off x="3185325" y="5354009"/>
            <a:ext cx="357891"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dirty="0">
                <a:solidFill>
                  <a:schemeClr val="bg2"/>
                </a:solidFill>
                <a:latin typeface="Anonymous Pro" panose="02060609030202000504" pitchFamily="49" charset="0"/>
                <a:ea typeface="Anonymous Pro" panose="02060609030202000504" pitchFamily="49" charset="0"/>
              </a:rPr>
              <a:t>RDD</a:t>
            </a:r>
          </a:p>
        </p:txBody>
      </p:sp>
      <p:pic>
        <p:nvPicPr>
          <p:cNvPr id="18" name="Picture 17"/>
          <p:cNvPicPr>
            <a:picLocks noChangeAspect="1"/>
          </p:cNvPicPr>
          <p:nvPr/>
        </p:nvPicPr>
        <p:blipFill>
          <a:blip r:embed="rId3"/>
          <a:stretch>
            <a:fillRect/>
          </a:stretch>
        </p:blipFill>
        <p:spPr>
          <a:xfrm>
            <a:off x="5191846" y="4505482"/>
            <a:ext cx="1611959" cy="1615771"/>
          </a:xfrm>
          <a:prstGeom prst="rect">
            <a:avLst/>
          </a:prstGeom>
        </p:spPr>
      </p:pic>
      <p:sp>
        <p:nvSpPr>
          <p:cNvPr id="19" name="Rectangle 18"/>
          <p:cNvSpPr/>
          <p:nvPr/>
        </p:nvSpPr>
        <p:spPr>
          <a:xfrm>
            <a:off x="5526281" y="4916344"/>
            <a:ext cx="706787" cy="619703"/>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15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20" name="Rectangle 19"/>
          <p:cNvSpPr/>
          <p:nvPr/>
        </p:nvSpPr>
        <p:spPr>
          <a:xfrm>
            <a:off x="5557097" y="5190266"/>
            <a:ext cx="357891"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dirty="0">
                <a:solidFill>
                  <a:schemeClr val="bg2"/>
                </a:solidFill>
                <a:latin typeface="Anonymous Pro" panose="02060609030202000504" pitchFamily="49" charset="0"/>
                <a:ea typeface="Anonymous Pro" panose="02060609030202000504" pitchFamily="49" charset="0"/>
              </a:rPr>
              <a:t>RDD</a:t>
            </a:r>
          </a:p>
        </p:txBody>
      </p:sp>
      <p:sp>
        <p:nvSpPr>
          <p:cNvPr id="21" name="Rectangle 20"/>
          <p:cNvSpPr/>
          <p:nvPr/>
        </p:nvSpPr>
        <p:spPr>
          <a:xfrm>
            <a:off x="5529305" y="4560440"/>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sp>
        <p:nvSpPr>
          <p:cNvPr id="22" name="Rectangle 21"/>
          <p:cNvSpPr/>
          <p:nvPr/>
        </p:nvSpPr>
        <p:spPr>
          <a:xfrm>
            <a:off x="5555821" y="5354009"/>
            <a:ext cx="357891"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dirty="0">
                <a:solidFill>
                  <a:schemeClr val="bg2"/>
                </a:solidFill>
                <a:latin typeface="Anonymous Pro" panose="02060609030202000504" pitchFamily="49" charset="0"/>
                <a:ea typeface="Anonymous Pro" panose="02060609030202000504" pitchFamily="49" charset="0"/>
              </a:rPr>
              <a:t>RDD</a:t>
            </a:r>
          </a:p>
        </p:txBody>
      </p:sp>
      <p:pic>
        <p:nvPicPr>
          <p:cNvPr id="23" name="Picture 22"/>
          <p:cNvPicPr>
            <a:picLocks noChangeAspect="1"/>
          </p:cNvPicPr>
          <p:nvPr/>
        </p:nvPicPr>
        <p:blipFill>
          <a:blip r:embed="rId3"/>
          <a:stretch>
            <a:fillRect/>
          </a:stretch>
        </p:blipFill>
        <p:spPr>
          <a:xfrm>
            <a:off x="7781458" y="4505482"/>
            <a:ext cx="1611959" cy="1615771"/>
          </a:xfrm>
          <a:prstGeom prst="rect">
            <a:avLst/>
          </a:prstGeom>
        </p:spPr>
      </p:pic>
      <p:sp>
        <p:nvSpPr>
          <p:cNvPr id="24" name="Rectangle 23"/>
          <p:cNvSpPr/>
          <p:nvPr/>
        </p:nvSpPr>
        <p:spPr>
          <a:xfrm>
            <a:off x="8115889" y="4916344"/>
            <a:ext cx="706787" cy="619703"/>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15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25" name="Rectangle 24"/>
          <p:cNvSpPr/>
          <p:nvPr/>
        </p:nvSpPr>
        <p:spPr>
          <a:xfrm>
            <a:off x="8146705" y="5190266"/>
            <a:ext cx="357891"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dirty="0">
                <a:solidFill>
                  <a:schemeClr val="bg2"/>
                </a:solidFill>
                <a:latin typeface="Anonymous Pro" panose="02060609030202000504" pitchFamily="49" charset="0"/>
                <a:ea typeface="Anonymous Pro" panose="02060609030202000504" pitchFamily="49" charset="0"/>
              </a:rPr>
              <a:t>RDD</a:t>
            </a:r>
          </a:p>
        </p:txBody>
      </p:sp>
      <p:sp>
        <p:nvSpPr>
          <p:cNvPr id="26" name="Rectangle 25"/>
          <p:cNvSpPr/>
          <p:nvPr/>
        </p:nvSpPr>
        <p:spPr>
          <a:xfrm>
            <a:off x="8118913" y="4560440"/>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cxnSp>
        <p:nvCxnSpPr>
          <p:cNvPr id="27" name="Straight Arrow Connector 26"/>
          <p:cNvCxnSpPr/>
          <p:nvPr/>
        </p:nvCxnSpPr>
        <p:spPr>
          <a:xfrm flipH="1">
            <a:off x="3583327" y="3467484"/>
            <a:ext cx="680856" cy="1722783"/>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170444" y="3489455"/>
            <a:ext cx="433653" cy="1700811"/>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3565226" y="3450920"/>
            <a:ext cx="2466103" cy="1972367"/>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904100" y="3467475"/>
            <a:ext cx="1181621" cy="1722784"/>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22" idx="3"/>
          </p:cNvCxnSpPr>
          <p:nvPr/>
        </p:nvCxnSpPr>
        <p:spPr>
          <a:xfrm flipH="1">
            <a:off x="5913712" y="3469641"/>
            <a:ext cx="1895221" cy="1953640"/>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7821102" y="370751"/>
            <a:ext cx="7066123" cy="384719"/>
          </a:xfrm>
          <a:prstGeom prst="rect">
            <a:avLst/>
          </a:prstGeom>
        </p:spPr>
        <p:txBody>
          <a:bodyPr wrap="none" lIns="91438" tIns="45719" rIns="91438" bIns="45719">
            <a:spAutoFit/>
          </a:bodyPr>
          <a:lstStyle/>
          <a:p>
            <a:r>
              <a:rPr lang="en-US" i="1" dirty="0">
                <a:latin typeface="Source Sans Pro Light"/>
              </a:rPr>
              <a:t>more partitions = more parallelism</a:t>
            </a:r>
            <a:endParaRPr lang="en-US" dirty="0">
              <a:latin typeface="Source Sans Pro Light"/>
            </a:endParaRPr>
          </a:p>
        </p:txBody>
      </p:sp>
    </p:spTree>
    <p:extLst>
      <p:ext uri="{BB962C8B-B14F-4D97-AF65-F5344CB8AC3E}">
        <p14:creationId xmlns:p14="http://schemas.microsoft.com/office/powerpoint/2010/main" val="2943794037"/>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show()</a:t>
            </a:r>
            <a:endParaRPr lang="en-US" dirty="0"/>
          </a:p>
        </p:txBody>
      </p:sp>
      <p:sp>
        <p:nvSpPr>
          <p:cNvPr id="3" name="Content Placeholder 2"/>
          <p:cNvSpPr>
            <a:spLocks noGrp="1"/>
          </p:cNvSpPr>
          <p:nvPr>
            <p:ph idx="1"/>
          </p:nvPr>
        </p:nvSpPr>
        <p:spPr>
          <a:xfrm>
            <a:off x="1380357" y="1418167"/>
            <a:ext cx="9745317" cy="5238751"/>
          </a:xfrm>
        </p:spPr>
        <p:txBody>
          <a:bodyPr>
            <a:normAutofit/>
          </a:bodyPr>
          <a:lstStyle/>
          <a:p>
            <a:pPr marL="0" indent="0">
              <a:buNone/>
            </a:pPr>
            <a:r>
              <a:rPr lang="en-US" dirty="0" smtClean="0"/>
              <a:t>You can look at the first </a:t>
            </a:r>
            <a:r>
              <a:rPr lang="en-US" i="1" dirty="0" smtClean="0"/>
              <a:t>n</a:t>
            </a:r>
            <a:r>
              <a:rPr lang="en-US" dirty="0" smtClean="0"/>
              <a:t> elements in a DataFrame with the </a:t>
            </a:r>
            <a:r>
              <a:rPr lang="en-US" dirty="0" smtClean="0">
                <a:solidFill>
                  <a:srgbClr val="0070C0"/>
                </a:solidFill>
                <a:latin typeface="Consolas" charset="0"/>
                <a:ea typeface="Consolas" charset="0"/>
                <a:cs typeface="Consolas" charset="0"/>
              </a:rPr>
              <a:t>show()</a:t>
            </a:r>
            <a:r>
              <a:rPr lang="en-US" dirty="0" smtClean="0">
                <a:solidFill>
                  <a:srgbClr val="0070C0"/>
                </a:solidFill>
                <a:latin typeface="Source Sans Pro Light" charset="0"/>
                <a:ea typeface="Source Sans Pro Light" charset="0"/>
                <a:cs typeface="Source Sans Pro Light" charset="0"/>
              </a:rPr>
              <a:t> </a:t>
            </a:r>
            <a:r>
              <a:rPr lang="en-US" dirty="0" smtClean="0"/>
              <a:t>method.  If not specified, </a:t>
            </a:r>
            <a:r>
              <a:rPr lang="en-US" i="1" dirty="0" smtClean="0"/>
              <a:t>n</a:t>
            </a:r>
            <a:r>
              <a:rPr lang="en-US" dirty="0" smtClean="0"/>
              <a:t> defaults to 20.</a:t>
            </a:r>
          </a:p>
          <a:p>
            <a:endParaRPr lang="en-US" dirty="0"/>
          </a:p>
          <a:p>
            <a:pPr marL="0" indent="0">
              <a:buNone/>
            </a:pPr>
            <a:r>
              <a:rPr lang="en-US" dirty="0" smtClean="0"/>
              <a:t>This method is an </a:t>
            </a:r>
            <a:r>
              <a:rPr lang="en-US" b="1" dirty="0" smtClean="0"/>
              <a:t>action</a:t>
            </a:r>
            <a:r>
              <a:rPr lang="en-US" dirty="0"/>
              <a:t>.</a:t>
            </a:r>
            <a:r>
              <a:rPr lang="en-US" dirty="0" smtClean="0"/>
              <a:t> It:</a:t>
            </a:r>
          </a:p>
          <a:p>
            <a:pPr marL="457189" indent="-457189">
              <a:buFont typeface="Arial" charset="0"/>
              <a:buChar char="•"/>
            </a:pPr>
            <a:r>
              <a:rPr lang="en-US" dirty="0" smtClean="0"/>
              <a:t>reads (or re-reads) the input source</a:t>
            </a:r>
          </a:p>
          <a:p>
            <a:pPr marL="457189" indent="-457189">
              <a:buFont typeface="Arial" charset="0"/>
              <a:buChar char="•"/>
            </a:pPr>
            <a:r>
              <a:rPr lang="en-US" dirty="0"/>
              <a:t>e</a:t>
            </a:r>
            <a:r>
              <a:rPr lang="en-US" dirty="0" smtClean="0"/>
              <a:t>xecutes the RDD DAG across the cluster</a:t>
            </a:r>
          </a:p>
          <a:p>
            <a:pPr marL="457189" indent="-457189">
              <a:buFont typeface="Arial" charset="0"/>
              <a:buChar char="•"/>
            </a:pPr>
            <a:r>
              <a:rPr lang="en-US" dirty="0"/>
              <a:t>p</a:t>
            </a:r>
            <a:r>
              <a:rPr lang="en-US" dirty="0" smtClean="0"/>
              <a:t>ulls the </a:t>
            </a:r>
            <a:r>
              <a:rPr lang="en-US" i="1" dirty="0" smtClean="0"/>
              <a:t>n</a:t>
            </a:r>
            <a:r>
              <a:rPr lang="en-US" dirty="0" smtClean="0"/>
              <a:t> elements back to the driver JVM</a:t>
            </a:r>
          </a:p>
          <a:p>
            <a:pPr marL="457189" indent="-457189">
              <a:buFont typeface="Arial" charset="0"/>
              <a:buChar char="•"/>
            </a:pPr>
            <a:r>
              <a:rPr lang="en-US" dirty="0"/>
              <a:t>d</a:t>
            </a:r>
            <a:r>
              <a:rPr lang="en-US" dirty="0" smtClean="0"/>
              <a:t>isplays those elements in a tabular form</a:t>
            </a:r>
          </a:p>
        </p:txBody>
      </p:sp>
    </p:spTree>
    <p:extLst>
      <p:ext uri="{BB962C8B-B14F-4D97-AF65-F5344CB8AC3E}">
        <p14:creationId xmlns:p14="http://schemas.microsoft.com/office/powerpoint/2010/main" val="36908984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2311400" y="1028677"/>
            <a:ext cx="7213600" cy="5219723"/>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53 h 3060753"/>
              <a:gd name="connsiteX1" fmla="*/ 4298085 w 8724954"/>
              <a:gd name="connsiteY1" fmla="*/ 238444 h 3060753"/>
              <a:gd name="connsiteX2" fmla="*/ 8724954 w 8724954"/>
              <a:gd name="connsiteY2" fmla="*/ 53 h 3060753"/>
              <a:gd name="connsiteX3" fmla="*/ 8455772 w 8724954"/>
              <a:gd name="connsiteY3" fmla="*/ 1421313 h 3060753"/>
              <a:gd name="connsiteX4" fmla="*/ 8724954 w 8724954"/>
              <a:gd name="connsiteY4" fmla="*/ 3060753 h 3060753"/>
              <a:gd name="connsiteX5" fmla="*/ 4379072 w 8724954"/>
              <a:gd name="connsiteY5" fmla="*/ 2691313 h 3060753"/>
              <a:gd name="connsiteX6" fmla="*/ 54 w 8724954"/>
              <a:gd name="connsiteY6" fmla="*/ 3060753 h 3060753"/>
              <a:gd name="connsiteX7" fmla="*/ 340472 w 8724954"/>
              <a:gd name="connsiteY7" fmla="*/ 1345113 h 3060753"/>
              <a:gd name="connsiteX8" fmla="*/ 54 w 8724954"/>
              <a:gd name="connsiteY8" fmla="*/ 53 h 3060753"/>
              <a:gd name="connsiteX0" fmla="*/ 54 w 8724954"/>
              <a:gd name="connsiteY0" fmla="*/ 53 h 3060753"/>
              <a:gd name="connsiteX1" fmla="*/ 4298085 w 8724954"/>
              <a:gd name="connsiteY1" fmla="*/ 238444 h 3060753"/>
              <a:gd name="connsiteX2" fmla="*/ 8724954 w 8724954"/>
              <a:gd name="connsiteY2" fmla="*/ 53 h 3060753"/>
              <a:gd name="connsiteX3" fmla="*/ 8455772 w 8724954"/>
              <a:gd name="connsiteY3" fmla="*/ 1421313 h 3060753"/>
              <a:gd name="connsiteX4" fmla="*/ 8724954 w 8724954"/>
              <a:gd name="connsiteY4" fmla="*/ 3060753 h 3060753"/>
              <a:gd name="connsiteX5" fmla="*/ 4379073 w 8724954"/>
              <a:gd name="connsiteY5" fmla="*/ 2831953 h 3060753"/>
              <a:gd name="connsiteX6" fmla="*/ 54 w 8724954"/>
              <a:gd name="connsiteY6" fmla="*/ 3060753 h 3060753"/>
              <a:gd name="connsiteX7" fmla="*/ 340472 w 8724954"/>
              <a:gd name="connsiteY7" fmla="*/ 1345113 h 3060753"/>
              <a:gd name="connsiteX8" fmla="*/ 54 w 8724954"/>
              <a:gd name="connsiteY8" fmla="*/ 53 h 3060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53">
                <a:moveTo>
                  <a:pt x="54" y="53"/>
                </a:moveTo>
                <a:cubicBezTo>
                  <a:pt x="1435154" y="-4180"/>
                  <a:pt x="2862985" y="242677"/>
                  <a:pt x="4298085" y="238444"/>
                </a:cubicBezTo>
                <a:lnTo>
                  <a:pt x="8724954" y="53"/>
                </a:lnTo>
                <a:cubicBezTo>
                  <a:pt x="8724127" y="444173"/>
                  <a:pt x="8456599" y="977193"/>
                  <a:pt x="8455772" y="1421313"/>
                </a:cubicBezTo>
                <a:lnTo>
                  <a:pt x="8724954" y="3060753"/>
                </a:lnTo>
                <a:cubicBezTo>
                  <a:pt x="7280560" y="3056140"/>
                  <a:pt x="5823467" y="2836566"/>
                  <a:pt x="4379073" y="2831953"/>
                </a:cubicBezTo>
                <a:lnTo>
                  <a:pt x="54" y="3060753"/>
                </a:lnTo>
                <a:cubicBezTo>
                  <a:pt x="-5007" y="2488873"/>
                  <a:pt x="345533" y="1916993"/>
                  <a:pt x="340472" y="1345113"/>
                </a:cubicBezTo>
                <a:lnTo>
                  <a:pt x="54" y="53"/>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230973" y="95873"/>
            <a:ext cx="11494100" cy="1143000"/>
          </a:xfrm>
        </p:spPr>
        <p:txBody>
          <a:bodyPr>
            <a:normAutofit/>
          </a:bodyPr>
          <a:lstStyle/>
          <a:p>
            <a:r>
              <a:rPr lang="en-US" dirty="0" smtClean="0"/>
              <a:t>show()</a:t>
            </a:r>
            <a:endParaRPr lang="en-US" dirty="0"/>
          </a:p>
        </p:txBody>
      </p:sp>
      <p:sp>
        <p:nvSpPr>
          <p:cNvPr id="5" name="Rectangle 4"/>
          <p:cNvSpPr/>
          <p:nvPr/>
        </p:nvSpPr>
        <p:spPr>
          <a:xfrm>
            <a:off x="2561032" y="1238874"/>
            <a:ext cx="6833981" cy="4857127"/>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lvl="0">
              <a:spcBef>
                <a:spcPct val="20000"/>
              </a:spcBef>
              <a:buSzPct val="90000"/>
            </a:pPr>
            <a:endParaRPr lang="en-US" sz="2000" dirty="0">
              <a:solidFill>
                <a:prstClr val="black">
                  <a:lumMod val="75000"/>
                  <a:lumOff val="25000"/>
                </a:prstClr>
              </a:solidFill>
              <a:latin typeface="Consolas" charset="0"/>
              <a:ea typeface="Consolas" charset="0"/>
              <a:cs typeface="Consolas" charset="0"/>
            </a:endParaRP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&gt; </a:t>
            </a:r>
            <a:r>
              <a:rPr lang="en-US" sz="2000" b="1" dirty="0" err="1">
                <a:solidFill>
                  <a:prstClr val="black">
                    <a:lumMod val="75000"/>
                    <a:lumOff val="25000"/>
                  </a:prstClr>
                </a:solidFill>
                <a:latin typeface="Consolas" charset="0"/>
                <a:ea typeface="Consolas" charset="0"/>
                <a:cs typeface="Consolas" charset="0"/>
              </a:rPr>
              <a:t>df.show</a:t>
            </a:r>
            <a:r>
              <a:rPr lang="en-US" sz="2000" b="1" dirty="0">
                <a:solidFill>
                  <a:prstClr val="black">
                    <a:lumMod val="75000"/>
                    <a:lumOff val="25000"/>
                  </a:prstClr>
                </a:solidFill>
                <a:latin typeface="Consolas" charset="0"/>
                <a:ea typeface="Consolas" charset="0"/>
                <a:cs typeface="Consolas" charset="0"/>
              </a:rPr>
              <a:t>()</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a:t>
            </a:r>
            <a:r>
              <a:rPr lang="en-US" sz="2000" dirty="0" err="1">
                <a:solidFill>
                  <a:prstClr val="black">
                    <a:lumMod val="75000"/>
                    <a:lumOff val="25000"/>
                  </a:prstClr>
                </a:solidFill>
                <a:latin typeface="Consolas" charset="0"/>
                <a:ea typeface="Consolas" charset="0"/>
                <a:cs typeface="Consolas" charset="0"/>
              </a:rPr>
              <a:t>firstName|lastName|gender|age</a:t>
            </a:r>
            <a:r>
              <a:rPr lang="en-US" sz="2000" dirty="0">
                <a:solidFill>
                  <a:prstClr val="black">
                    <a:lumMod val="75000"/>
                    <a:lumOff val="25000"/>
                  </a:prstClr>
                </a:solidFill>
                <a:latin typeface="Consolas" charset="0"/>
                <a:ea typeface="Consolas" charset="0"/>
                <a:cs typeface="Consolas" charset="0"/>
              </a:rPr>
              <a:t>|</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     Erin| Shannon|     F| 42|</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   Claire| McBride|     F| 23|</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   </a:t>
            </a:r>
            <a:r>
              <a:rPr lang="en-US" sz="2000" dirty="0" err="1">
                <a:solidFill>
                  <a:prstClr val="black">
                    <a:lumMod val="75000"/>
                    <a:lumOff val="25000"/>
                  </a:prstClr>
                </a:solidFill>
                <a:latin typeface="Consolas" charset="0"/>
                <a:ea typeface="Consolas" charset="0"/>
                <a:cs typeface="Consolas" charset="0"/>
              </a:rPr>
              <a:t>Norman|Lockwood</a:t>
            </a:r>
            <a:r>
              <a:rPr lang="en-US" sz="2000" dirty="0">
                <a:solidFill>
                  <a:prstClr val="black">
                    <a:lumMod val="75000"/>
                    <a:lumOff val="25000"/>
                  </a:prstClr>
                </a:solidFill>
                <a:latin typeface="Consolas" charset="0"/>
                <a:ea typeface="Consolas" charset="0"/>
                <a:cs typeface="Consolas" charset="0"/>
              </a:rPr>
              <a:t>|     M| 81|</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   Miguel|    Ruiz|     M| 64|</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 </a:t>
            </a:r>
            <a:r>
              <a:rPr lang="en-US" sz="2000" dirty="0" err="1">
                <a:solidFill>
                  <a:prstClr val="black">
                    <a:lumMod val="75000"/>
                    <a:lumOff val="25000"/>
                  </a:prstClr>
                </a:solidFill>
                <a:latin typeface="Consolas" charset="0"/>
                <a:ea typeface="Consolas" charset="0"/>
                <a:cs typeface="Consolas" charset="0"/>
              </a:rPr>
              <a:t>Rosalita</a:t>
            </a:r>
            <a:r>
              <a:rPr lang="en-US" sz="2000" dirty="0">
                <a:solidFill>
                  <a:prstClr val="black">
                    <a:lumMod val="75000"/>
                    <a:lumOff val="25000"/>
                  </a:prstClr>
                </a:solidFill>
                <a:latin typeface="Consolas" charset="0"/>
                <a:ea typeface="Consolas" charset="0"/>
                <a:cs typeface="Consolas" charset="0"/>
              </a:rPr>
              <a:t>| Ramirez|     F| 14|</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     Ally|  Garcia|     F| 39|</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  </a:t>
            </a:r>
            <a:r>
              <a:rPr lang="en-US" sz="2000" dirty="0" err="1">
                <a:solidFill>
                  <a:prstClr val="black">
                    <a:lumMod val="75000"/>
                    <a:lumOff val="25000"/>
                  </a:prstClr>
                </a:solidFill>
                <a:latin typeface="Consolas" charset="0"/>
                <a:ea typeface="Consolas" charset="0"/>
                <a:cs typeface="Consolas" charset="0"/>
              </a:rPr>
              <a:t>Abigail|Cottrell</a:t>
            </a:r>
            <a:r>
              <a:rPr lang="en-US" sz="2000" dirty="0">
                <a:solidFill>
                  <a:prstClr val="black">
                    <a:lumMod val="75000"/>
                    <a:lumOff val="25000"/>
                  </a:prstClr>
                </a:solidFill>
                <a:latin typeface="Consolas" charset="0"/>
                <a:ea typeface="Consolas" charset="0"/>
                <a:cs typeface="Consolas" charset="0"/>
              </a:rPr>
              <a:t>|     F| 75|</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     José|  Rivera|     M| 59|</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a:t>
            </a:r>
          </a:p>
          <a:p>
            <a:pPr lvl="0">
              <a:spcBef>
                <a:spcPct val="20000"/>
              </a:spcBef>
              <a:buSzPct val="90000"/>
            </a:pPr>
            <a:endParaRPr lang="en-US" sz="2000" dirty="0">
              <a:solidFill>
                <a:prstClr val="black">
                  <a:lumMod val="75000"/>
                  <a:lumOff val="25000"/>
                </a:prstClr>
              </a:solidFill>
              <a:latin typeface="Consolas" charset="0"/>
              <a:ea typeface="Consolas" charset="0"/>
              <a:cs typeface="Consolas" charset="0"/>
            </a:endParaRPr>
          </a:p>
        </p:txBody>
      </p:sp>
    </p:spTree>
    <p:extLst>
      <p:ext uri="{BB962C8B-B14F-4D97-AF65-F5344CB8AC3E}">
        <p14:creationId xmlns:p14="http://schemas.microsoft.com/office/powerpoint/2010/main" val="29713876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625600" y="2438400"/>
            <a:ext cx="9042400" cy="377190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smtClean="0"/>
              <a:t>select()</a:t>
            </a:r>
            <a:endParaRPr lang="en-US" dirty="0"/>
          </a:p>
        </p:txBody>
      </p:sp>
      <p:sp>
        <p:nvSpPr>
          <p:cNvPr id="3" name="Content Placeholder 2"/>
          <p:cNvSpPr>
            <a:spLocks noGrp="1"/>
          </p:cNvSpPr>
          <p:nvPr>
            <p:ph idx="1"/>
          </p:nvPr>
        </p:nvSpPr>
        <p:spPr>
          <a:xfrm>
            <a:off x="1987291" y="1185085"/>
            <a:ext cx="7655187" cy="1558115"/>
          </a:xfrm>
        </p:spPr>
        <p:txBody>
          <a:bodyPr>
            <a:normAutofit/>
          </a:bodyPr>
          <a:lstStyle/>
          <a:p>
            <a:pPr marL="0" indent="0">
              <a:buNone/>
            </a:pPr>
            <a:r>
              <a:rPr lang="en-US" dirty="0">
                <a:solidFill>
                  <a:srgbClr val="0070C0"/>
                </a:solidFill>
                <a:latin typeface="Consolas" charset="0"/>
                <a:ea typeface="Consolas" charset="0"/>
                <a:cs typeface="Consolas" charset="0"/>
              </a:rPr>
              <a:t>s</a:t>
            </a:r>
            <a:r>
              <a:rPr lang="en-US" dirty="0" smtClean="0">
                <a:solidFill>
                  <a:srgbClr val="0070C0"/>
                </a:solidFill>
                <a:latin typeface="Consolas" charset="0"/>
                <a:ea typeface="Consolas" charset="0"/>
                <a:cs typeface="Consolas" charset="0"/>
              </a:rPr>
              <a:t>elect()</a:t>
            </a:r>
            <a:r>
              <a:rPr lang="en-US" dirty="0" smtClean="0"/>
              <a:t> is like a SQL SELECT, allowing you to limit the results to specific columns. </a:t>
            </a:r>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152</a:t>
            </a:fld>
            <a:endParaRPr lang="en-US" dirty="0"/>
          </a:p>
        </p:txBody>
      </p:sp>
      <p:sp>
        <p:nvSpPr>
          <p:cNvPr id="6" name="Rectangle 5"/>
          <p:cNvSpPr/>
          <p:nvPr/>
        </p:nvSpPr>
        <p:spPr>
          <a:xfrm>
            <a:off x="1929883" y="2628899"/>
            <a:ext cx="8466737" cy="337073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dirty="0" err="1">
                <a:latin typeface="Consolas" charset="0"/>
                <a:ea typeface="Consolas" charset="0"/>
                <a:cs typeface="Consolas" charset="0"/>
              </a:rPr>
              <a:t>scala</a:t>
            </a:r>
            <a:r>
              <a:rPr lang="en-US" sz="2000" dirty="0">
                <a:latin typeface="Consolas" charset="0"/>
                <a:ea typeface="Consolas" charset="0"/>
                <a:cs typeface="Consolas" charset="0"/>
              </a:rPr>
              <a:t>&gt; </a:t>
            </a:r>
            <a:r>
              <a:rPr lang="en-US" sz="2000" b="1" dirty="0" err="1">
                <a:latin typeface="Consolas" charset="0"/>
                <a:ea typeface="Consolas" charset="0"/>
                <a:cs typeface="Consolas" charset="0"/>
              </a:rPr>
              <a:t>df.select</a:t>
            </a:r>
            <a:r>
              <a:rPr lang="en-US" sz="2000" b="1" dirty="0">
                <a:latin typeface="Consolas" charset="0"/>
                <a:ea typeface="Consolas" charset="0"/>
                <a:cs typeface="Consolas" charset="0"/>
              </a:rPr>
              <a:t>($</a:t>
            </a:r>
            <a:r>
              <a:rPr lang="en-US" sz="2000" b="1" dirty="0">
                <a:solidFill>
                  <a:srgbClr val="0070C0"/>
                </a:solidFill>
                <a:latin typeface="Consolas" charset="0"/>
                <a:ea typeface="Consolas" charset="0"/>
                <a:cs typeface="Consolas" charset="0"/>
              </a:rPr>
              <a:t>"</a:t>
            </a:r>
            <a:r>
              <a:rPr lang="en-US" sz="2000" b="1" dirty="0" err="1">
                <a:solidFill>
                  <a:srgbClr val="0070C0"/>
                </a:solidFill>
                <a:latin typeface="Consolas" charset="0"/>
                <a:ea typeface="Consolas" charset="0"/>
                <a:cs typeface="Consolas" charset="0"/>
              </a:rPr>
              <a:t>firstName</a:t>
            </a:r>
            <a:r>
              <a:rPr lang="en-US" sz="2000" b="1" dirty="0">
                <a:solidFill>
                  <a:srgbClr val="0070C0"/>
                </a:solidFill>
                <a:latin typeface="Consolas" charset="0"/>
                <a:ea typeface="Consolas" charset="0"/>
                <a:cs typeface="Consolas" charset="0"/>
              </a:rPr>
              <a:t>"</a:t>
            </a:r>
            <a:r>
              <a:rPr lang="en-US" sz="2000" b="1" dirty="0">
                <a:latin typeface="Consolas" charset="0"/>
                <a:ea typeface="Consolas" charset="0"/>
                <a:cs typeface="Consolas" charset="0"/>
              </a:rPr>
              <a:t>, $</a:t>
            </a:r>
            <a:r>
              <a:rPr lang="en-US" sz="2000" b="1" dirty="0">
                <a:solidFill>
                  <a:srgbClr val="0070C0"/>
                </a:solidFill>
                <a:latin typeface="Consolas" charset="0"/>
                <a:ea typeface="Consolas" charset="0"/>
                <a:cs typeface="Consolas" charset="0"/>
              </a:rPr>
              <a:t>"age"</a:t>
            </a:r>
            <a:r>
              <a:rPr lang="en-US" sz="2000" b="1" dirty="0">
                <a:latin typeface="Consolas" charset="0"/>
                <a:ea typeface="Consolas" charset="0"/>
                <a:cs typeface="Consolas" charset="0"/>
              </a:rPr>
              <a:t>).show(</a:t>
            </a:r>
            <a:r>
              <a:rPr lang="en-US" sz="2000" b="1" dirty="0">
                <a:solidFill>
                  <a:schemeClr val="accent3"/>
                </a:solidFill>
                <a:latin typeface="Consolas" charset="0"/>
                <a:ea typeface="Consolas" charset="0"/>
                <a:cs typeface="Consolas" charset="0"/>
              </a:rPr>
              <a:t>5</a:t>
            </a:r>
            <a:r>
              <a:rPr lang="en-US" sz="2000" b="1" dirty="0">
                <a:latin typeface="Consolas" charset="0"/>
                <a:ea typeface="Consolas" charset="0"/>
                <a:cs typeface="Consolas" charset="0"/>
              </a:rPr>
              <a:t>)</a:t>
            </a:r>
          </a:p>
          <a:p>
            <a:r>
              <a:rPr lang="en-US" sz="2000" dirty="0">
                <a:latin typeface="Consolas" charset="0"/>
                <a:ea typeface="Consolas" charset="0"/>
                <a:cs typeface="Consolas" charset="0"/>
              </a:rPr>
              <a:t>+---------+---+</a:t>
            </a:r>
            <a:br>
              <a:rPr lang="en-US" sz="2000" dirty="0">
                <a:latin typeface="Consolas" charset="0"/>
                <a:ea typeface="Consolas" charset="0"/>
                <a:cs typeface="Consolas" charset="0"/>
              </a:rPr>
            </a:br>
            <a:r>
              <a:rPr lang="en-US" sz="2000" dirty="0">
                <a:latin typeface="Consolas" charset="0"/>
                <a:ea typeface="Consolas" charset="0"/>
                <a:cs typeface="Consolas" charset="0"/>
              </a:rPr>
              <a:t>|</a:t>
            </a:r>
            <a:r>
              <a:rPr lang="en-US" sz="2000" dirty="0" err="1">
                <a:latin typeface="Consolas" charset="0"/>
                <a:ea typeface="Consolas" charset="0"/>
                <a:cs typeface="Consolas" charset="0"/>
              </a:rPr>
              <a:t>firstName|age</a:t>
            </a:r>
            <a:r>
              <a:rPr lang="en-US" sz="2000" dirty="0">
                <a:latin typeface="Consolas" charset="0"/>
                <a:ea typeface="Consolas" charset="0"/>
                <a:cs typeface="Consolas" charset="0"/>
              </a:rPr>
              <a:t>|</a:t>
            </a:r>
            <a:br>
              <a:rPr lang="en-US" sz="2000" dirty="0">
                <a:latin typeface="Consolas" charset="0"/>
                <a:ea typeface="Consolas" charset="0"/>
                <a:cs typeface="Consolas" charset="0"/>
              </a:rPr>
            </a:br>
            <a:r>
              <a:rPr lang="en-US" sz="2000" dirty="0">
                <a:latin typeface="Consolas" charset="0"/>
                <a:ea typeface="Consolas" charset="0"/>
                <a:cs typeface="Consolas" charset="0"/>
              </a:rPr>
              <a:t>+---------+---+</a:t>
            </a:r>
            <a:br>
              <a:rPr lang="en-US" sz="2000" dirty="0">
                <a:latin typeface="Consolas" charset="0"/>
                <a:ea typeface="Consolas" charset="0"/>
                <a:cs typeface="Consolas" charset="0"/>
              </a:rPr>
            </a:br>
            <a:r>
              <a:rPr lang="en-US" sz="2000" dirty="0">
                <a:latin typeface="Consolas" charset="0"/>
                <a:ea typeface="Consolas" charset="0"/>
                <a:cs typeface="Consolas" charset="0"/>
              </a:rPr>
              <a:t>|     Erin| 42|</a:t>
            </a:r>
            <a:br>
              <a:rPr lang="en-US" sz="2000" dirty="0">
                <a:latin typeface="Consolas" charset="0"/>
                <a:ea typeface="Consolas" charset="0"/>
                <a:cs typeface="Consolas" charset="0"/>
              </a:rPr>
            </a:br>
            <a:r>
              <a:rPr lang="en-US" sz="2000" dirty="0">
                <a:latin typeface="Consolas" charset="0"/>
                <a:ea typeface="Consolas" charset="0"/>
                <a:cs typeface="Consolas" charset="0"/>
              </a:rPr>
              <a:t>|   Claire| 23|</a:t>
            </a:r>
            <a:br>
              <a:rPr lang="en-US" sz="2000" dirty="0">
                <a:latin typeface="Consolas" charset="0"/>
                <a:ea typeface="Consolas" charset="0"/>
                <a:cs typeface="Consolas" charset="0"/>
              </a:rPr>
            </a:br>
            <a:r>
              <a:rPr lang="en-US" sz="2000" dirty="0">
                <a:latin typeface="Consolas" charset="0"/>
                <a:ea typeface="Consolas" charset="0"/>
                <a:cs typeface="Consolas" charset="0"/>
              </a:rPr>
              <a:t>|   Norman| 81|</a:t>
            </a:r>
            <a:br>
              <a:rPr lang="en-US" sz="2000" dirty="0">
                <a:latin typeface="Consolas" charset="0"/>
                <a:ea typeface="Consolas" charset="0"/>
                <a:cs typeface="Consolas" charset="0"/>
              </a:rPr>
            </a:br>
            <a:r>
              <a:rPr lang="en-US" sz="2000" dirty="0">
                <a:latin typeface="Consolas" charset="0"/>
                <a:ea typeface="Consolas" charset="0"/>
                <a:cs typeface="Consolas" charset="0"/>
              </a:rPr>
              <a:t>|   Miguel| 64|</a:t>
            </a:r>
            <a:br>
              <a:rPr lang="en-US" sz="2000" dirty="0">
                <a:latin typeface="Consolas" charset="0"/>
                <a:ea typeface="Consolas" charset="0"/>
                <a:cs typeface="Consolas" charset="0"/>
              </a:rPr>
            </a:br>
            <a:r>
              <a:rPr lang="en-US" sz="2000" dirty="0">
                <a:latin typeface="Consolas" charset="0"/>
                <a:ea typeface="Consolas" charset="0"/>
                <a:cs typeface="Consolas" charset="0"/>
              </a:rPr>
              <a:t>| </a:t>
            </a:r>
            <a:r>
              <a:rPr lang="en-US" sz="2000" dirty="0" err="1">
                <a:latin typeface="Consolas" charset="0"/>
                <a:ea typeface="Consolas" charset="0"/>
                <a:cs typeface="Consolas" charset="0"/>
              </a:rPr>
              <a:t>Rosalita</a:t>
            </a:r>
            <a:r>
              <a:rPr lang="en-US" sz="2000" dirty="0">
                <a:latin typeface="Consolas" charset="0"/>
                <a:ea typeface="Consolas" charset="0"/>
                <a:cs typeface="Consolas" charset="0"/>
              </a:rPr>
              <a:t>| 14|</a:t>
            </a:r>
            <a:br>
              <a:rPr lang="en-US" sz="2000" dirty="0">
                <a:latin typeface="Consolas" charset="0"/>
                <a:ea typeface="Consolas" charset="0"/>
                <a:cs typeface="Consolas" charset="0"/>
              </a:rPr>
            </a:br>
            <a:r>
              <a:rPr lang="en-US" sz="2000" dirty="0">
                <a:latin typeface="Consolas" charset="0"/>
                <a:ea typeface="Consolas" charset="0"/>
                <a:cs typeface="Consolas" charset="0"/>
              </a:rPr>
              <a:t>+---------+---+</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49393" y="2717800"/>
            <a:ext cx="315382" cy="464575"/>
          </a:xfrm>
          <a:prstGeom prst="rect">
            <a:avLst/>
          </a:prstGeom>
        </p:spPr>
      </p:pic>
    </p:spTree>
    <p:extLst>
      <p:ext uri="{BB962C8B-B14F-4D97-AF65-F5344CB8AC3E}">
        <p14:creationId xmlns:p14="http://schemas.microsoft.com/office/powerpoint/2010/main" val="6844119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738366" y="2682199"/>
            <a:ext cx="8928101" cy="381000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smtClean="0"/>
              <a:t>select()</a:t>
            </a:r>
            <a:endParaRPr lang="en-US" dirty="0"/>
          </a:p>
        </p:txBody>
      </p:sp>
      <p:sp>
        <p:nvSpPr>
          <p:cNvPr id="6" name="Rectangle 5"/>
          <p:cNvSpPr/>
          <p:nvPr/>
        </p:nvSpPr>
        <p:spPr>
          <a:xfrm>
            <a:off x="1697839" y="2827248"/>
            <a:ext cx="9193175" cy="3325905"/>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700" dirty="0" smtClean="0">
                <a:solidFill>
                  <a:srgbClr val="0070C0"/>
                </a:solidFill>
                <a:latin typeface="Consolas" charset="0"/>
                <a:ea typeface="Consolas" charset="0"/>
                <a:cs typeface="Consolas" charset="0"/>
              </a:rPr>
              <a:t>In</a:t>
            </a:r>
            <a:r>
              <a:rPr lang="en-US" sz="1700" dirty="0">
                <a:solidFill>
                  <a:srgbClr val="0070C0"/>
                </a:solidFill>
                <a:latin typeface="Consolas" charset="0"/>
                <a:ea typeface="Consolas" charset="0"/>
                <a:cs typeface="Consolas" charset="0"/>
              </a:rPr>
              <a:t>[1]</a:t>
            </a:r>
            <a:r>
              <a:rPr lang="en-US" sz="1700" dirty="0">
                <a:latin typeface="Consolas" charset="0"/>
                <a:ea typeface="Consolas" charset="0"/>
                <a:cs typeface="Consolas" charset="0"/>
              </a:rPr>
              <a:t>: </a:t>
            </a:r>
            <a:r>
              <a:rPr lang="en-US" sz="1700" b="1" dirty="0" err="1">
                <a:latin typeface="Consolas" charset="0"/>
                <a:ea typeface="Consolas" charset="0"/>
                <a:cs typeface="Consolas" charset="0"/>
              </a:rPr>
              <a:t>df.select</a:t>
            </a:r>
            <a:r>
              <a:rPr lang="en-US" sz="1700" b="1" dirty="0">
                <a:latin typeface="Consolas" charset="0"/>
                <a:ea typeface="Consolas" charset="0"/>
                <a:cs typeface="Consolas" charset="0"/>
              </a:rPr>
              <a:t>(</a:t>
            </a:r>
            <a:r>
              <a:rPr lang="en-US" sz="1700" b="1" dirty="0" err="1">
                <a:latin typeface="Consolas" charset="0"/>
                <a:ea typeface="Consolas" charset="0"/>
                <a:cs typeface="Consolas" charset="0"/>
              </a:rPr>
              <a:t>df</a:t>
            </a:r>
            <a:r>
              <a:rPr lang="en-US" sz="1700" b="1" dirty="0">
                <a:latin typeface="Consolas" charset="0"/>
                <a:ea typeface="Consolas" charset="0"/>
                <a:cs typeface="Consolas" charset="0"/>
              </a:rPr>
              <a:t>[</a:t>
            </a:r>
            <a:r>
              <a:rPr lang="en-US" sz="1700" b="1" dirty="0">
                <a:solidFill>
                  <a:srgbClr val="0070C0"/>
                </a:solidFill>
                <a:latin typeface="Consolas" charset="0"/>
                <a:ea typeface="Consolas" charset="0"/>
                <a:cs typeface="Consolas" charset="0"/>
              </a:rPr>
              <a:t>'</a:t>
            </a:r>
            <a:r>
              <a:rPr lang="en-US" sz="1700" b="1" dirty="0" err="1">
                <a:solidFill>
                  <a:srgbClr val="0070C0"/>
                </a:solidFill>
                <a:latin typeface="Consolas" charset="0"/>
                <a:ea typeface="Consolas" charset="0"/>
                <a:cs typeface="Consolas" charset="0"/>
              </a:rPr>
              <a:t>first_name</a:t>
            </a:r>
            <a:r>
              <a:rPr lang="en-US" sz="1700" b="1" dirty="0">
                <a:solidFill>
                  <a:srgbClr val="0070C0"/>
                </a:solidFill>
                <a:latin typeface="Consolas" charset="0"/>
                <a:ea typeface="Consolas" charset="0"/>
                <a:cs typeface="Consolas" charset="0"/>
              </a:rPr>
              <a:t>'</a:t>
            </a:r>
            <a:r>
              <a:rPr lang="en-US" sz="1700" b="1" dirty="0">
                <a:latin typeface="Consolas" charset="0"/>
                <a:ea typeface="Consolas" charset="0"/>
                <a:cs typeface="Consolas" charset="0"/>
              </a:rPr>
              <a:t>], </a:t>
            </a:r>
            <a:r>
              <a:rPr lang="en-US" sz="1700" b="1" dirty="0" err="1">
                <a:latin typeface="Consolas" charset="0"/>
                <a:ea typeface="Consolas" charset="0"/>
                <a:cs typeface="Consolas" charset="0"/>
              </a:rPr>
              <a:t>df</a:t>
            </a:r>
            <a:r>
              <a:rPr lang="en-US" sz="1700" b="1" dirty="0">
                <a:latin typeface="Consolas" charset="0"/>
                <a:ea typeface="Consolas" charset="0"/>
                <a:cs typeface="Consolas" charset="0"/>
              </a:rPr>
              <a:t>[</a:t>
            </a:r>
            <a:r>
              <a:rPr lang="en-US" sz="1700" b="1" dirty="0">
                <a:solidFill>
                  <a:srgbClr val="0070C0"/>
                </a:solidFill>
                <a:latin typeface="Consolas" charset="0"/>
                <a:ea typeface="Consolas" charset="0"/>
                <a:cs typeface="Consolas" charset="0"/>
              </a:rPr>
              <a:t>'age'</a:t>
            </a:r>
            <a:r>
              <a:rPr lang="en-US" sz="1700" b="1" dirty="0">
                <a:latin typeface="Consolas" charset="0"/>
                <a:ea typeface="Consolas" charset="0"/>
                <a:cs typeface="Consolas" charset="0"/>
              </a:rPr>
              <a:t>], </a:t>
            </a:r>
            <a:r>
              <a:rPr lang="en-US" sz="1700" b="1" dirty="0" err="1">
                <a:latin typeface="Consolas" charset="0"/>
                <a:ea typeface="Consolas" charset="0"/>
                <a:cs typeface="Consolas" charset="0"/>
              </a:rPr>
              <a:t>df</a:t>
            </a:r>
            <a:r>
              <a:rPr lang="en-US" sz="1700" b="1" dirty="0">
                <a:latin typeface="Consolas" charset="0"/>
                <a:ea typeface="Consolas" charset="0"/>
                <a:cs typeface="Consolas" charset="0"/>
              </a:rPr>
              <a:t>[</a:t>
            </a:r>
            <a:r>
              <a:rPr lang="en-US" sz="1700" b="1" dirty="0">
                <a:solidFill>
                  <a:srgbClr val="0070C0"/>
                </a:solidFill>
                <a:latin typeface="Consolas" charset="0"/>
                <a:ea typeface="Consolas" charset="0"/>
                <a:cs typeface="Consolas" charset="0"/>
              </a:rPr>
              <a:t>'age'</a:t>
            </a:r>
            <a:r>
              <a:rPr lang="en-US" sz="1700" b="1" dirty="0">
                <a:latin typeface="Consolas" charset="0"/>
                <a:ea typeface="Consolas" charset="0"/>
                <a:cs typeface="Consolas" charset="0"/>
              </a:rPr>
              <a:t>] &gt; </a:t>
            </a:r>
            <a:r>
              <a:rPr lang="en-US" sz="1700" b="1" dirty="0">
                <a:solidFill>
                  <a:schemeClr val="accent3"/>
                </a:solidFill>
                <a:latin typeface="Consolas" charset="0"/>
                <a:ea typeface="Consolas" charset="0"/>
                <a:cs typeface="Consolas" charset="0"/>
              </a:rPr>
              <a:t>49</a:t>
            </a:r>
            <a:r>
              <a:rPr lang="en-US" sz="1700" b="1" dirty="0">
                <a:latin typeface="Consolas" charset="0"/>
                <a:ea typeface="Consolas" charset="0"/>
                <a:cs typeface="Consolas" charset="0"/>
              </a:rPr>
              <a:t>).show(</a:t>
            </a:r>
            <a:r>
              <a:rPr lang="en-US" sz="1700" b="1" dirty="0">
                <a:solidFill>
                  <a:schemeClr val="accent3"/>
                </a:solidFill>
                <a:latin typeface="Consolas" charset="0"/>
                <a:ea typeface="Consolas" charset="0"/>
                <a:cs typeface="Consolas" charset="0"/>
              </a:rPr>
              <a:t>5</a:t>
            </a:r>
            <a:r>
              <a:rPr lang="en-US" sz="1700" b="1" dirty="0">
                <a:latin typeface="Consolas" charset="0"/>
                <a:ea typeface="Consolas" charset="0"/>
                <a:cs typeface="Consolas" charset="0"/>
              </a:rPr>
              <a:t>)</a:t>
            </a:r>
          </a:p>
          <a:p>
            <a:r>
              <a:rPr lang="en-US" sz="1700" dirty="0">
                <a:latin typeface="Consolas" charset="0"/>
                <a:ea typeface="Consolas" charset="0"/>
                <a:cs typeface="Consolas" charset="0"/>
              </a:rPr>
              <a:t>+----------+---+----------+</a:t>
            </a:r>
          </a:p>
          <a:p>
            <a:r>
              <a:rPr lang="en-US" sz="1700" dirty="0">
                <a:latin typeface="Consolas" charset="0"/>
                <a:ea typeface="Consolas" charset="0"/>
                <a:cs typeface="Consolas" charset="0"/>
              </a:rPr>
              <a:t>|</a:t>
            </a:r>
            <a:r>
              <a:rPr lang="en-US" sz="1700" dirty="0" err="1">
                <a:latin typeface="Consolas" charset="0"/>
                <a:ea typeface="Consolas" charset="0"/>
                <a:cs typeface="Consolas" charset="0"/>
              </a:rPr>
              <a:t>first_name|age</a:t>
            </a:r>
            <a:r>
              <a:rPr lang="en-US" sz="1700" dirty="0">
                <a:latin typeface="Consolas" charset="0"/>
                <a:ea typeface="Consolas" charset="0"/>
                <a:cs typeface="Consolas" charset="0"/>
              </a:rPr>
              <a:t>|(age &gt; 49)|</a:t>
            </a:r>
          </a:p>
          <a:p>
            <a:r>
              <a:rPr lang="en-US" sz="1700" dirty="0">
                <a:latin typeface="Consolas" charset="0"/>
                <a:ea typeface="Consolas" charset="0"/>
                <a:cs typeface="Consolas" charset="0"/>
              </a:rPr>
              <a:t>+----------+---+----------+</a:t>
            </a:r>
          </a:p>
          <a:p>
            <a:r>
              <a:rPr lang="en-US" sz="1700" dirty="0">
                <a:latin typeface="Consolas" charset="0"/>
                <a:ea typeface="Consolas" charset="0"/>
                <a:cs typeface="Consolas" charset="0"/>
              </a:rPr>
              <a:t>|      Erin| 42|     false|</a:t>
            </a:r>
          </a:p>
          <a:p>
            <a:r>
              <a:rPr lang="en-US" sz="1700" dirty="0">
                <a:latin typeface="Consolas" charset="0"/>
                <a:ea typeface="Consolas" charset="0"/>
                <a:cs typeface="Consolas" charset="0"/>
              </a:rPr>
              <a:t>|    Claire| 23|     false|</a:t>
            </a:r>
          </a:p>
          <a:p>
            <a:r>
              <a:rPr lang="en-US" sz="1700" dirty="0">
                <a:latin typeface="Consolas" charset="0"/>
                <a:ea typeface="Consolas" charset="0"/>
                <a:cs typeface="Consolas" charset="0"/>
              </a:rPr>
              <a:t>|    Norman| 81|      true|</a:t>
            </a:r>
          </a:p>
          <a:p>
            <a:r>
              <a:rPr lang="en-US" sz="1700" dirty="0">
                <a:latin typeface="Consolas" charset="0"/>
                <a:ea typeface="Consolas" charset="0"/>
                <a:cs typeface="Consolas" charset="0"/>
              </a:rPr>
              <a:t>|    Miguel| 64|      true|</a:t>
            </a:r>
          </a:p>
          <a:p>
            <a:r>
              <a:rPr lang="en-US" sz="1700" dirty="0">
                <a:latin typeface="Consolas" charset="0"/>
                <a:ea typeface="Consolas" charset="0"/>
                <a:cs typeface="Consolas" charset="0"/>
              </a:rPr>
              <a:t>|  </a:t>
            </a:r>
            <a:r>
              <a:rPr lang="en-US" sz="1700" dirty="0" err="1">
                <a:latin typeface="Consolas" charset="0"/>
                <a:ea typeface="Consolas" charset="0"/>
                <a:cs typeface="Consolas" charset="0"/>
              </a:rPr>
              <a:t>Rosalita</a:t>
            </a:r>
            <a:r>
              <a:rPr lang="en-US" sz="1700" dirty="0">
                <a:latin typeface="Consolas" charset="0"/>
                <a:ea typeface="Consolas" charset="0"/>
                <a:cs typeface="Consolas" charset="0"/>
              </a:rPr>
              <a:t>| 14|     false|</a:t>
            </a:r>
          </a:p>
          <a:p>
            <a:r>
              <a:rPr lang="en-US" sz="1700" dirty="0">
                <a:latin typeface="Consolas" charset="0"/>
                <a:ea typeface="Consolas" charset="0"/>
                <a:cs typeface="Consolas" charset="0"/>
              </a:rPr>
              <a: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306" y="2952751"/>
            <a:ext cx="443463" cy="443463"/>
          </a:xfrm>
          <a:prstGeom prst="rect">
            <a:avLst/>
          </a:prstGeom>
        </p:spPr>
      </p:pic>
      <p:sp>
        <p:nvSpPr>
          <p:cNvPr id="9" name="Content Placeholder 2"/>
          <p:cNvSpPr txBox="1">
            <a:spLocks/>
          </p:cNvSpPr>
          <p:nvPr/>
        </p:nvSpPr>
        <p:spPr>
          <a:xfrm>
            <a:off x="-609600" y="-779058"/>
            <a:ext cx="7655187" cy="1558115"/>
          </a:xfrm>
          <a:prstGeom prst="rect">
            <a:avLst/>
          </a:prstGeom>
        </p:spPr>
        <p:txBody>
          <a:bodyPr vert="horz" lIns="91438" tIns="45719" rIns="91438" bIns="45719" rtlCol="0">
            <a:normAutofit/>
          </a:bodyPr>
          <a:lstStyle>
            <a:lvl1pPr marL="168275" indent="-168275" algn="l" defTabSz="457200" rtl="0" eaLnBrk="1" fontAlgn="base" hangingPunct="1">
              <a:lnSpc>
                <a:spcPct val="100000"/>
              </a:lnSpc>
              <a:spcBef>
                <a:spcPct val="20000"/>
              </a:spcBef>
              <a:spcAft>
                <a:spcPct val="0"/>
              </a:spcAft>
              <a:buSzPct val="90000"/>
              <a:buFont typeface="Arial"/>
              <a:buChar char="•"/>
              <a:defRPr sz="2800" kern="1200" spc="0">
                <a:solidFill>
                  <a:schemeClr val="tx1">
                    <a:lumMod val="75000"/>
                    <a:lumOff val="25000"/>
                  </a:schemeClr>
                </a:solidFill>
                <a:latin typeface="Source Sans Pro Light"/>
                <a:ea typeface="ＭＳ Ｐゴシック" charset="0"/>
                <a:cs typeface="Source Sans Pro"/>
              </a:defRPr>
            </a:lvl1pPr>
            <a:lvl2pPr marL="401638" indent="-174625" algn="l" defTabSz="457200" rtl="0" eaLnBrk="1" fontAlgn="base" hangingPunct="1">
              <a:lnSpc>
                <a:spcPct val="100000"/>
              </a:lnSpc>
              <a:spcBef>
                <a:spcPct val="20000"/>
              </a:spcBef>
              <a:spcAft>
                <a:spcPct val="0"/>
              </a:spcAft>
              <a:buSzPct val="90000"/>
              <a:buFont typeface="Arial"/>
              <a:buChar char="•"/>
              <a:defRPr sz="2400" kern="1200" spc="0">
                <a:solidFill>
                  <a:schemeClr val="tx1">
                    <a:lumMod val="75000"/>
                    <a:lumOff val="25000"/>
                  </a:schemeClr>
                </a:solidFill>
                <a:latin typeface="Source Sans Pro Light"/>
                <a:ea typeface="ＭＳ Ｐゴシック" charset="0"/>
                <a:cs typeface="Source Sans Pro"/>
              </a:defRPr>
            </a:lvl2pPr>
            <a:lvl3pPr marL="744538" indent="-174625" algn="l" defTabSz="457200" rtl="0" eaLnBrk="1" fontAlgn="base" hangingPunct="1">
              <a:lnSpc>
                <a:spcPct val="100000"/>
              </a:lnSpc>
              <a:spcBef>
                <a:spcPct val="20000"/>
              </a:spcBef>
              <a:spcAft>
                <a:spcPct val="0"/>
              </a:spcAft>
              <a:buSzPct val="80000"/>
              <a:buFont typeface="Lucida Grande"/>
              <a:buChar char="–"/>
              <a:tabLst/>
              <a:defRPr sz="2000" kern="1200" spc="0">
                <a:solidFill>
                  <a:schemeClr val="tx1">
                    <a:lumMod val="75000"/>
                    <a:lumOff val="25000"/>
                  </a:schemeClr>
                </a:solidFill>
                <a:latin typeface="Source Sans Pro Light"/>
                <a:ea typeface="ＭＳ Ｐゴシック" charset="0"/>
                <a:cs typeface="Source Sans Pro"/>
              </a:defRPr>
            </a:lvl3pPr>
            <a:lvl4pPr marL="971550" indent="-174625" algn="l" defTabSz="457200" rtl="0" eaLnBrk="1" fontAlgn="base" hangingPunct="1">
              <a:lnSpc>
                <a:spcPct val="100000"/>
              </a:lnSpc>
              <a:spcBef>
                <a:spcPct val="20000"/>
              </a:spcBef>
              <a:spcAft>
                <a:spcPct val="0"/>
              </a:spcAft>
              <a:buSzPct val="90000"/>
              <a:buFont typeface="Arial"/>
              <a:buChar char="•"/>
              <a:defRPr sz="2000" kern="1200" spc="0">
                <a:solidFill>
                  <a:schemeClr val="tx1">
                    <a:lumMod val="75000"/>
                    <a:lumOff val="25000"/>
                  </a:schemeClr>
                </a:solidFill>
                <a:latin typeface="Source Sans Pro Light"/>
                <a:ea typeface="ＭＳ Ｐゴシック" charset="0"/>
                <a:cs typeface="Source Sans Pro"/>
              </a:defRPr>
            </a:lvl4pPr>
            <a:lvl5pPr marL="1139825" indent="-168275" algn="l" defTabSz="457200" rtl="0" eaLnBrk="1" fontAlgn="base" hangingPunct="1">
              <a:lnSpc>
                <a:spcPct val="100000"/>
              </a:lnSpc>
              <a:spcBef>
                <a:spcPct val="20000"/>
              </a:spcBef>
              <a:spcAft>
                <a:spcPct val="0"/>
              </a:spcAft>
              <a:buSzPct val="80000"/>
              <a:buFont typeface="Lucida Grande"/>
              <a:buChar char="–"/>
              <a:defRPr sz="1800" kern="1200" spc="0">
                <a:solidFill>
                  <a:schemeClr val="tx1">
                    <a:lumMod val="75000"/>
                    <a:lumOff val="25000"/>
                  </a:schemeClr>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p:txBody>
      </p:sp>
      <p:sp>
        <p:nvSpPr>
          <p:cNvPr id="10" name="Content Placeholder 2"/>
          <p:cNvSpPr txBox="1">
            <a:spLocks/>
          </p:cNvSpPr>
          <p:nvPr/>
        </p:nvSpPr>
        <p:spPr>
          <a:xfrm>
            <a:off x="-1840304" y="1493495"/>
            <a:ext cx="7655187" cy="1127811"/>
          </a:xfrm>
          <a:prstGeom prst="rect">
            <a:avLst/>
          </a:prstGeom>
        </p:spPr>
        <p:txBody>
          <a:bodyPr vert="horz" lIns="91438" tIns="45719" rIns="91438" bIns="45719" rtlCol="0">
            <a:normAutofit/>
          </a:bodyPr>
          <a:lstStyle>
            <a:lvl1pPr marL="168275" indent="-168275" algn="l" defTabSz="457200" rtl="0" eaLnBrk="1" fontAlgn="base" hangingPunct="1">
              <a:lnSpc>
                <a:spcPct val="100000"/>
              </a:lnSpc>
              <a:spcBef>
                <a:spcPct val="20000"/>
              </a:spcBef>
              <a:spcAft>
                <a:spcPct val="0"/>
              </a:spcAft>
              <a:buSzPct val="90000"/>
              <a:buFont typeface="Arial"/>
              <a:buChar char="•"/>
              <a:defRPr sz="2800" kern="1200" spc="0">
                <a:solidFill>
                  <a:schemeClr val="tx1">
                    <a:lumMod val="75000"/>
                    <a:lumOff val="25000"/>
                  </a:schemeClr>
                </a:solidFill>
                <a:latin typeface="Source Sans Pro Light"/>
                <a:ea typeface="ＭＳ Ｐゴシック" charset="0"/>
                <a:cs typeface="Source Sans Pro"/>
              </a:defRPr>
            </a:lvl1pPr>
            <a:lvl2pPr marL="401638" indent="-174625" algn="l" defTabSz="457200" rtl="0" eaLnBrk="1" fontAlgn="base" hangingPunct="1">
              <a:lnSpc>
                <a:spcPct val="100000"/>
              </a:lnSpc>
              <a:spcBef>
                <a:spcPct val="20000"/>
              </a:spcBef>
              <a:spcAft>
                <a:spcPct val="0"/>
              </a:spcAft>
              <a:buSzPct val="90000"/>
              <a:buFont typeface="Arial"/>
              <a:buChar char="•"/>
              <a:defRPr sz="2400" kern="1200" spc="0">
                <a:solidFill>
                  <a:schemeClr val="tx1">
                    <a:lumMod val="75000"/>
                    <a:lumOff val="25000"/>
                  </a:schemeClr>
                </a:solidFill>
                <a:latin typeface="Source Sans Pro Light"/>
                <a:ea typeface="ＭＳ Ｐゴシック" charset="0"/>
                <a:cs typeface="Source Sans Pro"/>
              </a:defRPr>
            </a:lvl2pPr>
            <a:lvl3pPr marL="744538" indent="-174625" algn="l" defTabSz="457200" rtl="0" eaLnBrk="1" fontAlgn="base" hangingPunct="1">
              <a:lnSpc>
                <a:spcPct val="100000"/>
              </a:lnSpc>
              <a:spcBef>
                <a:spcPct val="20000"/>
              </a:spcBef>
              <a:spcAft>
                <a:spcPct val="0"/>
              </a:spcAft>
              <a:buSzPct val="80000"/>
              <a:buFont typeface="Lucida Grande"/>
              <a:buChar char="–"/>
              <a:tabLst/>
              <a:defRPr sz="2000" kern="1200" spc="0">
                <a:solidFill>
                  <a:schemeClr val="tx1">
                    <a:lumMod val="75000"/>
                    <a:lumOff val="25000"/>
                  </a:schemeClr>
                </a:solidFill>
                <a:latin typeface="Source Sans Pro Light"/>
                <a:ea typeface="ＭＳ Ｐゴシック" charset="0"/>
                <a:cs typeface="Source Sans Pro"/>
              </a:defRPr>
            </a:lvl3pPr>
            <a:lvl4pPr marL="971550" indent="-174625" algn="l" defTabSz="457200" rtl="0" eaLnBrk="1" fontAlgn="base" hangingPunct="1">
              <a:lnSpc>
                <a:spcPct val="100000"/>
              </a:lnSpc>
              <a:spcBef>
                <a:spcPct val="20000"/>
              </a:spcBef>
              <a:spcAft>
                <a:spcPct val="0"/>
              </a:spcAft>
              <a:buSzPct val="90000"/>
              <a:buFont typeface="Arial"/>
              <a:buChar char="•"/>
              <a:defRPr sz="2000" kern="1200" spc="0">
                <a:solidFill>
                  <a:schemeClr val="tx1">
                    <a:lumMod val="75000"/>
                    <a:lumOff val="25000"/>
                  </a:schemeClr>
                </a:solidFill>
                <a:latin typeface="Source Sans Pro Light"/>
                <a:ea typeface="ＭＳ Ｐゴシック" charset="0"/>
                <a:cs typeface="Source Sans Pro"/>
              </a:defRPr>
            </a:lvl4pPr>
            <a:lvl5pPr marL="1139825" indent="-168275" algn="l" defTabSz="457200" rtl="0" eaLnBrk="1" fontAlgn="base" hangingPunct="1">
              <a:lnSpc>
                <a:spcPct val="100000"/>
              </a:lnSpc>
              <a:spcBef>
                <a:spcPct val="20000"/>
              </a:spcBef>
              <a:spcAft>
                <a:spcPct val="0"/>
              </a:spcAft>
              <a:buSzPct val="80000"/>
              <a:buFont typeface="Lucida Grande"/>
              <a:buChar char="–"/>
              <a:defRPr sz="1800" kern="1200" spc="0">
                <a:solidFill>
                  <a:schemeClr val="tx1">
                    <a:lumMod val="75000"/>
                    <a:lumOff val="25000"/>
                  </a:schemeClr>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220671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524001" y="1981201"/>
            <a:ext cx="9020175" cy="457199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smtClean="0"/>
              <a:t>select()</a:t>
            </a:r>
            <a:endParaRPr lang="en-US" dirty="0"/>
          </a:p>
        </p:txBody>
      </p:sp>
      <p:sp>
        <p:nvSpPr>
          <p:cNvPr id="3" name="Content Placeholder 2"/>
          <p:cNvSpPr>
            <a:spLocks noGrp="1"/>
          </p:cNvSpPr>
          <p:nvPr>
            <p:ph idx="1"/>
          </p:nvPr>
        </p:nvSpPr>
        <p:spPr>
          <a:xfrm>
            <a:off x="128789" y="1185085"/>
            <a:ext cx="11410681" cy="1127810"/>
          </a:xfrm>
        </p:spPr>
        <p:txBody>
          <a:bodyPr>
            <a:normAutofit/>
          </a:bodyPr>
          <a:lstStyle/>
          <a:p>
            <a:pPr marL="0" indent="0">
              <a:buNone/>
            </a:pPr>
            <a:r>
              <a:rPr lang="en-US" dirty="0" smtClean="0"/>
              <a:t>The DSL also allows you create on-the-fly </a:t>
            </a:r>
            <a:r>
              <a:rPr lang="en-US" i="1" dirty="0" smtClean="0"/>
              <a:t>derived columns</a:t>
            </a:r>
            <a:r>
              <a:rPr lang="en-US" dirty="0" smtClean="0"/>
              <a:t>.</a:t>
            </a:r>
          </a:p>
          <a:p>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154</a:t>
            </a:fld>
            <a:endParaRPr lang="en-US" dirty="0"/>
          </a:p>
        </p:txBody>
      </p:sp>
      <p:sp>
        <p:nvSpPr>
          <p:cNvPr id="6" name="Rectangle 5"/>
          <p:cNvSpPr/>
          <p:nvPr/>
        </p:nvSpPr>
        <p:spPr>
          <a:xfrm>
            <a:off x="1828800" y="2207434"/>
            <a:ext cx="8510414" cy="4053666"/>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dirty="0" err="1">
                <a:latin typeface="Consolas" charset="0"/>
                <a:ea typeface="Consolas" charset="0"/>
                <a:cs typeface="Consolas" charset="0"/>
              </a:rPr>
              <a:t>scala</a:t>
            </a:r>
            <a:r>
              <a:rPr lang="en-US" sz="2000" dirty="0">
                <a:latin typeface="Consolas" charset="0"/>
                <a:ea typeface="Consolas" charset="0"/>
                <a:cs typeface="Consolas" charset="0"/>
              </a:rPr>
              <a:t>&gt; </a:t>
            </a:r>
            <a:r>
              <a:rPr lang="en-US" sz="2000" b="1" dirty="0" err="1">
                <a:latin typeface="Consolas" charset="0"/>
                <a:ea typeface="Consolas" charset="0"/>
                <a:cs typeface="Consolas" charset="0"/>
              </a:rPr>
              <a:t>df.select</a:t>
            </a:r>
            <a:r>
              <a:rPr lang="en-US" sz="2000" b="1" dirty="0">
                <a:latin typeface="Consolas" charset="0"/>
                <a:ea typeface="Consolas" charset="0"/>
                <a:cs typeface="Consolas" charset="0"/>
              </a:rPr>
              <a:t>($</a:t>
            </a:r>
            <a:r>
              <a:rPr lang="en-US" sz="2000" b="1" dirty="0">
                <a:solidFill>
                  <a:srgbClr val="0070C0"/>
                </a:solidFill>
                <a:latin typeface="Consolas" charset="0"/>
                <a:ea typeface="Consolas" charset="0"/>
                <a:cs typeface="Consolas" charset="0"/>
              </a:rPr>
              <a:t>"</a:t>
            </a:r>
            <a:r>
              <a:rPr lang="en-US" sz="2000" b="1" dirty="0" err="1">
                <a:solidFill>
                  <a:srgbClr val="0070C0"/>
                </a:solidFill>
                <a:latin typeface="Consolas" charset="0"/>
                <a:ea typeface="Consolas" charset="0"/>
                <a:cs typeface="Consolas" charset="0"/>
              </a:rPr>
              <a:t>firstName</a:t>
            </a:r>
            <a:r>
              <a:rPr lang="en-US" sz="2000" b="1" dirty="0">
                <a:solidFill>
                  <a:srgbClr val="0070C0"/>
                </a:solidFill>
                <a:latin typeface="Consolas" charset="0"/>
                <a:ea typeface="Consolas" charset="0"/>
                <a:cs typeface="Consolas" charset="0"/>
              </a:rPr>
              <a:t>"</a:t>
            </a:r>
            <a:r>
              <a:rPr lang="en-US" sz="2000" b="1" dirty="0">
                <a:latin typeface="Consolas" charset="0"/>
                <a:ea typeface="Consolas" charset="0"/>
                <a:cs typeface="Consolas" charset="0"/>
              </a:rPr>
              <a:t>,</a:t>
            </a:r>
            <a:br>
              <a:rPr lang="en-US" sz="2000" b="1" dirty="0">
                <a:latin typeface="Consolas" charset="0"/>
                <a:ea typeface="Consolas" charset="0"/>
                <a:cs typeface="Consolas" charset="0"/>
              </a:rPr>
            </a:br>
            <a:r>
              <a:rPr lang="en-US" sz="2000" b="1" dirty="0">
                <a:latin typeface="Consolas" charset="0"/>
                <a:ea typeface="Consolas" charset="0"/>
                <a:cs typeface="Consolas" charset="0"/>
              </a:rPr>
              <a:t>                 $</a:t>
            </a:r>
            <a:r>
              <a:rPr lang="en-US" sz="2000" b="1" dirty="0">
                <a:solidFill>
                  <a:srgbClr val="0070C0"/>
                </a:solidFill>
                <a:latin typeface="Consolas" charset="0"/>
                <a:ea typeface="Consolas" charset="0"/>
                <a:cs typeface="Consolas" charset="0"/>
              </a:rPr>
              <a:t>"age"</a:t>
            </a:r>
            <a:r>
              <a:rPr lang="en-US" sz="2000" b="1" dirty="0">
                <a:latin typeface="Consolas" charset="0"/>
                <a:ea typeface="Consolas" charset="0"/>
                <a:cs typeface="Consolas" charset="0"/>
              </a:rPr>
              <a:t>,</a:t>
            </a:r>
            <a:br>
              <a:rPr lang="en-US" sz="2000" b="1" dirty="0">
                <a:latin typeface="Consolas" charset="0"/>
                <a:ea typeface="Consolas" charset="0"/>
                <a:cs typeface="Consolas" charset="0"/>
              </a:rPr>
            </a:br>
            <a:r>
              <a:rPr lang="en-US" sz="2000" b="1" dirty="0">
                <a:latin typeface="Consolas" charset="0"/>
                <a:ea typeface="Consolas" charset="0"/>
                <a:cs typeface="Consolas" charset="0"/>
              </a:rPr>
              <a:t>                 $</a:t>
            </a:r>
            <a:r>
              <a:rPr lang="en-US" sz="2000" b="1" dirty="0">
                <a:solidFill>
                  <a:srgbClr val="0070C0"/>
                </a:solidFill>
                <a:latin typeface="Consolas" charset="0"/>
                <a:ea typeface="Consolas" charset="0"/>
                <a:cs typeface="Consolas" charset="0"/>
              </a:rPr>
              <a:t>"age"</a:t>
            </a:r>
            <a:r>
              <a:rPr lang="en-US" sz="2000" b="1" dirty="0">
                <a:latin typeface="Consolas" charset="0"/>
                <a:ea typeface="Consolas" charset="0"/>
                <a:cs typeface="Consolas" charset="0"/>
              </a:rPr>
              <a:t> &gt; </a:t>
            </a:r>
            <a:r>
              <a:rPr lang="en-US" sz="2000" b="1" dirty="0">
                <a:solidFill>
                  <a:schemeClr val="accent3"/>
                </a:solidFill>
                <a:latin typeface="Consolas" charset="0"/>
                <a:ea typeface="Consolas" charset="0"/>
                <a:cs typeface="Consolas" charset="0"/>
              </a:rPr>
              <a:t>49</a:t>
            </a:r>
            <a:r>
              <a:rPr lang="en-US" sz="2000" b="1" dirty="0">
                <a:latin typeface="Consolas" charset="0"/>
                <a:ea typeface="Consolas" charset="0"/>
                <a:cs typeface="Consolas" charset="0"/>
              </a:rPr>
              <a:t>,</a:t>
            </a:r>
            <a:br>
              <a:rPr lang="en-US" sz="2000" b="1" dirty="0">
                <a:latin typeface="Consolas" charset="0"/>
                <a:ea typeface="Consolas" charset="0"/>
                <a:cs typeface="Consolas" charset="0"/>
              </a:rPr>
            </a:br>
            <a:r>
              <a:rPr lang="en-US" sz="2000" b="1" dirty="0">
                <a:latin typeface="Consolas" charset="0"/>
                <a:ea typeface="Consolas" charset="0"/>
                <a:cs typeface="Consolas" charset="0"/>
              </a:rPr>
              <a:t>                 $</a:t>
            </a:r>
            <a:r>
              <a:rPr lang="en-US" sz="2000" b="1" dirty="0">
                <a:solidFill>
                  <a:srgbClr val="0070C0"/>
                </a:solidFill>
                <a:latin typeface="Consolas" charset="0"/>
                <a:ea typeface="Consolas" charset="0"/>
                <a:cs typeface="Consolas" charset="0"/>
              </a:rPr>
              <a:t>"age"</a:t>
            </a:r>
            <a:r>
              <a:rPr lang="en-US" sz="2000" b="1" dirty="0">
                <a:latin typeface="Consolas" charset="0"/>
                <a:ea typeface="Consolas" charset="0"/>
                <a:cs typeface="Consolas" charset="0"/>
              </a:rPr>
              <a:t> + </a:t>
            </a:r>
            <a:r>
              <a:rPr lang="en-US" sz="2000" b="1" dirty="0">
                <a:solidFill>
                  <a:schemeClr val="accent3"/>
                </a:solidFill>
                <a:latin typeface="Consolas" charset="0"/>
                <a:ea typeface="Consolas" charset="0"/>
                <a:cs typeface="Consolas" charset="0"/>
              </a:rPr>
              <a:t>10</a:t>
            </a:r>
            <a:r>
              <a:rPr lang="en-US" sz="2000" b="1" dirty="0">
                <a:latin typeface="Consolas" charset="0"/>
                <a:ea typeface="Consolas" charset="0"/>
                <a:cs typeface="Consolas" charset="0"/>
              </a:rPr>
              <a:t>).show(</a:t>
            </a:r>
            <a:r>
              <a:rPr lang="en-US" sz="2000" b="1" dirty="0">
                <a:solidFill>
                  <a:schemeClr val="accent3"/>
                </a:solidFill>
                <a:latin typeface="Consolas" charset="0"/>
                <a:ea typeface="Consolas" charset="0"/>
                <a:cs typeface="Consolas" charset="0"/>
              </a:rPr>
              <a:t>5</a:t>
            </a:r>
            <a:r>
              <a:rPr lang="en-US" sz="2000" b="1" dirty="0">
                <a:latin typeface="Consolas" charset="0"/>
                <a:ea typeface="Consolas" charset="0"/>
                <a:cs typeface="Consolas" charset="0"/>
              </a:rPr>
              <a:t>)</a:t>
            </a:r>
          </a:p>
          <a:p>
            <a:r>
              <a:rPr lang="en-US" sz="2000" dirty="0">
                <a:latin typeface="Consolas" charset="0"/>
                <a:ea typeface="Consolas" charset="0"/>
                <a:cs typeface="Consolas" charset="0"/>
              </a:rPr>
              <a:t>+---------+---+----------+----------+</a:t>
            </a:r>
          </a:p>
          <a:p>
            <a:r>
              <a:rPr lang="en-US" sz="2000" dirty="0">
                <a:latin typeface="Consolas" charset="0"/>
                <a:ea typeface="Consolas" charset="0"/>
                <a:cs typeface="Consolas" charset="0"/>
              </a:rPr>
              <a:t>|</a:t>
            </a:r>
            <a:r>
              <a:rPr lang="en-US" sz="2000" dirty="0" err="1">
                <a:latin typeface="Consolas" charset="0"/>
                <a:ea typeface="Consolas" charset="0"/>
                <a:cs typeface="Consolas" charset="0"/>
              </a:rPr>
              <a:t>firstName|age</a:t>
            </a:r>
            <a:r>
              <a:rPr lang="en-US" sz="2000" dirty="0">
                <a:solidFill>
                  <a:schemeClr val="tx1"/>
                </a:solidFill>
                <a:latin typeface="Consolas" charset="0"/>
                <a:ea typeface="Consolas" charset="0"/>
                <a:cs typeface="Consolas" charset="0"/>
              </a:rPr>
              <a:t>|</a:t>
            </a:r>
            <a:r>
              <a:rPr lang="en-US" sz="2000" dirty="0">
                <a:solidFill>
                  <a:srgbClr val="FF0000"/>
                </a:solidFill>
                <a:latin typeface="Consolas" charset="0"/>
                <a:ea typeface="Consolas" charset="0"/>
                <a:cs typeface="Consolas" charset="0"/>
              </a:rPr>
              <a:t>(age &gt; 49)</a:t>
            </a:r>
            <a:r>
              <a:rPr lang="en-US" sz="2000" dirty="0">
                <a:solidFill>
                  <a:schemeClr val="tx1"/>
                </a:solidFill>
                <a:latin typeface="Consolas" charset="0"/>
                <a:ea typeface="Consolas" charset="0"/>
                <a:cs typeface="Consolas" charset="0"/>
              </a:rPr>
              <a:t>|</a:t>
            </a:r>
            <a:r>
              <a:rPr lang="en-US" sz="2000" dirty="0">
                <a:solidFill>
                  <a:srgbClr val="FF0000"/>
                </a:solidFill>
                <a:latin typeface="Consolas" charset="0"/>
                <a:ea typeface="Consolas" charset="0"/>
                <a:cs typeface="Consolas" charset="0"/>
              </a:rPr>
              <a:t>(age + 10)</a:t>
            </a:r>
            <a:r>
              <a:rPr lang="en-US" sz="2000" dirty="0">
                <a:solidFill>
                  <a:schemeClr val="tx1"/>
                </a:solidFill>
                <a:latin typeface="Consolas" charset="0"/>
                <a:ea typeface="Consolas" charset="0"/>
                <a:cs typeface="Consolas" charset="0"/>
              </a:rPr>
              <a:t>|</a:t>
            </a:r>
          </a:p>
          <a:p>
            <a:r>
              <a:rPr lang="en-US" sz="2000" dirty="0">
                <a:latin typeface="Consolas" charset="0"/>
                <a:ea typeface="Consolas" charset="0"/>
                <a:cs typeface="Consolas" charset="0"/>
              </a:rPr>
              <a:t>+---------+---+----------+----------+</a:t>
            </a:r>
          </a:p>
          <a:p>
            <a:r>
              <a:rPr lang="en-US" sz="2000" dirty="0">
                <a:latin typeface="Consolas" charset="0"/>
                <a:ea typeface="Consolas" charset="0"/>
                <a:cs typeface="Consolas" charset="0"/>
              </a:rPr>
              <a:t>|     Erin| 42|     false|        52|</a:t>
            </a:r>
          </a:p>
          <a:p>
            <a:r>
              <a:rPr lang="en-US" sz="2000" dirty="0">
                <a:latin typeface="Consolas" charset="0"/>
                <a:ea typeface="Consolas" charset="0"/>
                <a:cs typeface="Consolas" charset="0"/>
              </a:rPr>
              <a:t>|   Claire| 23|     false|        33|</a:t>
            </a:r>
          </a:p>
          <a:p>
            <a:r>
              <a:rPr lang="en-US" sz="2000" dirty="0">
                <a:latin typeface="Consolas" charset="0"/>
                <a:ea typeface="Consolas" charset="0"/>
                <a:cs typeface="Consolas" charset="0"/>
              </a:rPr>
              <a:t>|   Norman| 81|      true|        91|</a:t>
            </a:r>
          </a:p>
          <a:p>
            <a:r>
              <a:rPr lang="en-US" sz="2000" dirty="0">
                <a:latin typeface="Consolas" charset="0"/>
                <a:ea typeface="Consolas" charset="0"/>
                <a:cs typeface="Consolas" charset="0"/>
              </a:rPr>
              <a:t>|   Miguel| 64|      true|        74|</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Rosalita</a:t>
            </a:r>
            <a:r>
              <a:rPr lang="en-US" sz="2000" dirty="0">
                <a:latin typeface="Consolas" charset="0"/>
                <a:ea typeface="Consolas" charset="0"/>
                <a:cs typeface="Consolas" charset="0"/>
              </a:rPr>
              <a:t>| 14|     false|        24|</a:t>
            </a:r>
          </a:p>
          <a:p>
            <a:r>
              <a:rPr lang="en-US" sz="2000" dirty="0">
                <a:latin typeface="Consolas" charset="0"/>
                <a:ea typeface="Consolas" charset="0"/>
                <a:cs typeface="Consolas" charset="0"/>
              </a:rPr>
              <a:t>+---------+---+----------+----------+</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33154" y="2312896"/>
            <a:ext cx="315382" cy="464575"/>
          </a:xfrm>
          <a:prstGeom prst="rect">
            <a:avLst/>
          </a:prstGeom>
        </p:spPr>
      </p:pic>
    </p:spTree>
    <p:extLst>
      <p:ext uri="{BB962C8B-B14F-4D97-AF65-F5344CB8AC3E}">
        <p14:creationId xmlns:p14="http://schemas.microsoft.com/office/powerpoint/2010/main" val="3423576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802249" y="2059257"/>
            <a:ext cx="8918023" cy="4015268"/>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smtClean="0"/>
              <a:t>filter()</a:t>
            </a:r>
            <a:endParaRPr lang="en-US" dirty="0"/>
          </a:p>
        </p:txBody>
      </p:sp>
      <p:sp>
        <p:nvSpPr>
          <p:cNvPr id="3" name="Content Placeholder 2"/>
          <p:cNvSpPr>
            <a:spLocks noGrp="1"/>
          </p:cNvSpPr>
          <p:nvPr>
            <p:ph idx="1"/>
          </p:nvPr>
        </p:nvSpPr>
        <p:spPr>
          <a:xfrm>
            <a:off x="1173303" y="1520129"/>
            <a:ext cx="10853597" cy="912656"/>
          </a:xfrm>
        </p:spPr>
        <p:txBody>
          <a:bodyPr>
            <a:normAutofit/>
          </a:bodyPr>
          <a:lstStyle/>
          <a:p>
            <a:pPr marL="0" indent="0">
              <a:buNone/>
            </a:pPr>
            <a:r>
              <a:rPr lang="en-US" sz="2900" dirty="0"/>
              <a:t>The </a:t>
            </a:r>
            <a:r>
              <a:rPr lang="en-US" sz="2900" dirty="0">
                <a:solidFill>
                  <a:srgbClr val="0070C0"/>
                </a:solidFill>
                <a:latin typeface="Consolas" charset="0"/>
                <a:ea typeface="Consolas" charset="0"/>
                <a:cs typeface="Consolas" charset="0"/>
              </a:rPr>
              <a:t>filter()</a:t>
            </a:r>
            <a:r>
              <a:rPr lang="en-US" sz="2900" dirty="0">
                <a:solidFill>
                  <a:srgbClr val="0070C0"/>
                </a:solidFill>
                <a:latin typeface="Source Sans Pro Light" charset="0"/>
                <a:ea typeface="Source Sans Pro Light" charset="0"/>
                <a:cs typeface="Source Sans Pro Light" charset="0"/>
              </a:rPr>
              <a:t> </a:t>
            </a:r>
            <a:r>
              <a:rPr lang="en-US" sz="2900" dirty="0"/>
              <a:t>method allows you to filter rows out of your results.</a:t>
            </a:r>
          </a:p>
          <a:p>
            <a:endParaRPr lang="en-US" dirty="0"/>
          </a:p>
        </p:txBody>
      </p:sp>
      <p:sp>
        <p:nvSpPr>
          <p:cNvPr id="6" name="Rectangle 5"/>
          <p:cNvSpPr/>
          <p:nvPr/>
        </p:nvSpPr>
        <p:spPr>
          <a:xfrm>
            <a:off x="1987291" y="2303906"/>
            <a:ext cx="8494163" cy="3546045"/>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2100" dirty="0" err="1" smtClean="0">
                <a:latin typeface="Consolas" charset="0"/>
                <a:ea typeface="Consolas" charset="0"/>
                <a:cs typeface="Consolas" charset="0"/>
              </a:rPr>
              <a:t>scala</a:t>
            </a:r>
            <a:r>
              <a:rPr lang="en-US" sz="2100" b="1" dirty="0" smtClean="0">
                <a:latin typeface="Consolas" charset="0"/>
                <a:ea typeface="Consolas" charset="0"/>
                <a:cs typeface="Consolas" charset="0"/>
              </a:rPr>
              <a:t>&gt; </a:t>
            </a:r>
            <a:r>
              <a:rPr lang="en-US" sz="2100" b="1" dirty="0" err="1" smtClean="0">
                <a:latin typeface="Consolas" charset="0"/>
                <a:ea typeface="Consolas" charset="0"/>
                <a:cs typeface="Consolas" charset="0"/>
              </a:rPr>
              <a:t>df.filter</a:t>
            </a:r>
            <a:r>
              <a:rPr lang="en-US" sz="2100" b="1" dirty="0" smtClean="0">
                <a:latin typeface="Consolas" charset="0"/>
                <a:ea typeface="Consolas" charset="0"/>
                <a:cs typeface="Consolas" charset="0"/>
              </a:rPr>
              <a:t>($"</a:t>
            </a:r>
            <a:r>
              <a:rPr lang="en-US" sz="2100" b="1" dirty="0" smtClean="0">
                <a:solidFill>
                  <a:srgbClr val="0070C0"/>
                </a:solidFill>
                <a:latin typeface="Consolas" charset="0"/>
                <a:ea typeface="Consolas" charset="0"/>
                <a:cs typeface="Consolas" charset="0"/>
              </a:rPr>
              <a:t>age"</a:t>
            </a:r>
            <a:r>
              <a:rPr lang="en-US" sz="2100" b="1" dirty="0" smtClean="0">
                <a:latin typeface="Consolas" charset="0"/>
                <a:ea typeface="Consolas" charset="0"/>
                <a:cs typeface="Consolas" charset="0"/>
              </a:rPr>
              <a:t> </a:t>
            </a:r>
            <a:r>
              <a:rPr lang="en-US" sz="2100" b="1" dirty="0">
                <a:latin typeface="Consolas" charset="0"/>
                <a:ea typeface="Consolas" charset="0"/>
                <a:cs typeface="Consolas" charset="0"/>
              </a:rPr>
              <a:t>&gt; </a:t>
            </a:r>
            <a:r>
              <a:rPr lang="en-US" sz="2100" b="1" dirty="0">
                <a:solidFill>
                  <a:schemeClr val="accent3"/>
                </a:solidFill>
                <a:latin typeface="Consolas" charset="0"/>
                <a:ea typeface="Consolas" charset="0"/>
                <a:cs typeface="Consolas" charset="0"/>
              </a:rPr>
              <a:t>49</a:t>
            </a:r>
            <a:r>
              <a:rPr lang="en-US" sz="2100" b="1" dirty="0" smtClean="0">
                <a:latin typeface="Consolas" charset="0"/>
                <a:ea typeface="Consolas" charset="0"/>
                <a:cs typeface="Consolas" charset="0"/>
              </a:rPr>
              <a:t>).</a:t>
            </a:r>
            <a:r>
              <a:rPr lang="en-US" sz="2100" b="1" dirty="0">
                <a:latin typeface="Consolas" charset="0"/>
                <a:ea typeface="Consolas" charset="0"/>
                <a:cs typeface="Consolas" charset="0"/>
              </a:rPr>
              <a:t/>
            </a:r>
            <a:br>
              <a:rPr lang="en-US" sz="2100" b="1" dirty="0">
                <a:latin typeface="Consolas" charset="0"/>
                <a:ea typeface="Consolas" charset="0"/>
                <a:cs typeface="Consolas" charset="0"/>
              </a:rPr>
            </a:br>
            <a:r>
              <a:rPr lang="en-US" sz="2100" b="1" dirty="0">
                <a:latin typeface="Consolas" charset="0"/>
                <a:ea typeface="Consolas" charset="0"/>
                <a:cs typeface="Consolas" charset="0"/>
              </a:rPr>
              <a:t>          </a:t>
            </a:r>
            <a:r>
              <a:rPr lang="en-US" sz="2100" b="1" dirty="0" smtClean="0">
                <a:latin typeface="Consolas" charset="0"/>
                <a:ea typeface="Consolas" charset="0"/>
                <a:cs typeface="Consolas" charset="0"/>
              </a:rPr>
              <a:t>select($</a:t>
            </a:r>
            <a:r>
              <a:rPr lang="en-US" sz="2100" b="1" dirty="0" smtClean="0">
                <a:solidFill>
                  <a:srgbClr val="0070C0"/>
                </a:solidFill>
                <a:latin typeface="Consolas" charset="0"/>
                <a:ea typeface="Consolas" charset="0"/>
                <a:cs typeface="Consolas" charset="0"/>
              </a:rPr>
              <a:t>"</a:t>
            </a:r>
            <a:r>
              <a:rPr lang="en-US" sz="2100" b="1" dirty="0" err="1" smtClean="0">
                <a:solidFill>
                  <a:srgbClr val="0070C0"/>
                </a:solidFill>
                <a:latin typeface="Consolas" charset="0"/>
                <a:ea typeface="Consolas" charset="0"/>
                <a:cs typeface="Consolas" charset="0"/>
              </a:rPr>
              <a:t>first_name</a:t>
            </a:r>
            <a:r>
              <a:rPr lang="en-US" sz="2100" b="1" dirty="0">
                <a:solidFill>
                  <a:srgbClr val="0070C0"/>
                </a:solidFill>
                <a:latin typeface="Consolas" charset="0"/>
                <a:ea typeface="Consolas" charset="0"/>
                <a:cs typeface="Consolas" charset="0"/>
              </a:rPr>
              <a:t>"</a:t>
            </a:r>
            <a:r>
              <a:rPr lang="en-US" sz="2100" b="1" dirty="0" smtClean="0">
                <a:latin typeface="Consolas" charset="0"/>
                <a:ea typeface="Consolas" charset="0"/>
                <a:cs typeface="Consolas" charset="0"/>
              </a:rPr>
              <a:t>, $</a:t>
            </a:r>
            <a:r>
              <a:rPr lang="en-US" sz="2100" b="1" dirty="0" smtClean="0">
                <a:solidFill>
                  <a:srgbClr val="0070C0"/>
                </a:solidFill>
                <a:latin typeface="Consolas" charset="0"/>
                <a:ea typeface="Consolas" charset="0"/>
                <a:cs typeface="Consolas" charset="0"/>
              </a:rPr>
              <a:t>"age"</a:t>
            </a:r>
            <a:r>
              <a:rPr lang="en-US" sz="2100" b="1" dirty="0" smtClean="0">
                <a:latin typeface="Consolas" charset="0"/>
                <a:ea typeface="Consolas" charset="0"/>
                <a:cs typeface="Consolas" charset="0"/>
              </a:rPr>
              <a:t>).</a:t>
            </a:r>
            <a:r>
              <a:rPr lang="en-US" sz="2100" b="1" dirty="0">
                <a:latin typeface="Consolas" charset="0"/>
                <a:ea typeface="Consolas" charset="0"/>
                <a:cs typeface="Consolas" charset="0"/>
              </a:rPr>
              <a:t/>
            </a:r>
            <a:br>
              <a:rPr lang="en-US" sz="2100" b="1" dirty="0">
                <a:latin typeface="Consolas" charset="0"/>
                <a:ea typeface="Consolas" charset="0"/>
                <a:cs typeface="Consolas" charset="0"/>
              </a:rPr>
            </a:br>
            <a:r>
              <a:rPr lang="en-US" sz="2100" b="1" dirty="0">
                <a:latin typeface="Consolas" charset="0"/>
                <a:ea typeface="Consolas" charset="0"/>
                <a:cs typeface="Consolas" charset="0"/>
              </a:rPr>
              <a:t>          show()</a:t>
            </a:r>
          </a:p>
          <a:p>
            <a:r>
              <a:rPr lang="en-US" sz="2100" dirty="0">
                <a:latin typeface="Consolas" charset="0"/>
                <a:ea typeface="Consolas" charset="0"/>
                <a:cs typeface="Consolas" charset="0"/>
              </a:rPr>
              <a:t>+---------+---+</a:t>
            </a:r>
            <a:br>
              <a:rPr lang="en-US" sz="2100" dirty="0">
                <a:latin typeface="Consolas" charset="0"/>
                <a:ea typeface="Consolas" charset="0"/>
                <a:cs typeface="Consolas" charset="0"/>
              </a:rPr>
            </a:br>
            <a:r>
              <a:rPr lang="en-US" sz="2100" dirty="0">
                <a:latin typeface="Consolas" charset="0"/>
                <a:ea typeface="Consolas" charset="0"/>
                <a:cs typeface="Consolas" charset="0"/>
              </a:rPr>
              <a:t>|</a:t>
            </a:r>
            <a:r>
              <a:rPr lang="en-US" sz="2100" dirty="0" err="1">
                <a:latin typeface="Consolas" charset="0"/>
                <a:ea typeface="Consolas" charset="0"/>
                <a:cs typeface="Consolas" charset="0"/>
              </a:rPr>
              <a:t>firstName|age</a:t>
            </a:r>
            <a:r>
              <a:rPr lang="en-US" sz="2100" dirty="0">
                <a:latin typeface="Consolas" charset="0"/>
                <a:ea typeface="Consolas" charset="0"/>
                <a:cs typeface="Consolas" charset="0"/>
              </a:rPr>
              <a:t>|</a:t>
            </a:r>
            <a:br>
              <a:rPr lang="en-US" sz="2100" dirty="0">
                <a:latin typeface="Consolas" charset="0"/>
                <a:ea typeface="Consolas" charset="0"/>
                <a:cs typeface="Consolas" charset="0"/>
              </a:rPr>
            </a:br>
            <a:r>
              <a:rPr lang="en-US" sz="2100" dirty="0">
                <a:latin typeface="Consolas" charset="0"/>
                <a:ea typeface="Consolas" charset="0"/>
                <a:cs typeface="Consolas" charset="0"/>
              </a:rPr>
              <a:t>+---------+---+</a:t>
            </a:r>
            <a:br>
              <a:rPr lang="en-US" sz="2100" dirty="0">
                <a:latin typeface="Consolas" charset="0"/>
                <a:ea typeface="Consolas" charset="0"/>
                <a:cs typeface="Consolas" charset="0"/>
              </a:rPr>
            </a:br>
            <a:r>
              <a:rPr lang="en-US" sz="2100" dirty="0">
                <a:latin typeface="Consolas" charset="0"/>
                <a:ea typeface="Consolas" charset="0"/>
                <a:cs typeface="Consolas" charset="0"/>
              </a:rPr>
              <a:t>|   Norman| 81|</a:t>
            </a:r>
            <a:br>
              <a:rPr lang="en-US" sz="2100" dirty="0">
                <a:latin typeface="Consolas" charset="0"/>
                <a:ea typeface="Consolas" charset="0"/>
                <a:cs typeface="Consolas" charset="0"/>
              </a:rPr>
            </a:br>
            <a:r>
              <a:rPr lang="en-US" sz="2100" dirty="0">
                <a:latin typeface="Consolas" charset="0"/>
                <a:ea typeface="Consolas" charset="0"/>
                <a:cs typeface="Consolas" charset="0"/>
              </a:rPr>
              <a:t>|   Miguel| 64|</a:t>
            </a:r>
            <a:br>
              <a:rPr lang="en-US" sz="2100" dirty="0">
                <a:latin typeface="Consolas" charset="0"/>
                <a:ea typeface="Consolas" charset="0"/>
                <a:cs typeface="Consolas" charset="0"/>
              </a:rPr>
            </a:br>
            <a:r>
              <a:rPr lang="en-US" sz="2100" dirty="0">
                <a:latin typeface="Consolas" charset="0"/>
                <a:ea typeface="Consolas" charset="0"/>
                <a:cs typeface="Consolas" charset="0"/>
              </a:rPr>
              <a:t>|  Abigail| 75|</a:t>
            </a:r>
            <a:br>
              <a:rPr lang="en-US" sz="2100" dirty="0">
                <a:latin typeface="Consolas" charset="0"/>
                <a:ea typeface="Consolas" charset="0"/>
                <a:cs typeface="Consolas" charset="0"/>
              </a:rPr>
            </a:br>
            <a:r>
              <a:rPr lang="en-US" sz="2100" dirty="0">
                <a:latin typeface="Consolas" charset="0"/>
                <a:ea typeface="Consolas" charset="0"/>
                <a:cs typeface="Consolas" charset="0"/>
              </a:rPr>
              <a:t>+---------+---+</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71458" y="2429887"/>
            <a:ext cx="315382" cy="464575"/>
          </a:xfrm>
          <a:prstGeom prst="rect">
            <a:avLst/>
          </a:prstGeom>
        </p:spPr>
      </p:pic>
    </p:spTree>
    <p:extLst>
      <p:ext uri="{BB962C8B-B14F-4D97-AF65-F5344CB8AC3E}">
        <p14:creationId xmlns:p14="http://schemas.microsoft.com/office/powerpoint/2010/main" val="40949735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133341" y="2189409"/>
            <a:ext cx="10148492" cy="375419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smtClean="0"/>
              <a:t>filter()</a:t>
            </a:r>
            <a:endParaRPr lang="en-US" dirty="0"/>
          </a:p>
        </p:txBody>
      </p:sp>
      <p:sp>
        <p:nvSpPr>
          <p:cNvPr id="3" name="Content Placeholder 2"/>
          <p:cNvSpPr>
            <a:spLocks noGrp="1"/>
          </p:cNvSpPr>
          <p:nvPr>
            <p:ph idx="1"/>
          </p:nvPr>
        </p:nvSpPr>
        <p:spPr>
          <a:xfrm>
            <a:off x="489397" y="1276753"/>
            <a:ext cx="10908406" cy="912656"/>
          </a:xfrm>
        </p:spPr>
        <p:txBody>
          <a:bodyPr>
            <a:normAutofit fontScale="92500"/>
          </a:bodyPr>
          <a:lstStyle/>
          <a:p>
            <a:pPr marL="0" indent="0">
              <a:buNone/>
            </a:pPr>
            <a:r>
              <a:rPr lang="en-US" dirty="0" smtClean="0"/>
              <a:t>The </a:t>
            </a:r>
            <a:r>
              <a:rPr lang="en-US" dirty="0" smtClean="0">
                <a:solidFill>
                  <a:srgbClr val="0070C0"/>
                </a:solidFill>
                <a:latin typeface="Consolas" charset="0"/>
                <a:ea typeface="Consolas" charset="0"/>
                <a:cs typeface="Consolas" charset="0"/>
              </a:rPr>
              <a:t>filter()</a:t>
            </a:r>
            <a:r>
              <a:rPr lang="en-US" dirty="0" smtClean="0">
                <a:solidFill>
                  <a:srgbClr val="0070C0"/>
                </a:solidFill>
                <a:latin typeface="Source Sans Pro Light" charset="0"/>
                <a:ea typeface="Source Sans Pro Light" charset="0"/>
                <a:cs typeface="Source Sans Pro Light" charset="0"/>
              </a:rPr>
              <a:t> </a:t>
            </a:r>
            <a:r>
              <a:rPr lang="en-US" dirty="0" smtClean="0"/>
              <a:t>method allows you to filter rows out of your results.</a:t>
            </a:r>
          </a:p>
          <a:p>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156</a:t>
            </a:fld>
            <a:endParaRPr lang="en-US" dirty="0"/>
          </a:p>
        </p:txBody>
      </p:sp>
      <p:sp>
        <p:nvSpPr>
          <p:cNvPr id="6" name="Rectangle 5"/>
          <p:cNvSpPr/>
          <p:nvPr/>
        </p:nvSpPr>
        <p:spPr>
          <a:xfrm>
            <a:off x="1416677" y="2439520"/>
            <a:ext cx="9630876" cy="3274359"/>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dirty="0" err="1">
                <a:solidFill>
                  <a:schemeClr val="tx1"/>
                </a:solidFill>
                <a:latin typeface="Consolas" charset="0"/>
                <a:ea typeface="Consolas" charset="0"/>
                <a:cs typeface="Consolas" charset="0"/>
              </a:rPr>
              <a:t>scala</a:t>
            </a:r>
            <a:r>
              <a:rPr lang="en-US" dirty="0">
                <a:solidFill>
                  <a:schemeClr val="tx1"/>
                </a:solidFill>
                <a:latin typeface="Consolas" charset="0"/>
                <a:ea typeface="Consolas" charset="0"/>
                <a:cs typeface="Consolas" charset="0"/>
              </a:rPr>
              <a:t>&gt; </a:t>
            </a:r>
            <a:r>
              <a:rPr lang="en-US" b="1" dirty="0" err="1">
                <a:solidFill>
                  <a:schemeClr val="tx1"/>
                </a:solidFill>
                <a:latin typeface="Consolas" charset="0"/>
                <a:ea typeface="Consolas" charset="0"/>
                <a:cs typeface="Consolas" charset="0"/>
              </a:rPr>
              <a:t>df.filter</a:t>
            </a:r>
            <a:r>
              <a:rPr lang="en-US" b="1" dirty="0">
                <a:solidFill>
                  <a:schemeClr val="tx1"/>
                </a:solidFill>
                <a:latin typeface="Consolas" charset="0"/>
                <a:ea typeface="Consolas" charset="0"/>
                <a:cs typeface="Consolas" charset="0"/>
              </a:rPr>
              <a:t>($</a:t>
            </a:r>
            <a:r>
              <a:rPr lang="en-US" b="1" dirty="0">
                <a:solidFill>
                  <a:srgbClr val="0070C0"/>
                </a:solidFill>
                <a:latin typeface="Consolas" charset="0"/>
                <a:ea typeface="Consolas" charset="0"/>
                <a:cs typeface="Consolas" charset="0"/>
              </a:rPr>
              <a:t>"age"</a:t>
            </a:r>
            <a:r>
              <a:rPr lang="en-US" b="1" dirty="0">
                <a:solidFill>
                  <a:schemeClr val="tx1"/>
                </a:solidFill>
                <a:latin typeface="Consolas" charset="0"/>
                <a:ea typeface="Consolas" charset="0"/>
                <a:cs typeface="Consolas" charset="0"/>
              </a:rPr>
              <a:t> &gt; </a:t>
            </a:r>
            <a:r>
              <a:rPr lang="en-US" b="1" dirty="0">
                <a:solidFill>
                  <a:schemeClr val="accent3"/>
                </a:solidFill>
                <a:latin typeface="Consolas" charset="0"/>
                <a:ea typeface="Consolas" charset="0"/>
                <a:cs typeface="Consolas" charset="0"/>
              </a:rPr>
              <a:t>49</a:t>
            </a:r>
            <a:r>
              <a:rPr lang="en-US" b="1" dirty="0">
                <a:solidFill>
                  <a:schemeClr val="tx1"/>
                </a:solidFill>
                <a:latin typeface="Consolas" charset="0"/>
                <a:ea typeface="Consolas" charset="0"/>
                <a:cs typeface="Consolas" charset="0"/>
              </a:rPr>
              <a:t>).select($</a:t>
            </a:r>
            <a:r>
              <a:rPr lang="en-US" b="1" dirty="0">
                <a:solidFill>
                  <a:srgbClr val="0070C0"/>
                </a:solidFill>
                <a:latin typeface="Consolas" charset="0"/>
                <a:ea typeface="Consolas" charset="0"/>
                <a:cs typeface="Consolas" charset="0"/>
              </a:rPr>
              <a:t>"</a:t>
            </a:r>
            <a:r>
              <a:rPr lang="en-US" b="1" dirty="0" err="1">
                <a:solidFill>
                  <a:srgbClr val="0070C0"/>
                </a:solidFill>
                <a:latin typeface="Consolas" charset="0"/>
                <a:ea typeface="Consolas" charset="0"/>
                <a:cs typeface="Consolas" charset="0"/>
              </a:rPr>
              <a:t>firstName</a:t>
            </a:r>
            <a:r>
              <a:rPr lang="en-US" b="1" dirty="0">
                <a:solidFill>
                  <a:srgbClr val="0070C0"/>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 $</a:t>
            </a:r>
            <a:r>
              <a:rPr lang="en-US" b="1" dirty="0">
                <a:solidFill>
                  <a:srgbClr val="0070C0"/>
                </a:solidFill>
                <a:latin typeface="Consolas" charset="0"/>
                <a:ea typeface="Consolas" charset="0"/>
                <a:cs typeface="Consolas" charset="0"/>
              </a:rPr>
              <a:t>"age"</a:t>
            </a:r>
            <a:r>
              <a:rPr lang="en-US" b="1" dirty="0">
                <a:solidFill>
                  <a:schemeClr val="tx1"/>
                </a:solidFill>
                <a:latin typeface="Consolas" charset="0"/>
                <a:ea typeface="Consolas" charset="0"/>
                <a:cs typeface="Consolas" charset="0"/>
              </a:rPr>
              <a:t>).show()</a:t>
            </a:r>
          </a:p>
          <a:p>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a:t>
            </a:r>
            <a:r>
              <a:rPr lang="en-US" dirty="0" err="1">
                <a:latin typeface="Consolas" charset="0"/>
                <a:ea typeface="Consolas" charset="0"/>
                <a:cs typeface="Consolas" charset="0"/>
              </a:rPr>
              <a:t>firstName|age</a:t>
            </a:r>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   Norman| 81|</a:t>
            </a:r>
            <a:br>
              <a:rPr lang="en-US" dirty="0">
                <a:latin typeface="Consolas" charset="0"/>
                <a:ea typeface="Consolas" charset="0"/>
                <a:cs typeface="Consolas" charset="0"/>
              </a:rPr>
            </a:br>
            <a:r>
              <a:rPr lang="en-US" dirty="0">
                <a:latin typeface="Consolas" charset="0"/>
                <a:ea typeface="Consolas" charset="0"/>
                <a:cs typeface="Consolas" charset="0"/>
              </a:rPr>
              <a:t>|   Miguel| 64|</a:t>
            </a:r>
            <a:br>
              <a:rPr lang="en-US" dirty="0">
                <a:latin typeface="Consolas" charset="0"/>
                <a:ea typeface="Consolas" charset="0"/>
                <a:cs typeface="Consolas" charset="0"/>
              </a:rPr>
            </a:br>
            <a:r>
              <a:rPr lang="en-US" dirty="0">
                <a:latin typeface="Consolas" charset="0"/>
                <a:ea typeface="Consolas" charset="0"/>
                <a:cs typeface="Consolas" charset="0"/>
              </a:rPr>
              <a:t>|  Abigail| 75|</a:t>
            </a:r>
            <a:br>
              <a:rPr lang="en-US" dirty="0">
                <a:latin typeface="Consolas" charset="0"/>
                <a:ea typeface="Consolas" charset="0"/>
                <a:cs typeface="Consolas" charset="0"/>
              </a:rPr>
            </a:br>
            <a:r>
              <a:rPr lang="en-US" dirty="0">
                <a:latin typeface="Consolas" charset="0"/>
                <a:ea typeface="Consolas" charset="0"/>
                <a:cs typeface="Consolas" charset="0"/>
              </a:rPr>
              <a:t>+---------+---+</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39718" y="2553237"/>
            <a:ext cx="315382" cy="464575"/>
          </a:xfrm>
          <a:prstGeom prst="rect">
            <a:avLst/>
          </a:prstGeom>
        </p:spPr>
      </p:pic>
    </p:spTree>
    <p:extLst>
      <p:ext uri="{BB962C8B-B14F-4D97-AF65-F5344CB8AC3E}">
        <p14:creationId xmlns:p14="http://schemas.microsoft.com/office/powerpoint/2010/main" val="14100412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651000" y="1854200"/>
            <a:ext cx="9017000" cy="379730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err="1" smtClean="0"/>
              <a:t>orderBy</a:t>
            </a:r>
            <a:r>
              <a:rPr lang="en-US" dirty="0" smtClean="0"/>
              <a:t>()</a:t>
            </a:r>
            <a:endParaRPr lang="en-US" dirty="0"/>
          </a:p>
        </p:txBody>
      </p:sp>
      <p:sp>
        <p:nvSpPr>
          <p:cNvPr id="3" name="Content Placeholder 2"/>
          <p:cNvSpPr>
            <a:spLocks noGrp="1"/>
          </p:cNvSpPr>
          <p:nvPr>
            <p:ph idx="1"/>
          </p:nvPr>
        </p:nvSpPr>
        <p:spPr>
          <a:xfrm>
            <a:off x="1987291" y="1185085"/>
            <a:ext cx="8351923" cy="912656"/>
          </a:xfrm>
        </p:spPr>
        <p:txBody>
          <a:bodyPr>
            <a:normAutofit fontScale="92500" lnSpcReduction="20000"/>
          </a:bodyPr>
          <a:lstStyle/>
          <a:p>
            <a:pPr marL="0" indent="0">
              <a:buNone/>
            </a:pPr>
            <a:r>
              <a:rPr lang="en-US" dirty="0" smtClean="0"/>
              <a:t>The </a:t>
            </a:r>
            <a:r>
              <a:rPr lang="en-US" dirty="0" err="1" smtClean="0">
                <a:solidFill>
                  <a:srgbClr val="0070C0"/>
                </a:solidFill>
                <a:latin typeface="Consolas" charset="0"/>
                <a:ea typeface="Consolas" charset="0"/>
                <a:cs typeface="Consolas" charset="0"/>
              </a:rPr>
              <a:t>orderBy</a:t>
            </a:r>
            <a:r>
              <a:rPr lang="en-US" dirty="0" smtClean="0">
                <a:solidFill>
                  <a:srgbClr val="0070C0"/>
                </a:solidFill>
                <a:latin typeface="Consolas" charset="0"/>
                <a:ea typeface="Consolas" charset="0"/>
                <a:cs typeface="Consolas" charset="0"/>
              </a:rPr>
              <a:t>()</a:t>
            </a:r>
            <a:r>
              <a:rPr lang="en-US" dirty="0" smtClean="0"/>
              <a:t> method allows you to sort the results.</a:t>
            </a:r>
          </a:p>
          <a:p>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157</a:t>
            </a:fld>
            <a:endParaRPr lang="en-US" dirty="0"/>
          </a:p>
        </p:txBody>
      </p:sp>
      <p:sp>
        <p:nvSpPr>
          <p:cNvPr id="6" name="Rectangle 5"/>
          <p:cNvSpPr/>
          <p:nvPr/>
        </p:nvSpPr>
        <p:spPr>
          <a:xfrm>
            <a:off x="1916169" y="2097742"/>
            <a:ext cx="8494164" cy="3337859"/>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dirty="0" err="1">
                <a:latin typeface="Consolas" charset="0"/>
                <a:ea typeface="Consolas" charset="0"/>
                <a:cs typeface="Consolas" charset="0"/>
              </a:rPr>
              <a:t>scala</a:t>
            </a:r>
            <a:r>
              <a:rPr lang="en-US" dirty="0">
                <a:latin typeface="Consolas" charset="0"/>
                <a:ea typeface="Consolas" charset="0"/>
                <a:cs typeface="Consolas" charset="0"/>
              </a:rPr>
              <a:t>&gt; </a:t>
            </a:r>
            <a:r>
              <a:rPr lang="en-US" b="1" dirty="0" err="1" smtClean="0">
                <a:latin typeface="Consolas" charset="0"/>
                <a:ea typeface="Consolas" charset="0"/>
                <a:cs typeface="Consolas" charset="0"/>
              </a:rPr>
              <a:t>df.filter</a:t>
            </a:r>
            <a:r>
              <a:rPr lang="en-US" b="1" dirty="0" smtClean="0">
                <a:latin typeface="Consolas" charset="0"/>
                <a:ea typeface="Consolas" charset="0"/>
                <a:cs typeface="Consolas" charset="0"/>
              </a:rPr>
              <a:t>($</a:t>
            </a:r>
            <a:r>
              <a:rPr lang="en-US" b="1" dirty="0" smtClean="0">
                <a:solidFill>
                  <a:srgbClr val="0070C0"/>
                </a:solidFill>
                <a:latin typeface="Consolas" charset="0"/>
                <a:ea typeface="Consolas" charset="0"/>
                <a:cs typeface="Consolas" charset="0"/>
              </a:rPr>
              <a:t>"</a:t>
            </a:r>
            <a:r>
              <a:rPr lang="en-US" b="1" dirty="0">
                <a:solidFill>
                  <a:srgbClr val="0070C0"/>
                </a:solidFill>
                <a:latin typeface="Consolas" charset="0"/>
                <a:ea typeface="Consolas" charset="0"/>
                <a:cs typeface="Consolas" charset="0"/>
              </a:rPr>
              <a:t>age</a:t>
            </a:r>
            <a:r>
              <a:rPr lang="en-US" b="1" dirty="0" smtClean="0">
                <a:solidFill>
                  <a:srgbClr val="0070C0"/>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&gt; </a:t>
            </a:r>
            <a:r>
              <a:rPr lang="en-US" b="1" dirty="0">
                <a:solidFill>
                  <a:schemeClr val="accent3"/>
                </a:solidFill>
                <a:latin typeface="Consolas" charset="0"/>
                <a:ea typeface="Consolas" charset="0"/>
                <a:cs typeface="Consolas" charset="0"/>
              </a:rPr>
              <a:t>49</a:t>
            </a:r>
            <a:r>
              <a:rPr lang="en-US" b="1" dirty="0">
                <a:solidFill>
                  <a:schemeClr val="tx1"/>
                </a:solidFill>
                <a:latin typeface="Consolas" charset="0"/>
                <a:ea typeface="Consolas" charset="0"/>
                <a:cs typeface="Consolas" charset="0"/>
              </a:rPr>
              <a:t>).</a:t>
            </a:r>
            <a:br>
              <a:rPr lang="en-US" b="1" dirty="0">
                <a:solidFill>
                  <a:schemeClr val="tx1"/>
                </a:solidFill>
                <a:latin typeface="Consolas" charset="0"/>
                <a:ea typeface="Consolas" charset="0"/>
                <a:cs typeface="Consolas" charset="0"/>
              </a:rPr>
            </a:br>
            <a:r>
              <a:rPr lang="en-US" b="1" dirty="0">
                <a:solidFill>
                  <a:schemeClr val="tx1"/>
                </a:solidFill>
                <a:latin typeface="Consolas" charset="0"/>
                <a:ea typeface="Consolas" charset="0"/>
                <a:cs typeface="Consolas" charset="0"/>
              </a:rPr>
              <a:t>          </a:t>
            </a:r>
            <a:r>
              <a:rPr lang="en-US" b="1" dirty="0" smtClean="0">
                <a:solidFill>
                  <a:schemeClr val="tx1"/>
                </a:solidFill>
                <a:latin typeface="Consolas" charset="0"/>
                <a:ea typeface="Consolas" charset="0"/>
                <a:cs typeface="Consolas" charset="0"/>
              </a:rPr>
              <a:t>select($</a:t>
            </a:r>
            <a:r>
              <a:rPr lang="en-US" b="1" dirty="0" smtClean="0">
                <a:solidFill>
                  <a:srgbClr val="0070C0"/>
                </a:solidFill>
                <a:latin typeface="Consolas" charset="0"/>
                <a:ea typeface="Consolas" charset="0"/>
                <a:cs typeface="Consolas" charset="0"/>
              </a:rPr>
              <a:t>"</a:t>
            </a:r>
            <a:r>
              <a:rPr lang="en-US" b="1" dirty="0" err="1">
                <a:solidFill>
                  <a:srgbClr val="0070C0"/>
                </a:solidFill>
                <a:latin typeface="Consolas" charset="0"/>
                <a:ea typeface="Consolas" charset="0"/>
                <a:cs typeface="Consolas" charset="0"/>
              </a:rPr>
              <a:t>firstName</a:t>
            </a:r>
            <a:r>
              <a:rPr lang="en-US" b="1" dirty="0" smtClean="0">
                <a:solidFill>
                  <a:srgbClr val="0070C0"/>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 $</a:t>
            </a:r>
            <a:r>
              <a:rPr lang="en-US" b="1" dirty="0" smtClean="0">
                <a:solidFill>
                  <a:srgbClr val="0070C0"/>
                </a:solidFill>
                <a:latin typeface="Consolas" charset="0"/>
                <a:ea typeface="Consolas" charset="0"/>
                <a:cs typeface="Consolas" charset="0"/>
              </a:rPr>
              <a:t>"</a:t>
            </a:r>
            <a:r>
              <a:rPr lang="en-US" b="1" dirty="0">
                <a:solidFill>
                  <a:srgbClr val="0070C0"/>
                </a:solidFill>
                <a:latin typeface="Consolas" charset="0"/>
                <a:ea typeface="Consolas" charset="0"/>
                <a:cs typeface="Consolas" charset="0"/>
              </a:rPr>
              <a:t>age</a:t>
            </a:r>
            <a:r>
              <a:rPr lang="en-US" b="1" dirty="0" smtClean="0">
                <a:solidFill>
                  <a:srgbClr val="0070C0"/>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
            </a:r>
            <a:br>
              <a:rPr lang="en-US" b="1" dirty="0">
                <a:solidFill>
                  <a:schemeClr val="tx1"/>
                </a:solidFill>
                <a:latin typeface="Consolas" charset="0"/>
                <a:ea typeface="Consolas" charset="0"/>
                <a:cs typeface="Consolas" charset="0"/>
              </a:rPr>
            </a:br>
            <a:r>
              <a:rPr lang="en-US" b="1" dirty="0">
                <a:solidFill>
                  <a:schemeClr val="tx1"/>
                </a:solidFill>
                <a:latin typeface="Consolas" charset="0"/>
                <a:ea typeface="Consolas" charset="0"/>
                <a:cs typeface="Consolas" charset="0"/>
              </a:rPr>
              <a:t>          </a:t>
            </a:r>
            <a:r>
              <a:rPr lang="en-US" b="1" dirty="0" err="1" smtClean="0">
                <a:solidFill>
                  <a:schemeClr val="tx1"/>
                </a:solidFill>
                <a:latin typeface="Consolas" charset="0"/>
                <a:ea typeface="Consolas" charset="0"/>
                <a:cs typeface="Consolas" charset="0"/>
              </a:rPr>
              <a:t>orderBy</a:t>
            </a:r>
            <a:r>
              <a:rPr lang="en-US" b="1" dirty="0" smtClean="0">
                <a:solidFill>
                  <a:schemeClr val="tx1"/>
                </a:solidFill>
                <a:latin typeface="Consolas" charset="0"/>
                <a:ea typeface="Consolas" charset="0"/>
                <a:cs typeface="Consolas" charset="0"/>
              </a:rPr>
              <a:t>($</a:t>
            </a:r>
            <a:r>
              <a:rPr lang="en-US" b="1" dirty="0" smtClean="0">
                <a:solidFill>
                  <a:srgbClr val="0070C0"/>
                </a:solidFill>
                <a:latin typeface="Consolas" charset="0"/>
                <a:ea typeface="Consolas" charset="0"/>
                <a:cs typeface="Consolas" charset="0"/>
              </a:rPr>
              <a:t>"</a:t>
            </a:r>
            <a:r>
              <a:rPr lang="en-US" b="1" dirty="0">
                <a:solidFill>
                  <a:srgbClr val="0070C0"/>
                </a:solidFill>
                <a:latin typeface="Consolas" charset="0"/>
                <a:ea typeface="Consolas" charset="0"/>
                <a:cs typeface="Consolas" charset="0"/>
              </a:rPr>
              <a:t>age</a:t>
            </a:r>
            <a:r>
              <a:rPr lang="en-US" b="1" dirty="0" smtClean="0">
                <a:solidFill>
                  <a:srgbClr val="0070C0"/>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 $</a:t>
            </a:r>
            <a:r>
              <a:rPr lang="en-US" b="1" dirty="0" smtClean="0">
                <a:solidFill>
                  <a:srgbClr val="0070C0"/>
                </a:solidFill>
                <a:latin typeface="Consolas" charset="0"/>
                <a:ea typeface="Consolas" charset="0"/>
                <a:cs typeface="Consolas" charset="0"/>
              </a:rPr>
              <a:t>"</a:t>
            </a:r>
            <a:r>
              <a:rPr lang="en-US" b="1" dirty="0" err="1">
                <a:solidFill>
                  <a:srgbClr val="0070C0"/>
                </a:solidFill>
                <a:latin typeface="Consolas" charset="0"/>
                <a:ea typeface="Consolas" charset="0"/>
                <a:cs typeface="Consolas" charset="0"/>
              </a:rPr>
              <a:t>firstName</a:t>
            </a:r>
            <a:r>
              <a:rPr lang="en-US" b="1" dirty="0" smtClean="0">
                <a:solidFill>
                  <a:srgbClr val="0070C0"/>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
            </a:r>
            <a:br>
              <a:rPr lang="en-US" b="1" dirty="0">
                <a:solidFill>
                  <a:schemeClr val="tx1"/>
                </a:solidFill>
                <a:latin typeface="Consolas" charset="0"/>
                <a:ea typeface="Consolas" charset="0"/>
                <a:cs typeface="Consolas" charset="0"/>
              </a:rPr>
            </a:br>
            <a:r>
              <a:rPr lang="en-US" b="1" dirty="0">
                <a:solidFill>
                  <a:schemeClr val="tx1"/>
                </a:solidFill>
                <a:latin typeface="Consolas" charset="0"/>
                <a:ea typeface="Consolas" charset="0"/>
                <a:cs typeface="Consolas" charset="0"/>
              </a:rPr>
              <a:t>          show()</a:t>
            </a:r>
          </a:p>
          <a:p>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a:t>
            </a:r>
            <a:r>
              <a:rPr lang="en-US" dirty="0" err="1">
                <a:latin typeface="Consolas" charset="0"/>
                <a:ea typeface="Consolas" charset="0"/>
                <a:cs typeface="Consolas" charset="0"/>
              </a:rPr>
              <a:t>firstName|age</a:t>
            </a:r>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   Miguel| 64|</a:t>
            </a:r>
            <a:br>
              <a:rPr lang="en-US" dirty="0">
                <a:latin typeface="Consolas" charset="0"/>
                <a:ea typeface="Consolas" charset="0"/>
                <a:cs typeface="Consolas" charset="0"/>
              </a:rPr>
            </a:br>
            <a:r>
              <a:rPr lang="en-US" dirty="0">
                <a:latin typeface="Consolas" charset="0"/>
                <a:ea typeface="Consolas" charset="0"/>
                <a:cs typeface="Consolas" charset="0"/>
              </a:rPr>
              <a:t>|  Abigail| 75|</a:t>
            </a:r>
            <a:br>
              <a:rPr lang="en-US" dirty="0">
                <a:latin typeface="Consolas" charset="0"/>
                <a:ea typeface="Consolas" charset="0"/>
                <a:cs typeface="Consolas" charset="0"/>
              </a:rPr>
            </a:br>
            <a:r>
              <a:rPr lang="en-US" dirty="0">
                <a:latin typeface="Consolas" charset="0"/>
                <a:ea typeface="Consolas" charset="0"/>
                <a:cs typeface="Consolas" charset="0"/>
              </a:rPr>
              <a:t>|   Norman| 81|</a:t>
            </a:r>
            <a:br>
              <a:rPr lang="en-US" dirty="0">
                <a:latin typeface="Consolas" charset="0"/>
                <a:ea typeface="Consolas" charset="0"/>
                <a:cs typeface="Consolas" charset="0"/>
              </a:rPr>
            </a:br>
            <a:r>
              <a:rPr lang="en-US" dirty="0">
                <a:latin typeface="Consolas" charset="0"/>
                <a:ea typeface="Consolas" charset="0"/>
                <a:cs typeface="Consolas" charset="0"/>
              </a:rPr>
              <a:t>+---------+---+</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85375" y="2148419"/>
            <a:ext cx="315382" cy="464575"/>
          </a:xfrm>
          <a:prstGeom prst="rect">
            <a:avLst/>
          </a:prstGeom>
        </p:spPr>
      </p:pic>
    </p:spTree>
    <p:extLst>
      <p:ext uri="{BB962C8B-B14F-4D97-AF65-F5344CB8AC3E}">
        <p14:creationId xmlns:p14="http://schemas.microsoft.com/office/powerpoint/2010/main" val="1898567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p:nvPr/>
        </p:nvSpPr>
        <p:spPr>
          <a:xfrm>
            <a:off x="1638300" y="1854200"/>
            <a:ext cx="9029700" cy="381000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err="1" smtClean="0"/>
              <a:t>orderBy</a:t>
            </a:r>
            <a:r>
              <a:rPr lang="en-US" dirty="0" smtClean="0"/>
              <a:t>()</a:t>
            </a:r>
            <a:endParaRPr lang="en-US" dirty="0"/>
          </a:p>
        </p:txBody>
      </p:sp>
      <p:sp>
        <p:nvSpPr>
          <p:cNvPr id="3" name="Content Placeholder 2"/>
          <p:cNvSpPr>
            <a:spLocks noGrp="1"/>
          </p:cNvSpPr>
          <p:nvPr>
            <p:ph idx="1"/>
          </p:nvPr>
        </p:nvSpPr>
        <p:spPr>
          <a:xfrm>
            <a:off x="1987291" y="1185085"/>
            <a:ext cx="7655187" cy="912656"/>
          </a:xfrm>
        </p:spPr>
        <p:txBody>
          <a:bodyPr>
            <a:normAutofit/>
          </a:bodyPr>
          <a:lstStyle/>
          <a:p>
            <a:pPr marL="0" indent="0">
              <a:buNone/>
            </a:pPr>
            <a:r>
              <a:rPr lang="en-US" dirty="0" smtClean="0"/>
              <a:t>It’s easy to reverse the sort order.</a:t>
            </a:r>
          </a:p>
          <a:p>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158</a:t>
            </a:fld>
            <a:endParaRPr lang="en-US" dirty="0"/>
          </a:p>
        </p:txBody>
      </p:sp>
      <p:sp>
        <p:nvSpPr>
          <p:cNvPr id="6" name="Rectangle 5"/>
          <p:cNvSpPr/>
          <p:nvPr/>
        </p:nvSpPr>
        <p:spPr>
          <a:xfrm>
            <a:off x="1916169" y="2097742"/>
            <a:ext cx="8423044" cy="3337859"/>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dirty="0" err="1">
                <a:latin typeface="Consolas" charset="0"/>
                <a:ea typeface="Consolas" charset="0"/>
                <a:cs typeface="Consolas" charset="0"/>
              </a:rPr>
              <a:t>scala</a:t>
            </a:r>
            <a:r>
              <a:rPr lang="en-US" dirty="0">
                <a:latin typeface="Consolas" charset="0"/>
                <a:ea typeface="Consolas" charset="0"/>
                <a:cs typeface="Consolas" charset="0"/>
              </a:rPr>
              <a:t>&gt; </a:t>
            </a:r>
            <a:r>
              <a:rPr lang="en-US" b="1" dirty="0" err="1">
                <a:latin typeface="Consolas" charset="0"/>
                <a:ea typeface="Consolas" charset="0"/>
                <a:cs typeface="Consolas" charset="0"/>
              </a:rPr>
              <a:t>df.filter</a:t>
            </a:r>
            <a:r>
              <a:rPr lang="en-US" b="1" dirty="0">
                <a:latin typeface="Consolas" charset="0"/>
                <a:ea typeface="Consolas" charset="0"/>
                <a:cs typeface="Consolas" charset="0"/>
              </a:rPr>
              <a:t>($</a:t>
            </a:r>
            <a:r>
              <a:rPr lang="en-US" b="1" dirty="0">
                <a:solidFill>
                  <a:srgbClr val="0070C0"/>
                </a:solidFill>
                <a:latin typeface="Consolas" charset="0"/>
                <a:ea typeface="Consolas" charset="0"/>
                <a:cs typeface="Consolas" charset="0"/>
              </a:rPr>
              <a:t>"age"</a:t>
            </a:r>
            <a:r>
              <a:rPr lang="en-US" b="1" dirty="0">
                <a:solidFill>
                  <a:schemeClr val="tx1"/>
                </a:solidFill>
                <a:latin typeface="Consolas" charset="0"/>
                <a:ea typeface="Consolas" charset="0"/>
                <a:cs typeface="Consolas" charset="0"/>
              </a:rPr>
              <a:t> &gt; </a:t>
            </a:r>
            <a:r>
              <a:rPr lang="en-US" b="1" dirty="0">
                <a:solidFill>
                  <a:schemeClr val="accent3"/>
                </a:solidFill>
                <a:latin typeface="Consolas" charset="0"/>
                <a:ea typeface="Consolas" charset="0"/>
                <a:cs typeface="Consolas" charset="0"/>
              </a:rPr>
              <a:t>49</a:t>
            </a:r>
            <a:r>
              <a:rPr lang="en-US" b="1" dirty="0">
                <a:solidFill>
                  <a:schemeClr val="tx1"/>
                </a:solidFill>
                <a:latin typeface="Consolas" charset="0"/>
                <a:ea typeface="Consolas" charset="0"/>
                <a:cs typeface="Consolas" charset="0"/>
              </a:rPr>
              <a:t>).</a:t>
            </a:r>
            <a:br>
              <a:rPr lang="en-US" b="1" dirty="0">
                <a:solidFill>
                  <a:schemeClr val="tx1"/>
                </a:solidFill>
                <a:latin typeface="Consolas" charset="0"/>
                <a:ea typeface="Consolas" charset="0"/>
                <a:cs typeface="Consolas" charset="0"/>
              </a:rPr>
            </a:br>
            <a:r>
              <a:rPr lang="en-US" b="1" dirty="0">
                <a:solidFill>
                  <a:schemeClr val="tx1"/>
                </a:solidFill>
                <a:latin typeface="Consolas" charset="0"/>
                <a:ea typeface="Consolas" charset="0"/>
                <a:cs typeface="Consolas" charset="0"/>
              </a:rPr>
              <a:t>          select($</a:t>
            </a:r>
            <a:r>
              <a:rPr lang="en-US" b="1" dirty="0">
                <a:solidFill>
                  <a:srgbClr val="0070C0"/>
                </a:solidFill>
                <a:latin typeface="Consolas" charset="0"/>
                <a:ea typeface="Consolas" charset="0"/>
                <a:cs typeface="Consolas" charset="0"/>
              </a:rPr>
              <a:t>"</a:t>
            </a:r>
            <a:r>
              <a:rPr lang="en-US" b="1" dirty="0" err="1">
                <a:solidFill>
                  <a:srgbClr val="0070C0"/>
                </a:solidFill>
                <a:latin typeface="Consolas" charset="0"/>
                <a:ea typeface="Consolas" charset="0"/>
                <a:cs typeface="Consolas" charset="0"/>
              </a:rPr>
              <a:t>firstName</a:t>
            </a:r>
            <a:r>
              <a:rPr lang="en-US" b="1" dirty="0">
                <a:solidFill>
                  <a:srgbClr val="0070C0"/>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 $</a:t>
            </a:r>
            <a:r>
              <a:rPr lang="en-US" b="1" dirty="0">
                <a:solidFill>
                  <a:srgbClr val="0070C0"/>
                </a:solidFill>
                <a:latin typeface="Consolas" charset="0"/>
                <a:ea typeface="Consolas" charset="0"/>
                <a:cs typeface="Consolas" charset="0"/>
              </a:rPr>
              <a:t>"age"</a:t>
            </a:r>
            <a:r>
              <a:rPr lang="en-US" b="1" dirty="0">
                <a:solidFill>
                  <a:schemeClr val="tx1"/>
                </a:solidFill>
                <a:latin typeface="Consolas" charset="0"/>
                <a:ea typeface="Consolas" charset="0"/>
                <a:cs typeface="Consolas" charset="0"/>
              </a:rPr>
              <a:t>).</a:t>
            </a:r>
            <a:br>
              <a:rPr lang="en-US" b="1" dirty="0">
                <a:solidFill>
                  <a:schemeClr val="tx1"/>
                </a:solidFill>
                <a:latin typeface="Consolas" charset="0"/>
                <a:ea typeface="Consolas" charset="0"/>
                <a:cs typeface="Consolas" charset="0"/>
              </a:rPr>
            </a:br>
            <a:r>
              <a:rPr lang="en-US" b="1" dirty="0">
                <a:solidFill>
                  <a:schemeClr val="tx1"/>
                </a:solidFill>
                <a:latin typeface="Consolas" charset="0"/>
                <a:ea typeface="Consolas" charset="0"/>
                <a:cs typeface="Consolas" charset="0"/>
              </a:rPr>
              <a:t>          </a:t>
            </a:r>
            <a:r>
              <a:rPr lang="en-US" b="1" dirty="0" err="1">
                <a:solidFill>
                  <a:schemeClr val="tx1"/>
                </a:solidFill>
                <a:latin typeface="Consolas" charset="0"/>
                <a:ea typeface="Consolas" charset="0"/>
                <a:cs typeface="Consolas" charset="0"/>
              </a:rPr>
              <a:t>orderBy</a:t>
            </a:r>
            <a:r>
              <a:rPr lang="en-US" b="1" dirty="0">
                <a:solidFill>
                  <a:schemeClr val="tx1"/>
                </a:solidFill>
                <a:latin typeface="Consolas" charset="0"/>
                <a:ea typeface="Consolas" charset="0"/>
                <a:cs typeface="Consolas" charset="0"/>
              </a:rPr>
              <a:t>($</a:t>
            </a:r>
            <a:r>
              <a:rPr lang="en-US" b="1" dirty="0">
                <a:solidFill>
                  <a:srgbClr val="0070C0"/>
                </a:solidFill>
                <a:latin typeface="Consolas" charset="0"/>
                <a:ea typeface="Consolas" charset="0"/>
                <a:cs typeface="Consolas" charset="0"/>
              </a:rPr>
              <a:t>"age"</a:t>
            </a:r>
            <a:r>
              <a:rPr lang="en-US" b="1" dirty="0">
                <a:solidFill>
                  <a:schemeClr val="tx1"/>
                </a:solidFill>
                <a:latin typeface="Consolas" charset="0"/>
                <a:ea typeface="Consolas" charset="0"/>
                <a:cs typeface="Consolas" charset="0"/>
              </a:rPr>
              <a:t>.</a:t>
            </a:r>
            <a:r>
              <a:rPr lang="en-US" b="1" dirty="0" err="1">
                <a:solidFill>
                  <a:schemeClr val="accent6"/>
                </a:solidFill>
                <a:latin typeface="Consolas" charset="0"/>
                <a:ea typeface="Consolas" charset="0"/>
                <a:cs typeface="Consolas" charset="0"/>
              </a:rPr>
              <a:t>desc</a:t>
            </a:r>
            <a:r>
              <a:rPr lang="en-US" b="1" dirty="0">
                <a:solidFill>
                  <a:schemeClr val="tx1"/>
                </a:solidFill>
                <a:latin typeface="Consolas" charset="0"/>
                <a:ea typeface="Consolas" charset="0"/>
                <a:cs typeface="Consolas" charset="0"/>
              </a:rPr>
              <a:t>, $</a:t>
            </a:r>
            <a:r>
              <a:rPr lang="en-US" b="1" dirty="0">
                <a:solidFill>
                  <a:srgbClr val="0070C0"/>
                </a:solidFill>
                <a:latin typeface="Consolas" charset="0"/>
                <a:ea typeface="Consolas" charset="0"/>
                <a:cs typeface="Consolas" charset="0"/>
              </a:rPr>
              <a:t>"</a:t>
            </a:r>
            <a:r>
              <a:rPr lang="en-US" b="1" dirty="0" err="1">
                <a:solidFill>
                  <a:srgbClr val="0070C0"/>
                </a:solidFill>
                <a:latin typeface="Consolas" charset="0"/>
                <a:ea typeface="Consolas" charset="0"/>
                <a:cs typeface="Consolas" charset="0"/>
              </a:rPr>
              <a:t>firstName</a:t>
            </a:r>
            <a:r>
              <a:rPr lang="en-US" b="1" dirty="0">
                <a:solidFill>
                  <a:srgbClr val="0070C0"/>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a:t>
            </a:r>
            <a:br>
              <a:rPr lang="en-US" b="1" dirty="0">
                <a:solidFill>
                  <a:schemeClr val="tx1"/>
                </a:solidFill>
                <a:latin typeface="Consolas" charset="0"/>
                <a:ea typeface="Consolas" charset="0"/>
                <a:cs typeface="Consolas" charset="0"/>
              </a:rPr>
            </a:br>
            <a:r>
              <a:rPr lang="en-US" b="1" dirty="0">
                <a:solidFill>
                  <a:schemeClr val="tx1"/>
                </a:solidFill>
                <a:latin typeface="Consolas" charset="0"/>
                <a:ea typeface="Consolas" charset="0"/>
                <a:cs typeface="Consolas" charset="0"/>
              </a:rPr>
              <a:t>          show()</a:t>
            </a:r>
          </a:p>
          <a:p>
            <a:r>
              <a:rPr lang="en-US" dirty="0">
                <a:solidFill>
                  <a:schemeClr val="tx1"/>
                </a:solidFill>
                <a:latin typeface="Consolas" charset="0"/>
                <a:ea typeface="Consolas" charset="0"/>
                <a:cs typeface="Consolas" charset="0"/>
              </a:rPr>
              <a:t>+---------+---+</a:t>
            </a:r>
            <a:br>
              <a:rPr lang="en-US" dirty="0">
                <a:solidFill>
                  <a:schemeClr val="tx1"/>
                </a:solidFill>
                <a:latin typeface="Consolas" charset="0"/>
                <a:ea typeface="Consolas" charset="0"/>
                <a:cs typeface="Consolas" charset="0"/>
              </a:rPr>
            </a:br>
            <a:r>
              <a:rPr lang="en-US" dirty="0">
                <a:solidFill>
                  <a:schemeClr val="tx1"/>
                </a:solidFill>
                <a:latin typeface="Consolas" charset="0"/>
                <a:ea typeface="Consolas" charset="0"/>
                <a:cs typeface="Consolas" charset="0"/>
              </a:rPr>
              <a:t>|</a:t>
            </a:r>
            <a:r>
              <a:rPr lang="en-US" dirty="0" err="1">
                <a:solidFill>
                  <a:schemeClr val="tx1"/>
                </a:solidFill>
                <a:latin typeface="Consolas" charset="0"/>
                <a:ea typeface="Consolas" charset="0"/>
                <a:cs typeface="Consolas" charset="0"/>
              </a:rPr>
              <a:t>firstName|age</a:t>
            </a:r>
            <a:r>
              <a:rPr lang="en-US" dirty="0">
                <a:solidFill>
                  <a:schemeClr val="tx1"/>
                </a:solidFill>
                <a:latin typeface="Consolas" charset="0"/>
                <a:ea typeface="Consolas" charset="0"/>
                <a:cs typeface="Consolas" charset="0"/>
              </a:rPr>
              <a:t>|</a:t>
            </a:r>
            <a:br>
              <a:rPr lang="en-US" dirty="0">
                <a:solidFill>
                  <a:schemeClr val="tx1"/>
                </a:solidFill>
                <a:latin typeface="Consolas" charset="0"/>
                <a:ea typeface="Consolas" charset="0"/>
                <a:cs typeface="Consolas" charset="0"/>
              </a:rPr>
            </a:br>
            <a:r>
              <a:rPr lang="en-US" dirty="0">
                <a:solidFill>
                  <a:schemeClr val="tx1"/>
                </a:solidFill>
                <a:latin typeface="Consolas" charset="0"/>
                <a:ea typeface="Consolas" charset="0"/>
                <a:cs typeface="Consolas" charset="0"/>
              </a:rPr>
              <a:t>+---------+---+</a:t>
            </a:r>
            <a:br>
              <a:rPr lang="en-US" dirty="0">
                <a:solidFill>
                  <a:schemeClr val="tx1"/>
                </a:solidFill>
                <a:latin typeface="Consolas" charset="0"/>
                <a:ea typeface="Consolas" charset="0"/>
                <a:cs typeface="Consolas" charset="0"/>
              </a:rPr>
            </a:br>
            <a:r>
              <a:rPr lang="en-US" dirty="0">
                <a:solidFill>
                  <a:schemeClr val="tx1"/>
                </a:solidFill>
                <a:latin typeface="Consolas" charset="0"/>
                <a:ea typeface="Consolas" charset="0"/>
                <a:cs typeface="Consolas" charset="0"/>
              </a:rPr>
              <a:t>|   Norman| 81|</a:t>
            </a:r>
            <a:br>
              <a:rPr lang="en-US" dirty="0">
                <a:solidFill>
                  <a:schemeClr val="tx1"/>
                </a:solidFill>
                <a:latin typeface="Consolas" charset="0"/>
                <a:ea typeface="Consolas" charset="0"/>
                <a:cs typeface="Consolas" charset="0"/>
              </a:rPr>
            </a:br>
            <a:r>
              <a:rPr lang="en-US" dirty="0">
                <a:solidFill>
                  <a:schemeClr val="tx1"/>
                </a:solidFill>
                <a:latin typeface="Consolas" charset="0"/>
                <a:ea typeface="Consolas" charset="0"/>
                <a:cs typeface="Consolas" charset="0"/>
              </a:rPr>
              <a:t>|  Abigail| 75|</a:t>
            </a:r>
            <a:br>
              <a:rPr lang="en-US" dirty="0">
                <a:solidFill>
                  <a:schemeClr val="tx1"/>
                </a:solidFill>
                <a:latin typeface="Consolas" charset="0"/>
                <a:ea typeface="Consolas" charset="0"/>
                <a:cs typeface="Consolas" charset="0"/>
              </a:rPr>
            </a:br>
            <a:r>
              <a:rPr lang="en-US" dirty="0">
                <a:solidFill>
                  <a:schemeClr val="tx1"/>
                </a:solidFill>
                <a:latin typeface="Consolas" charset="0"/>
                <a:ea typeface="Consolas" charset="0"/>
                <a:cs typeface="Consolas" charset="0"/>
              </a:rPr>
              <a:t>|   Miguel| 64|</a:t>
            </a:r>
            <a:br>
              <a:rPr lang="en-US" dirty="0">
                <a:solidFill>
                  <a:schemeClr val="tx1"/>
                </a:solidFill>
                <a:latin typeface="Consolas" charset="0"/>
                <a:ea typeface="Consolas" charset="0"/>
                <a:cs typeface="Consolas" charset="0"/>
              </a:rPr>
            </a:br>
            <a:r>
              <a:rPr lang="en-US" dirty="0">
                <a:solidFill>
                  <a:schemeClr val="tx1"/>
                </a:solidFill>
                <a:latin typeface="Consolas" charset="0"/>
                <a:ea typeface="Consolas" charset="0"/>
                <a:cs typeface="Consolas" charset="0"/>
              </a:rPr>
              <a:t>+---------+---+</a:t>
            </a:r>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49393" y="2135719"/>
            <a:ext cx="315382" cy="464575"/>
          </a:xfrm>
          <a:prstGeom prst="rect">
            <a:avLst/>
          </a:prstGeom>
        </p:spPr>
      </p:pic>
      <p:cxnSp>
        <p:nvCxnSpPr>
          <p:cNvPr id="9" name="Straight Arrow Connector 8"/>
          <p:cNvCxnSpPr/>
          <p:nvPr/>
        </p:nvCxnSpPr>
        <p:spPr>
          <a:xfrm flipH="1" flipV="1">
            <a:off x="5486400" y="3124200"/>
            <a:ext cx="685800" cy="1447800"/>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94762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167"/>
            <a:ext cx="12191999" cy="909918"/>
          </a:xfrm>
        </p:spPr>
        <p:txBody>
          <a:bodyPr>
            <a:normAutofit fontScale="90000"/>
          </a:bodyPr>
          <a:lstStyle/>
          <a:p>
            <a:r>
              <a:rPr lang="en-US" dirty="0" smtClean="0"/>
              <a:t>as() or alias()</a:t>
            </a:r>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159</a:t>
            </a:fld>
            <a:endParaRPr lang="en-US" dirty="0"/>
          </a:p>
        </p:txBody>
      </p:sp>
      <p:sp>
        <p:nvSpPr>
          <p:cNvPr id="7" name="Rectangle 4"/>
          <p:cNvSpPr/>
          <p:nvPr/>
        </p:nvSpPr>
        <p:spPr>
          <a:xfrm>
            <a:off x="154545" y="2408348"/>
            <a:ext cx="11872355" cy="3837905"/>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52 h 3060752"/>
              <a:gd name="connsiteX1" fmla="*/ 4279954 w 8724954"/>
              <a:gd name="connsiteY1" fmla="*/ 245170 h 3060752"/>
              <a:gd name="connsiteX2" fmla="*/ 8724954 w 8724954"/>
              <a:gd name="connsiteY2" fmla="*/ 52 h 3060752"/>
              <a:gd name="connsiteX3" fmla="*/ 8455772 w 8724954"/>
              <a:gd name="connsiteY3" fmla="*/ 1421312 h 3060752"/>
              <a:gd name="connsiteX4" fmla="*/ 8724954 w 8724954"/>
              <a:gd name="connsiteY4" fmla="*/ 3060752 h 3060752"/>
              <a:gd name="connsiteX5" fmla="*/ 4379072 w 8724954"/>
              <a:gd name="connsiteY5" fmla="*/ 2691312 h 3060752"/>
              <a:gd name="connsiteX6" fmla="*/ 54 w 8724954"/>
              <a:gd name="connsiteY6" fmla="*/ 3060752 h 3060752"/>
              <a:gd name="connsiteX7" fmla="*/ 340472 w 8724954"/>
              <a:gd name="connsiteY7" fmla="*/ 1345112 h 3060752"/>
              <a:gd name="connsiteX8" fmla="*/ 54 w 8724954"/>
              <a:gd name="connsiteY8" fmla="*/ 52 h 3060752"/>
              <a:gd name="connsiteX0" fmla="*/ 54 w 8724954"/>
              <a:gd name="connsiteY0" fmla="*/ 52 h 3060752"/>
              <a:gd name="connsiteX1" fmla="*/ 4279954 w 8724954"/>
              <a:gd name="connsiteY1" fmla="*/ 245170 h 3060752"/>
              <a:gd name="connsiteX2" fmla="*/ 8724954 w 8724954"/>
              <a:gd name="connsiteY2" fmla="*/ 52 h 3060752"/>
              <a:gd name="connsiteX3" fmla="*/ 8455772 w 8724954"/>
              <a:gd name="connsiteY3" fmla="*/ 1421312 h 3060752"/>
              <a:gd name="connsiteX4" fmla="*/ 8724954 w 8724954"/>
              <a:gd name="connsiteY4" fmla="*/ 3060752 h 3060752"/>
              <a:gd name="connsiteX5" fmla="*/ 4379073 w 8724954"/>
              <a:gd name="connsiteY5" fmla="*/ 2774035 h 3060752"/>
              <a:gd name="connsiteX6" fmla="*/ 54 w 8724954"/>
              <a:gd name="connsiteY6" fmla="*/ 3060752 h 3060752"/>
              <a:gd name="connsiteX7" fmla="*/ 340472 w 8724954"/>
              <a:gd name="connsiteY7" fmla="*/ 1345112 h 3060752"/>
              <a:gd name="connsiteX8" fmla="*/ 54 w 8724954"/>
              <a:gd name="connsiteY8" fmla="*/ 52 h 3060752"/>
              <a:gd name="connsiteX0" fmla="*/ 54 w 8724954"/>
              <a:gd name="connsiteY0" fmla="*/ 52 h 3060752"/>
              <a:gd name="connsiteX1" fmla="*/ 4279954 w 8724954"/>
              <a:gd name="connsiteY1" fmla="*/ 245170 h 3060752"/>
              <a:gd name="connsiteX2" fmla="*/ 8724954 w 8724954"/>
              <a:gd name="connsiteY2" fmla="*/ 52 h 3060752"/>
              <a:gd name="connsiteX3" fmla="*/ 8308100 w 8724954"/>
              <a:gd name="connsiteY3" fmla="*/ 1431652 h 3060752"/>
              <a:gd name="connsiteX4" fmla="*/ 8724954 w 8724954"/>
              <a:gd name="connsiteY4" fmla="*/ 3060752 h 3060752"/>
              <a:gd name="connsiteX5" fmla="*/ 4379073 w 8724954"/>
              <a:gd name="connsiteY5" fmla="*/ 2774035 h 3060752"/>
              <a:gd name="connsiteX6" fmla="*/ 54 w 8724954"/>
              <a:gd name="connsiteY6" fmla="*/ 3060752 h 3060752"/>
              <a:gd name="connsiteX7" fmla="*/ 340472 w 8724954"/>
              <a:gd name="connsiteY7" fmla="*/ 1345112 h 3060752"/>
              <a:gd name="connsiteX8" fmla="*/ 54 w 8724954"/>
              <a:gd name="connsiteY8" fmla="*/ 52 h 3060752"/>
              <a:gd name="connsiteX0" fmla="*/ 71 w 8724971"/>
              <a:gd name="connsiteY0" fmla="*/ 52 h 3060752"/>
              <a:gd name="connsiteX1" fmla="*/ 4279971 w 8724971"/>
              <a:gd name="connsiteY1" fmla="*/ 245170 h 3060752"/>
              <a:gd name="connsiteX2" fmla="*/ 8724971 w 8724971"/>
              <a:gd name="connsiteY2" fmla="*/ 52 h 3060752"/>
              <a:gd name="connsiteX3" fmla="*/ 8308117 w 8724971"/>
              <a:gd name="connsiteY3" fmla="*/ 1431652 h 3060752"/>
              <a:gd name="connsiteX4" fmla="*/ 8724971 w 8724971"/>
              <a:gd name="connsiteY4" fmla="*/ 3060752 h 3060752"/>
              <a:gd name="connsiteX5" fmla="*/ 4379090 w 8724971"/>
              <a:gd name="connsiteY5" fmla="*/ 2774035 h 3060752"/>
              <a:gd name="connsiteX6" fmla="*/ 71 w 8724971"/>
              <a:gd name="connsiteY6" fmla="*/ 3060752 h 3060752"/>
              <a:gd name="connsiteX7" fmla="*/ 254347 w 8724971"/>
              <a:gd name="connsiteY7" fmla="*/ 1345112 h 3060752"/>
              <a:gd name="connsiteX8" fmla="*/ 71 w 8724971"/>
              <a:gd name="connsiteY8" fmla="*/ 52 h 3060752"/>
              <a:gd name="connsiteX0" fmla="*/ 71 w 8724971"/>
              <a:gd name="connsiteY0" fmla="*/ 52 h 3060752"/>
              <a:gd name="connsiteX1" fmla="*/ 4279971 w 8724971"/>
              <a:gd name="connsiteY1" fmla="*/ 245170 h 3060752"/>
              <a:gd name="connsiteX2" fmla="*/ 8724971 w 8724971"/>
              <a:gd name="connsiteY2" fmla="*/ 52 h 3060752"/>
              <a:gd name="connsiteX3" fmla="*/ 8480401 w 8724971"/>
              <a:gd name="connsiteY3" fmla="*/ 1400631 h 3060752"/>
              <a:gd name="connsiteX4" fmla="*/ 8724971 w 8724971"/>
              <a:gd name="connsiteY4" fmla="*/ 3060752 h 3060752"/>
              <a:gd name="connsiteX5" fmla="*/ 4379090 w 8724971"/>
              <a:gd name="connsiteY5" fmla="*/ 2774035 h 3060752"/>
              <a:gd name="connsiteX6" fmla="*/ 71 w 8724971"/>
              <a:gd name="connsiteY6" fmla="*/ 3060752 h 3060752"/>
              <a:gd name="connsiteX7" fmla="*/ 254347 w 8724971"/>
              <a:gd name="connsiteY7" fmla="*/ 1345112 h 3060752"/>
              <a:gd name="connsiteX8" fmla="*/ 71 w 8724971"/>
              <a:gd name="connsiteY8" fmla="*/ 52 h 3060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71" h="3060752">
                <a:moveTo>
                  <a:pt x="71" y="52"/>
                </a:moveTo>
                <a:cubicBezTo>
                  <a:pt x="1435171" y="-4181"/>
                  <a:pt x="2844871" y="249403"/>
                  <a:pt x="4279971" y="245170"/>
                </a:cubicBezTo>
                <a:lnTo>
                  <a:pt x="8724971" y="52"/>
                </a:lnTo>
                <a:cubicBezTo>
                  <a:pt x="8724144" y="444172"/>
                  <a:pt x="8481228" y="956511"/>
                  <a:pt x="8480401" y="1400631"/>
                </a:cubicBezTo>
                <a:lnTo>
                  <a:pt x="8724971" y="3060752"/>
                </a:lnTo>
                <a:cubicBezTo>
                  <a:pt x="7280577" y="3056139"/>
                  <a:pt x="5823484" y="2778648"/>
                  <a:pt x="4379090" y="2774035"/>
                </a:cubicBezTo>
                <a:lnTo>
                  <a:pt x="71" y="3060752"/>
                </a:lnTo>
                <a:cubicBezTo>
                  <a:pt x="-4990" y="2488872"/>
                  <a:pt x="259408" y="1916992"/>
                  <a:pt x="254347" y="1345112"/>
                </a:cubicBezTo>
                <a:lnTo>
                  <a:pt x="71" y="52"/>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6" name="Rectangle 5"/>
          <p:cNvSpPr/>
          <p:nvPr/>
        </p:nvSpPr>
        <p:spPr>
          <a:xfrm>
            <a:off x="373487" y="2559580"/>
            <a:ext cx="11526592" cy="3467733"/>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endParaRPr lang="en-US" dirty="0">
              <a:solidFill>
                <a:schemeClr val="tx1"/>
              </a:solidFill>
              <a:latin typeface="Consolas" charset="0"/>
              <a:ea typeface="Consolas" charset="0"/>
              <a:cs typeface="Consolas" charset="0"/>
            </a:endParaRPr>
          </a:p>
          <a:p>
            <a:r>
              <a:rPr lang="en-US" dirty="0" err="1">
                <a:solidFill>
                  <a:schemeClr val="tx1"/>
                </a:solidFill>
                <a:latin typeface="Consolas" charset="0"/>
                <a:ea typeface="Consolas" charset="0"/>
                <a:cs typeface="Consolas" charset="0"/>
              </a:rPr>
              <a:t>scala</a:t>
            </a:r>
            <a:r>
              <a:rPr lang="en-US" dirty="0">
                <a:solidFill>
                  <a:schemeClr val="tx1"/>
                </a:solidFill>
                <a:latin typeface="Consolas" charset="0"/>
                <a:ea typeface="Consolas" charset="0"/>
                <a:cs typeface="Consolas" charset="0"/>
              </a:rPr>
              <a:t>&gt;</a:t>
            </a:r>
            <a:r>
              <a:rPr lang="en-US" dirty="0">
                <a:solidFill>
                  <a:srgbClr val="0070C0"/>
                </a:solidFill>
                <a:latin typeface="Consolas" charset="0"/>
                <a:ea typeface="Consolas" charset="0"/>
                <a:cs typeface="Consolas" charset="0"/>
              </a:rPr>
              <a:t> </a:t>
            </a:r>
            <a:r>
              <a:rPr lang="en-US" b="1" dirty="0" err="1">
                <a:solidFill>
                  <a:schemeClr val="tx1"/>
                </a:solidFill>
                <a:latin typeface="Consolas" charset="0"/>
                <a:ea typeface="Consolas" charset="0"/>
                <a:cs typeface="Consolas" charset="0"/>
              </a:rPr>
              <a:t>df.select</a:t>
            </a:r>
            <a:r>
              <a:rPr lang="en-US" b="1" dirty="0">
                <a:solidFill>
                  <a:schemeClr val="tx1"/>
                </a:solidFill>
                <a:latin typeface="Consolas" charset="0"/>
                <a:ea typeface="Consolas" charset="0"/>
                <a:cs typeface="Consolas" charset="0"/>
              </a:rPr>
              <a:t>($</a:t>
            </a:r>
            <a:r>
              <a:rPr lang="en-US" b="1" dirty="0">
                <a:solidFill>
                  <a:srgbClr val="0070C0"/>
                </a:solidFill>
                <a:latin typeface="Consolas" charset="0"/>
                <a:ea typeface="Consolas" charset="0"/>
                <a:cs typeface="Consolas" charset="0"/>
              </a:rPr>
              <a:t>"</a:t>
            </a:r>
            <a:r>
              <a:rPr lang="en-US" b="1" dirty="0" err="1">
                <a:solidFill>
                  <a:srgbClr val="0070C0"/>
                </a:solidFill>
                <a:latin typeface="Consolas" charset="0"/>
                <a:ea typeface="Consolas" charset="0"/>
                <a:cs typeface="Consolas" charset="0"/>
              </a:rPr>
              <a:t>firstName</a:t>
            </a:r>
            <a:r>
              <a:rPr lang="en-US" b="1" dirty="0">
                <a:solidFill>
                  <a:srgbClr val="0070C0"/>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 $</a:t>
            </a:r>
            <a:r>
              <a:rPr lang="en-US" b="1" dirty="0">
                <a:solidFill>
                  <a:srgbClr val="0070C0"/>
                </a:solidFill>
                <a:latin typeface="Consolas" charset="0"/>
                <a:ea typeface="Consolas" charset="0"/>
                <a:cs typeface="Consolas" charset="0"/>
              </a:rPr>
              <a:t>"age"</a:t>
            </a:r>
            <a:r>
              <a:rPr lang="en-US" b="1" dirty="0">
                <a:solidFill>
                  <a:schemeClr val="tx1"/>
                </a:solidFill>
                <a:latin typeface="Consolas" charset="0"/>
                <a:ea typeface="Consolas" charset="0"/>
                <a:cs typeface="Consolas" charset="0"/>
              </a:rPr>
              <a:t>, ($</a:t>
            </a:r>
            <a:r>
              <a:rPr lang="en-US" b="1" dirty="0">
                <a:solidFill>
                  <a:srgbClr val="0070C0"/>
                </a:solidFill>
                <a:latin typeface="Consolas" charset="0"/>
                <a:ea typeface="Consolas" charset="0"/>
                <a:cs typeface="Consolas" charset="0"/>
              </a:rPr>
              <a:t>"age"</a:t>
            </a:r>
            <a:r>
              <a:rPr lang="en-US" b="1" dirty="0">
                <a:solidFill>
                  <a:schemeClr val="tx1"/>
                </a:solidFill>
                <a:latin typeface="Consolas" charset="0"/>
                <a:ea typeface="Consolas" charset="0"/>
                <a:cs typeface="Consolas" charset="0"/>
              </a:rPr>
              <a:t> &lt; 30).as(</a:t>
            </a:r>
            <a:r>
              <a:rPr lang="en-US" b="1" dirty="0">
                <a:solidFill>
                  <a:srgbClr val="0070C0"/>
                </a:solidFill>
                <a:latin typeface="Consolas" charset="0"/>
                <a:ea typeface="Consolas" charset="0"/>
                <a:cs typeface="Consolas" charset="0"/>
              </a:rPr>
              <a:t>"young</a:t>
            </a:r>
            <a:r>
              <a:rPr lang="en-US" b="1" dirty="0" smtClean="0">
                <a:solidFill>
                  <a:srgbClr val="0070C0"/>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)).show</a:t>
            </a:r>
            <a:r>
              <a:rPr lang="en-US" b="1" dirty="0">
                <a:solidFill>
                  <a:schemeClr val="tx1"/>
                </a:solidFill>
                <a:latin typeface="Consolas" charset="0"/>
                <a:ea typeface="Consolas" charset="0"/>
                <a:cs typeface="Consolas" charset="0"/>
              </a:rPr>
              <a:t>()</a:t>
            </a:r>
          </a:p>
          <a:p>
            <a:r>
              <a:rPr lang="en-US" dirty="0" smtClean="0">
                <a:solidFill>
                  <a:schemeClr val="tx1"/>
                </a:solidFill>
                <a:latin typeface="Consolas" charset="0"/>
                <a:ea typeface="Consolas" charset="0"/>
                <a:cs typeface="Consolas" charset="0"/>
              </a:rPr>
              <a:t>+---------+---+-----+</a:t>
            </a:r>
            <a:endParaRPr lang="en-US" dirty="0">
              <a:solidFill>
                <a:schemeClr val="tx1"/>
              </a:solidFill>
              <a:latin typeface="Consolas" charset="0"/>
              <a:ea typeface="Consolas" charset="0"/>
              <a:cs typeface="Consolas" charset="0"/>
            </a:endParaRPr>
          </a:p>
          <a:p>
            <a:r>
              <a:rPr lang="en-US" dirty="0">
                <a:solidFill>
                  <a:schemeClr val="tx1"/>
                </a:solidFill>
                <a:latin typeface="Consolas" charset="0"/>
                <a:ea typeface="Consolas" charset="0"/>
                <a:cs typeface="Consolas" charset="0"/>
              </a:rPr>
              <a:t>|</a:t>
            </a:r>
            <a:r>
              <a:rPr lang="en-US" dirty="0" err="1" smtClean="0">
                <a:solidFill>
                  <a:schemeClr val="tx1"/>
                </a:solidFill>
                <a:latin typeface="Consolas" charset="0"/>
                <a:ea typeface="Consolas" charset="0"/>
                <a:cs typeface="Consolas" charset="0"/>
              </a:rPr>
              <a:t>firstName|age|young</a:t>
            </a:r>
            <a:r>
              <a:rPr lang="en-US" dirty="0">
                <a:solidFill>
                  <a:schemeClr val="tx1"/>
                </a:solidFill>
                <a:latin typeface="Consolas" charset="0"/>
                <a:ea typeface="Consolas" charset="0"/>
                <a:cs typeface="Consolas" charset="0"/>
              </a:rPr>
              <a:t>|</a:t>
            </a:r>
          </a:p>
          <a:p>
            <a:r>
              <a:rPr lang="en-US" dirty="0" smtClean="0">
                <a:solidFill>
                  <a:schemeClr val="tx1"/>
                </a:solidFill>
                <a:latin typeface="Consolas" charset="0"/>
                <a:ea typeface="Consolas" charset="0"/>
                <a:cs typeface="Consolas" charset="0"/>
              </a:rPr>
              <a:t>+---------+---+-----+</a:t>
            </a:r>
            <a:endParaRPr lang="en-US" dirty="0">
              <a:solidFill>
                <a:schemeClr val="tx1"/>
              </a:solidFill>
              <a:latin typeface="Consolas" charset="0"/>
              <a:ea typeface="Consolas" charset="0"/>
              <a:cs typeface="Consolas" charset="0"/>
            </a:endParaRPr>
          </a:p>
          <a:p>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    </a:t>
            </a:r>
            <a:r>
              <a:rPr lang="en-US" dirty="0">
                <a:solidFill>
                  <a:schemeClr val="tx1"/>
                </a:solidFill>
                <a:latin typeface="Consolas" charset="0"/>
                <a:ea typeface="Consolas" charset="0"/>
                <a:cs typeface="Consolas" charset="0"/>
              </a:rPr>
              <a:t>Erin| 42|false|</a:t>
            </a:r>
          </a:p>
          <a:p>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  </a:t>
            </a:r>
            <a:r>
              <a:rPr lang="en-US" dirty="0">
                <a:solidFill>
                  <a:schemeClr val="tx1"/>
                </a:solidFill>
                <a:latin typeface="Consolas" charset="0"/>
                <a:ea typeface="Consolas" charset="0"/>
                <a:cs typeface="Consolas" charset="0"/>
              </a:rPr>
              <a:t>Claire| 23| true|</a:t>
            </a:r>
          </a:p>
          <a:p>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  </a:t>
            </a:r>
            <a:r>
              <a:rPr lang="en-US" dirty="0">
                <a:solidFill>
                  <a:schemeClr val="tx1"/>
                </a:solidFill>
                <a:latin typeface="Consolas" charset="0"/>
                <a:ea typeface="Consolas" charset="0"/>
                <a:cs typeface="Consolas" charset="0"/>
              </a:rPr>
              <a:t>Norman| 81|false|</a:t>
            </a:r>
          </a:p>
          <a:p>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  </a:t>
            </a:r>
            <a:r>
              <a:rPr lang="en-US" dirty="0">
                <a:solidFill>
                  <a:schemeClr val="tx1"/>
                </a:solidFill>
                <a:latin typeface="Consolas" charset="0"/>
                <a:ea typeface="Consolas" charset="0"/>
                <a:cs typeface="Consolas" charset="0"/>
              </a:rPr>
              <a:t>Miguel| 64|false|</a:t>
            </a:r>
          </a:p>
          <a:p>
            <a:r>
              <a:rPr lang="en-US" dirty="0">
                <a:solidFill>
                  <a:schemeClr val="tx1"/>
                </a:solidFill>
                <a:latin typeface="Consolas" charset="0"/>
                <a:ea typeface="Consolas" charset="0"/>
                <a:cs typeface="Consolas" charset="0"/>
              </a:rPr>
              <a:t>| </a:t>
            </a:r>
            <a:r>
              <a:rPr lang="en-US" dirty="0" err="1" smtClean="0">
                <a:solidFill>
                  <a:schemeClr val="tx1"/>
                </a:solidFill>
                <a:latin typeface="Consolas" charset="0"/>
                <a:ea typeface="Consolas" charset="0"/>
                <a:cs typeface="Consolas" charset="0"/>
              </a:rPr>
              <a:t>Rosalita</a:t>
            </a:r>
            <a:r>
              <a:rPr lang="en-US" dirty="0">
                <a:solidFill>
                  <a:schemeClr val="tx1"/>
                </a:solidFill>
                <a:latin typeface="Consolas" charset="0"/>
                <a:ea typeface="Consolas" charset="0"/>
                <a:cs typeface="Consolas" charset="0"/>
              </a:rPr>
              <a:t>| 14| true|</a:t>
            </a:r>
          </a:p>
          <a:p>
            <a:r>
              <a:rPr lang="en-US" dirty="0" smtClean="0">
                <a:solidFill>
                  <a:schemeClr val="tx1"/>
                </a:solidFill>
                <a:latin typeface="Consolas" charset="0"/>
                <a:ea typeface="Consolas" charset="0"/>
                <a:cs typeface="Consolas" charset="0"/>
              </a:rPr>
              <a:t>+---------+---+-----+</a:t>
            </a:r>
            <a:endParaRPr lang="en-US" dirty="0">
              <a:solidFill>
                <a:schemeClr val="tx1"/>
              </a:solidFill>
              <a:latin typeface="Consolas" charset="0"/>
              <a:ea typeface="Consolas" charset="0"/>
              <a:cs typeface="Consolas" charset="0"/>
            </a:endParaRPr>
          </a:p>
          <a:p>
            <a:endParaRPr lang="en-US" b="1" dirty="0">
              <a:solidFill>
                <a:schemeClr val="tx1"/>
              </a:solidFill>
              <a:latin typeface="Consolas" charset="0"/>
              <a:ea typeface="Consolas" charset="0"/>
              <a:cs typeface="Consolas"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490417" y="2623973"/>
            <a:ext cx="315382" cy="464575"/>
          </a:xfrm>
          <a:prstGeom prst="rect">
            <a:avLst/>
          </a:prstGeom>
        </p:spPr>
      </p:pic>
      <p:sp>
        <p:nvSpPr>
          <p:cNvPr id="9" name="Content Placeholder 2"/>
          <p:cNvSpPr>
            <a:spLocks noGrp="1"/>
          </p:cNvSpPr>
          <p:nvPr>
            <p:ph idx="1"/>
          </p:nvPr>
        </p:nvSpPr>
        <p:spPr>
          <a:xfrm>
            <a:off x="373487" y="1253403"/>
            <a:ext cx="11526592" cy="936005"/>
          </a:xfrm>
        </p:spPr>
        <p:txBody>
          <a:bodyPr>
            <a:noAutofit/>
          </a:bodyPr>
          <a:lstStyle/>
          <a:p>
            <a:r>
              <a:rPr lang="en-US" sz="2700" dirty="0">
                <a:solidFill>
                  <a:srgbClr val="0070C0"/>
                </a:solidFill>
                <a:latin typeface="Consolas" charset="0"/>
                <a:ea typeface="Consolas" charset="0"/>
                <a:cs typeface="Consolas" charset="0"/>
              </a:rPr>
              <a:t>as()</a:t>
            </a:r>
            <a:r>
              <a:rPr lang="en-US" sz="2700" dirty="0">
                <a:solidFill>
                  <a:srgbClr val="0070C0"/>
                </a:solidFill>
                <a:latin typeface="Source Sans Pro Light" charset="0"/>
                <a:ea typeface="Source Sans Pro Light" charset="0"/>
                <a:cs typeface="Source Sans Pro Light" charset="0"/>
              </a:rPr>
              <a:t> </a:t>
            </a:r>
            <a:r>
              <a:rPr lang="en-US" sz="2700" dirty="0">
                <a:solidFill>
                  <a:schemeClr val="tx1"/>
                </a:solidFill>
                <a:latin typeface="Source Sans Pro Light" charset="0"/>
                <a:ea typeface="Source Sans Pro Light" charset="0"/>
                <a:cs typeface="Source Sans Pro Light" charset="0"/>
              </a:rPr>
              <a:t>or </a:t>
            </a:r>
            <a:r>
              <a:rPr lang="en-US" sz="2700" dirty="0">
                <a:solidFill>
                  <a:srgbClr val="0070C0"/>
                </a:solidFill>
                <a:latin typeface="Consolas" charset="0"/>
                <a:ea typeface="Consolas" charset="0"/>
                <a:cs typeface="Consolas" charset="0"/>
              </a:rPr>
              <a:t>alias()</a:t>
            </a:r>
            <a:r>
              <a:rPr lang="en-US" sz="2700" dirty="0">
                <a:solidFill>
                  <a:schemeClr val="tx1"/>
                </a:solidFill>
                <a:latin typeface="Source Sans Pro Light" charset="0"/>
                <a:ea typeface="Source Sans Pro Light" charset="0"/>
                <a:cs typeface="Source Sans Pro Light" charset="0"/>
              </a:rPr>
              <a:t> </a:t>
            </a:r>
            <a:r>
              <a:rPr lang="en-US" sz="2700" dirty="0"/>
              <a:t>allows you to rename a column. </a:t>
            </a:r>
          </a:p>
          <a:p>
            <a:r>
              <a:rPr lang="en-US" sz="2700" dirty="0"/>
              <a:t>It’s especially useful with generated columns.</a:t>
            </a:r>
          </a:p>
          <a:p>
            <a:endParaRPr lang="en-US" sz="2700" dirty="0"/>
          </a:p>
        </p:txBody>
      </p:sp>
    </p:spTree>
    <p:extLst>
      <p:ext uri="{BB962C8B-B14F-4D97-AF65-F5344CB8AC3E}">
        <p14:creationId xmlns:p14="http://schemas.microsoft.com/office/powerpoint/2010/main" val="2121030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2635623" y="1604173"/>
            <a:ext cx="6970956" cy="1752219"/>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Light"/>
            </a:endParaRPr>
          </a:p>
        </p:txBody>
      </p:sp>
      <p:cxnSp>
        <p:nvCxnSpPr>
          <p:cNvPr id="34" name="Straight Connector 33"/>
          <p:cNvCxnSpPr/>
          <p:nvPr/>
        </p:nvCxnSpPr>
        <p:spPr>
          <a:xfrm>
            <a:off x="4327343" y="1622281"/>
            <a:ext cx="0" cy="1734111"/>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966107" y="1613225"/>
            <a:ext cx="0" cy="17431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816616" y="1613225"/>
            <a:ext cx="0" cy="17431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729448" y="1971839"/>
            <a:ext cx="1488925" cy="830995"/>
          </a:xfrm>
          <a:prstGeom prst="rect">
            <a:avLst/>
          </a:prstGeom>
          <a:noFill/>
        </p:spPr>
        <p:txBody>
          <a:bodyPr wrap="square" lIns="91438" tIns="45719" rIns="91438" bIns="45719" rtlCol="0">
            <a:spAutoFit/>
          </a:bodyPr>
          <a:lstStyle/>
          <a:p>
            <a:r>
              <a:rPr lang="en-US" sz="1600" dirty="0">
                <a:latin typeface="Candara" panose="020E0502030303020204" pitchFamily="34" charset="0"/>
                <a:cs typeface="Consolas" panose="020B0609020204030204" pitchFamily="49" charset="0"/>
              </a:rPr>
              <a:t>Error, ts, msg1</a:t>
            </a:r>
          </a:p>
          <a:p>
            <a:r>
              <a:rPr lang="en-US" sz="1600" dirty="0">
                <a:latin typeface="Candara" panose="020E0502030303020204" pitchFamily="34" charset="0"/>
                <a:cs typeface="Consolas" panose="020B0609020204030204" pitchFamily="49" charset="0"/>
              </a:rPr>
              <a:t>Warn, ts, msg2</a:t>
            </a:r>
          </a:p>
          <a:p>
            <a:r>
              <a:rPr lang="en-US" sz="1600" dirty="0">
                <a:latin typeface="Candara" panose="020E0502030303020204" pitchFamily="34" charset="0"/>
                <a:cs typeface="Consolas" panose="020B0609020204030204" pitchFamily="49" charset="0"/>
              </a:rPr>
              <a:t>Error, ts, msg1 </a:t>
            </a:r>
          </a:p>
        </p:txBody>
      </p:sp>
      <p:sp>
        <p:nvSpPr>
          <p:cNvPr id="38" name="TextBox 37"/>
          <p:cNvSpPr txBox="1"/>
          <p:nvPr/>
        </p:nvSpPr>
        <p:spPr>
          <a:xfrm>
            <a:off x="4679044" y="916203"/>
            <a:ext cx="3894681" cy="384719"/>
          </a:xfrm>
          <a:prstGeom prst="rect">
            <a:avLst/>
          </a:prstGeom>
          <a:noFill/>
        </p:spPr>
        <p:txBody>
          <a:bodyPr wrap="square" lIns="91438" tIns="45719" rIns="91438" bIns="45719" rtlCol="0">
            <a:spAutoFit/>
          </a:bodyPr>
          <a:lstStyle/>
          <a:p>
            <a:r>
              <a:rPr lang="en-US" dirty="0">
                <a:latin typeface="Source Sans Pro"/>
                <a:cs typeface="Source Sans Pro"/>
              </a:rPr>
              <a:t>RDD w/ 4 partitions</a:t>
            </a:r>
          </a:p>
        </p:txBody>
      </p:sp>
      <p:sp>
        <p:nvSpPr>
          <p:cNvPr id="39" name="TextBox 38"/>
          <p:cNvSpPr txBox="1"/>
          <p:nvPr/>
        </p:nvSpPr>
        <p:spPr>
          <a:xfrm>
            <a:off x="4454951" y="1971839"/>
            <a:ext cx="1488925" cy="830995"/>
          </a:xfrm>
          <a:prstGeom prst="rect">
            <a:avLst/>
          </a:prstGeom>
          <a:noFill/>
        </p:spPr>
        <p:txBody>
          <a:bodyPr wrap="square" lIns="91438" tIns="45719" rIns="91438" bIns="45719" rtlCol="0">
            <a:spAutoFit/>
          </a:bodyPr>
          <a:lstStyle/>
          <a:p>
            <a:r>
              <a:rPr lang="en-US" sz="1600" dirty="0">
                <a:latin typeface="Candara" panose="020E0502030303020204" pitchFamily="34" charset="0"/>
                <a:cs typeface="Consolas" panose="020B0609020204030204" pitchFamily="49" charset="0"/>
              </a:rPr>
              <a:t>Info, ts, msg8</a:t>
            </a:r>
          </a:p>
          <a:p>
            <a:r>
              <a:rPr lang="en-US" sz="1600" dirty="0">
                <a:latin typeface="Candara" panose="020E0502030303020204" pitchFamily="34" charset="0"/>
                <a:cs typeface="Consolas" panose="020B0609020204030204" pitchFamily="49" charset="0"/>
              </a:rPr>
              <a:t>Warn, ts, msg2</a:t>
            </a:r>
          </a:p>
          <a:p>
            <a:r>
              <a:rPr lang="en-US" sz="1600" dirty="0">
                <a:latin typeface="Candara" panose="020E0502030303020204" pitchFamily="34" charset="0"/>
                <a:cs typeface="Consolas" panose="020B0609020204030204" pitchFamily="49" charset="0"/>
              </a:rPr>
              <a:t>Info, ts, msg8 </a:t>
            </a:r>
          </a:p>
        </p:txBody>
      </p:sp>
      <p:sp>
        <p:nvSpPr>
          <p:cNvPr id="40" name="TextBox 39"/>
          <p:cNvSpPr txBox="1"/>
          <p:nvPr/>
        </p:nvSpPr>
        <p:spPr>
          <a:xfrm>
            <a:off x="6172861" y="1971839"/>
            <a:ext cx="1492499" cy="830995"/>
          </a:xfrm>
          <a:prstGeom prst="rect">
            <a:avLst/>
          </a:prstGeom>
          <a:noFill/>
        </p:spPr>
        <p:txBody>
          <a:bodyPr wrap="square" lIns="91438" tIns="45719" rIns="91438" bIns="45719" rtlCol="0">
            <a:spAutoFit/>
          </a:bodyPr>
          <a:lstStyle/>
          <a:p>
            <a:r>
              <a:rPr lang="en-US" sz="1600" dirty="0">
                <a:latin typeface="Candara" panose="020E0502030303020204" pitchFamily="34" charset="0"/>
                <a:cs typeface="Consolas" panose="020B0609020204030204" pitchFamily="49" charset="0"/>
              </a:rPr>
              <a:t>Error, ts, msg3</a:t>
            </a:r>
          </a:p>
          <a:p>
            <a:r>
              <a:rPr lang="en-US" sz="1600" dirty="0">
                <a:latin typeface="Candara" panose="020E0502030303020204" pitchFamily="34" charset="0"/>
                <a:cs typeface="Consolas" panose="020B0609020204030204" pitchFamily="49" charset="0"/>
              </a:rPr>
              <a:t>Info, ts, msg5</a:t>
            </a:r>
          </a:p>
          <a:p>
            <a:r>
              <a:rPr lang="en-US" sz="1600" dirty="0">
                <a:latin typeface="Candara" panose="020E0502030303020204" pitchFamily="34" charset="0"/>
                <a:cs typeface="Consolas" panose="020B0609020204030204" pitchFamily="49" charset="0"/>
              </a:rPr>
              <a:t>Info, ts, msg5 </a:t>
            </a:r>
          </a:p>
        </p:txBody>
      </p:sp>
      <p:sp>
        <p:nvSpPr>
          <p:cNvPr id="41" name="TextBox 40"/>
          <p:cNvSpPr txBox="1"/>
          <p:nvPr/>
        </p:nvSpPr>
        <p:spPr>
          <a:xfrm>
            <a:off x="8019369" y="2018009"/>
            <a:ext cx="1890587" cy="830995"/>
          </a:xfrm>
          <a:prstGeom prst="rect">
            <a:avLst/>
          </a:prstGeom>
          <a:noFill/>
        </p:spPr>
        <p:txBody>
          <a:bodyPr wrap="square" lIns="91438" tIns="45719" rIns="91438" bIns="45719" rtlCol="0">
            <a:spAutoFit/>
          </a:bodyPr>
          <a:lstStyle/>
          <a:p>
            <a:r>
              <a:rPr lang="en-US" sz="1600" dirty="0">
                <a:latin typeface="Candara" panose="020E0502030303020204" pitchFamily="34" charset="0"/>
                <a:cs typeface="Consolas" panose="020B0609020204030204" pitchFamily="49" charset="0"/>
              </a:rPr>
              <a:t>Error, ts, msg4</a:t>
            </a:r>
          </a:p>
          <a:p>
            <a:r>
              <a:rPr lang="en-US" sz="1600" dirty="0">
                <a:latin typeface="Candara" panose="020E0502030303020204" pitchFamily="34" charset="0"/>
                <a:cs typeface="Consolas" panose="020B0609020204030204" pitchFamily="49" charset="0"/>
              </a:rPr>
              <a:t>Warn, ts, msg9</a:t>
            </a:r>
          </a:p>
          <a:p>
            <a:r>
              <a:rPr lang="en-US" sz="1600" dirty="0">
                <a:latin typeface="Candara" panose="020E0502030303020204" pitchFamily="34" charset="0"/>
                <a:cs typeface="Consolas" panose="020B0609020204030204" pitchFamily="49" charset="0"/>
              </a:rPr>
              <a:t>Error, ts, msg1 </a:t>
            </a:r>
          </a:p>
        </p:txBody>
      </p:sp>
      <p:sp>
        <p:nvSpPr>
          <p:cNvPr id="42" name="TextBox 41"/>
          <p:cNvSpPr txBox="1"/>
          <p:nvPr/>
        </p:nvSpPr>
        <p:spPr>
          <a:xfrm>
            <a:off x="601402" y="4166897"/>
            <a:ext cx="11142927" cy="1261882"/>
          </a:xfrm>
          <a:prstGeom prst="rect">
            <a:avLst/>
          </a:prstGeom>
          <a:noFill/>
        </p:spPr>
        <p:txBody>
          <a:bodyPr wrap="square" lIns="91438" tIns="45719" rIns="91438" bIns="45719" rtlCol="0">
            <a:spAutoFit/>
          </a:bodyPr>
          <a:lstStyle/>
          <a:p>
            <a:r>
              <a:rPr lang="en-US" dirty="0">
                <a:latin typeface="Source Sans Pro Light"/>
              </a:rPr>
              <a:t>A base RDD can be created 2 ways:</a:t>
            </a:r>
          </a:p>
          <a:p>
            <a:endParaRPr lang="en-US" dirty="0">
              <a:latin typeface="Source Sans Pro Light"/>
            </a:endParaRPr>
          </a:p>
          <a:p>
            <a:r>
              <a:rPr lang="en-US" dirty="0">
                <a:latin typeface="Source Sans Pro Light"/>
              </a:rPr>
              <a:t>				- Parallelize a collection</a:t>
            </a:r>
          </a:p>
          <a:p>
            <a:r>
              <a:rPr lang="en-US" dirty="0">
                <a:latin typeface="Source Sans Pro Light"/>
              </a:rPr>
              <a:t>				- Read data from an external source (S3, C*, HDFS, </a:t>
            </a:r>
            <a:r>
              <a:rPr lang="en-US" dirty="0" err="1">
                <a:latin typeface="Source Sans Pro Light"/>
              </a:rPr>
              <a:t>etc</a:t>
            </a:r>
            <a:r>
              <a:rPr lang="en-US" dirty="0">
                <a:latin typeface="Source Sans Pro Light"/>
              </a:rPr>
              <a:t>)</a:t>
            </a:r>
          </a:p>
        </p:txBody>
      </p:sp>
      <p:sp>
        <p:nvSpPr>
          <p:cNvPr id="43" name="TextBox 42"/>
          <p:cNvSpPr txBox="1"/>
          <p:nvPr/>
        </p:nvSpPr>
        <p:spPr>
          <a:xfrm>
            <a:off x="9628809" y="3078172"/>
            <a:ext cx="1907024"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logLinesRDD</a:t>
            </a:r>
            <a:endParaRPr lang="en-US" dirty="0">
              <a:solidFill>
                <a:schemeClr val="tx1">
                  <a:lumMod val="95000"/>
                </a:schemeClr>
              </a:solidFill>
              <a:latin typeface="Source Sans Pro"/>
              <a:cs typeface="Source Sans Pro"/>
            </a:endParaRPr>
          </a:p>
        </p:txBody>
      </p:sp>
    </p:spTree>
    <p:extLst>
      <p:ext uri="{BB962C8B-B14F-4D97-AF65-F5344CB8AC3E}">
        <p14:creationId xmlns:p14="http://schemas.microsoft.com/office/powerpoint/2010/main" val="426640851"/>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822"/>
            <a:ext cx="8351923" cy="909919"/>
          </a:xfrm>
        </p:spPr>
        <p:txBody>
          <a:bodyPr>
            <a:normAutofit fontScale="90000"/>
          </a:bodyPr>
          <a:lstStyle/>
          <a:p>
            <a:r>
              <a:rPr lang="en-US" dirty="0" smtClean="0"/>
              <a:t>as() or alias()</a:t>
            </a:r>
            <a:endParaRPr lang="en-US" dirty="0"/>
          </a:p>
        </p:txBody>
      </p:sp>
      <p:sp>
        <p:nvSpPr>
          <p:cNvPr id="7" name="Rectangle 4"/>
          <p:cNvSpPr/>
          <p:nvPr/>
        </p:nvSpPr>
        <p:spPr>
          <a:xfrm>
            <a:off x="627584" y="2182694"/>
            <a:ext cx="10396579" cy="4134868"/>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54 h 3060754"/>
              <a:gd name="connsiteX1" fmla="*/ 4279955 w 8724954"/>
              <a:gd name="connsiteY1" fmla="*/ 236490 h 3060754"/>
              <a:gd name="connsiteX2" fmla="*/ 8724954 w 8724954"/>
              <a:gd name="connsiteY2" fmla="*/ 54 h 3060754"/>
              <a:gd name="connsiteX3" fmla="*/ 8455772 w 8724954"/>
              <a:gd name="connsiteY3" fmla="*/ 1421314 h 3060754"/>
              <a:gd name="connsiteX4" fmla="*/ 8724954 w 8724954"/>
              <a:gd name="connsiteY4" fmla="*/ 3060754 h 3060754"/>
              <a:gd name="connsiteX5" fmla="*/ 4379072 w 8724954"/>
              <a:gd name="connsiteY5" fmla="*/ 2691314 h 3060754"/>
              <a:gd name="connsiteX6" fmla="*/ 54 w 8724954"/>
              <a:gd name="connsiteY6" fmla="*/ 3060754 h 3060754"/>
              <a:gd name="connsiteX7" fmla="*/ 340472 w 8724954"/>
              <a:gd name="connsiteY7" fmla="*/ 1345114 h 3060754"/>
              <a:gd name="connsiteX8" fmla="*/ 54 w 8724954"/>
              <a:gd name="connsiteY8" fmla="*/ 54 h 3060754"/>
              <a:gd name="connsiteX0" fmla="*/ 54 w 8724954"/>
              <a:gd name="connsiteY0" fmla="*/ 54 h 3060754"/>
              <a:gd name="connsiteX1" fmla="*/ 4279955 w 8724954"/>
              <a:gd name="connsiteY1" fmla="*/ 236490 h 3060754"/>
              <a:gd name="connsiteX2" fmla="*/ 8724954 w 8724954"/>
              <a:gd name="connsiteY2" fmla="*/ 54 h 3060754"/>
              <a:gd name="connsiteX3" fmla="*/ 8455772 w 8724954"/>
              <a:gd name="connsiteY3" fmla="*/ 1421314 h 3060754"/>
              <a:gd name="connsiteX4" fmla="*/ 8724954 w 8724954"/>
              <a:gd name="connsiteY4" fmla="*/ 3060754 h 3060754"/>
              <a:gd name="connsiteX5" fmla="*/ 4379072 w 8724954"/>
              <a:gd name="connsiteY5" fmla="*/ 2911344 h 3060754"/>
              <a:gd name="connsiteX6" fmla="*/ 54 w 8724954"/>
              <a:gd name="connsiteY6" fmla="*/ 3060754 h 3060754"/>
              <a:gd name="connsiteX7" fmla="*/ 340472 w 8724954"/>
              <a:gd name="connsiteY7" fmla="*/ 1345114 h 3060754"/>
              <a:gd name="connsiteX8" fmla="*/ 54 w 8724954"/>
              <a:gd name="connsiteY8" fmla="*/ 54 h 30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54">
                <a:moveTo>
                  <a:pt x="54" y="54"/>
                </a:moveTo>
                <a:cubicBezTo>
                  <a:pt x="1435154" y="-4179"/>
                  <a:pt x="2844855" y="240723"/>
                  <a:pt x="4279955" y="236490"/>
                </a:cubicBezTo>
                <a:lnTo>
                  <a:pt x="8724954" y="54"/>
                </a:lnTo>
                <a:cubicBezTo>
                  <a:pt x="8724127" y="444174"/>
                  <a:pt x="8456599" y="977194"/>
                  <a:pt x="8455772" y="1421314"/>
                </a:cubicBezTo>
                <a:lnTo>
                  <a:pt x="8724954" y="3060754"/>
                </a:lnTo>
                <a:cubicBezTo>
                  <a:pt x="7280560" y="3056141"/>
                  <a:pt x="5823466" y="2915957"/>
                  <a:pt x="4379072" y="2911344"/>
                </a:cubicBezTo>
                <a:lnTo>
                  <a:pt x="54" y="3060754"/>
                </a:lnTo>
                <a:cubicBezTo>
                  <a:pt x="-5007" y="2488874"/>
                  <a:pt x="345533" y="1916994"/>
                  <a:pt x="340472" y="1345114"/>
                </a:cubicBezTo>
                <a:lnTo>
                  <a:pt x="54" y="54"/>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6" name="Rectangle 5"/>
          <p:cNvSpPr/>
          <p:nvPr/>
        </p:nvSpPr>
        <p:spPr>
          <a:xfrm>
            <a:off x="940349" y="2010432"/>
            <a:ext cx="9721641" cy="4147416"/>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2100" dirty="0">
                <a:solidFill>
                  <a:srgbClr val="0070C0"/>
                </a:solidFill>
                <a:latin typeface="Consolas" charset="0"/>
                <a:ea typeface="Consolas" charset="0"/>
                <a:cs typeface="Consolas" charset="0"/>
              </a:rPr>
              <a:t>In [7]: </a:t>
            </a:r>
            <a:r>
              <a:rPr lang="en-US" sz="2100" b="1" dirty="0" err="1">
                <a:solidFill>
                  <a:schemeClr val="tx1"/>
                </a:solidFill>
                <a:latin typeface="Consolas" charset="0"/>
                <a:ea typeface="Consolas" charset="0"/>
                <a:cs typeface="Consolas" charset="0"/>
              </a:rPr>
              <a:t>df.select</a:t>
            </a:r>
            <a:r>
              <a:rPr lang="en-US" sz="2100" b="1" dirty="0">
                <a:solidFill>
                  <a:schemeClr val="tx1"/>
                </a:solidFill>
                <a:latin typeface="Consolas" charset="0"/>
                <a:ea typeface="Consolas" charset="0"/>
                <a:cs typeface="Consolas" charset="0"/>
              </a:rPr>
              <a:t>(</a:t>
            </a:r>
            <a:r>
              <a:rPr lang="en-US" sz="2100" b="1" dirty="0" err="1">
                <a:solidFill>
                  <a:schemeClr val="tx1"/>
                </a:solidFill>
                <a:latin typeface="Consolas" charset="0"/>
                <a:ea typeface="Consolas" charset="0"/>
                <a:cs typeface="Consolas" charset="0"/>
              </a:rPr>
              <a:t>df</a:t>
            </a:r>
            <a:r>
              <a:rPr lang="en-US" sz="2100" b="1" dirty="0">
                <a:solidFill>
                  <a:schemeClr val="tx1"/>
                </a:solidFill>
                <a:latin typeface="Consolas" charset="0"/>
                <a:ea typeface="Consolas" charset="0"/>
                <a:cs typeface="Consolas" charset="0"/>
              </a:rPr>
              <a:t>[</a:t>
            </a:r>
            <a:r>
              <a:rPr lang="en-US" sz="2100" b="1" dirty="0">
                <a:solidFill>
                  <a:srgbClr val="0070C0"/>
                </a:solidFill>
                <a:latin typeface="Consolas" charset="0"/>
                <a:ea typeface="Consolas" charset="0"/>
                <a:cs typeface="Consolas" charset="0"/>
              </a:rPr>
              <a:t>'</a:t>
            </a:r>
            <a:r>
              <a:rPr lang="en-US" sz="2100" b="1" dirty="0" err="1">
                <a:solidFill>
                  <a:srgbClr val="0070C0"/>
                </a:solidFill>
                <a:latin typeface="Consolas" charset="0"/>
                <a:ea typeface="Consolas" charset="0"/>
                <a:cs typeface="Consolas" charset="0"/>
              </a:rPr>
              <a:t>first_name</a:t>
            </a:r>
            <a:r>
              <a:rPr lang="en-US" sz="2100" b="1" dirty="0">
                <a:solidFill>
                  <a:srgbClr val="0070C0"/>
                </a:solidFill>
                <a:latin typeface="Consolas" charset="0"/>
                <a:ea typeface="Consolas" charset="0"/>
                <a:cs typeface="Consolas" charset="0"/>
              </a:rPr>
              <a:t>'</a:t>
            </a:r>
            <a:r>
              <a:rPr lang="en-US" sz="2100" b="1" dirty="0">
                <a:solidFill>
                  <a:schemeClr val="tx1"/>
                </a:solidFill>
                <a:latin typeface="Consolas" charset="0"/>
                <a:ea typeface="Consolas" charset="0"/>
                <a:cs typeface="Consolas" charset="0"/>
              </a:rPr>
              <a:t>],\</a:t>
            </a:r>
          </a:p>
          <a:p>
            <a:r>
              <a:rPr lang="en-US" sz="2100" b="1" dirty="0">
                <a:solidFill>
                  <a:schemeClr val="tx1"/>
                </a:solidFill>
                <a:latin typeface="Consolas" charset="0"/>
                <a:ea typeface="Consolas" charset="0"/>
                <a:cs typeface="Consolas" charset="0"/>
              </a:rPr>
              <a:t>                  </a:t>
            </a:r>
            <a:r>
              <a:rPr lang="en-US" sz="2100" b="1" dirty="0" err="1">
                <a:solidFill>
                  <a:schemeClr val="tx1"/>
                </a:solidFill>
                <a:latin typeface="Consolas" charset="0"/>
                <a:ea typeface="Consolas" charset="0"/>
                <a:cs typeface="Consolas" charset="0"/>
              </a:rPr>
              <a:t>df</a:t>
            </a:r>
            <a:r>
              <a:rPr lang="en-US" sz="2100" b="1" dirty="0">
                <a:solidFill>
                  <a:schemeClr val="tx1"/>
                </a:solidFill>
                <a:latin typeface="Consolas" charset="0"/>
                <a:ea typeface="Consolas" charset="0"/>
                <a:cs typeface="Consolas" charset="0"/>
              </a:rPr>
              <a:t>[</a:t>
            </a:r>
            <a:r>
              <a:rPr lang="en-US" sz="2100" b="1" dirty="0">
                <a:solidFill>
                  <a:srgbClr val="0070C0"/>
                </a:solidFill>
                <a:latin typeface="Consolas" charset="0"/>
                <a:ea typeface="Consolas" charset="0"/>
                <a:cs typeface="Consolas" charset="0"/>
              </a:rPr>
              <a:t>'age'</a:t>
            </a:r>
            <a:r>
              <a:rPr lang="en-US" sz="2100" b="1" dirty="0">
                <a:solidFill>
                  <a:schemeClr val="tx1"/>
                </a:solidFill>
                <a:latin typeface="Consolas" charset="0"/>
                <a:ea typeface="Consolas" charset="0"/>
                <a:cs typeface="Consolas" charset="0"/>
              </a:rPr>
              <a:t>],\</a:t>
            </a:r>
          </a:p>
          <a:p>
            <a:r>
              <a:rPr lang="en-US" sz="2100" b="1" dirty="0">
                <a:solidFill>
                  <a:schemeClr val="tx1"/>
                </a:solidFill>
                <a:latin typeface="Consolas" charset="0"/>
                <a:ea typeface="Consolas" charset="0"/>
                <a:cs typeface="Consolas" charset="0"/>
              </a:rPr>
              <a:t>                  (</a:t>
            </a:r>
            <a:r>
              <a:rPr lang="en-US" sz="2100" b="1" dirty="0" err="1">
                <a:solidFill>
                  <a:schemeClr val="tx1"/>
                </a:solidFill>
                <a:latin typeface="Consolas" charset="0"/>
                <a:ea typeface="Consolas" charset="0"/>
                <a:cs typeface="Consolas" charset="0"/>
              </a:rPr>
              <a:t>df</a:t>
            </a:r>
            <a:r>
              <a:rPr lang="en-US" sz="2100" b="1" dirty="0">
                <a:solidFill>
                  <a:schemeClr val="tx1"/>
                </a:solidFill>
                <a:latin typeface="Consolas" charset="0"/>
                <a:ea typeface="Consolas" charset="0"/>
                <a:cs typeface="Consolas" charset="0"/>
              </a:rPr>
              <a:t>[</a:t>
            </a:r>
            <a:r>
              <a:rPr lang="en-US" sz="2100" b="1" dirty="0">
                <a:solidFill>
                  <a:srgbClr val="0070C0"/>
                </a:solidFill>
                <a:latin typeface="Consolas" charset="0"/>
                <a:ea typeface="Consolas" charset="0"/>
                <a:cs typeface="Consolas" charset="0"/>
              </a:rPr>
              <a:t>'age'</a:t>
            </a:r>
            <a:r>
              <a:rPr lang="en-US" sz="2100" b="1" dirty="0">
                <a:solidFill>
                  <a:schemeClr val="tx1"/>
                </a:solidFill>
                <a:latin typeface="Consolas" charset="0"/>
                <a:ea typeface="Consolas" charset="0"/>
                <a:cs typeface="Consolas" charset="0"/>
              </a:rPr>
              <a:t>] &lt; 30).alias(</a:t>
            </a:r>
            <a:r>
              <a:rPr lang="en-US" sz="2100" b="1" dirty="0">
                <a:solidFill>
                  <a:srgbClr val="0070C0"/>
                </a:solidFill>
                <a:latin typeface="Consolas" charset="0"/>
                <a:ea typeface="Consolas" charset="0"/>
                <a:cs typeface="Consolas" charset="0"/>
              </a:rPr>
              <a:t>'young'</a:t>
            </a:r>
            <a:r>
              <a:rPr lang="en-US" sz="2100" b="1" dirty="0">
                <a:solidFill>
                  <a:schemeClr val="tx1"/>
                </a:solidFill>
                <a:latin typeface="Consolas" charset="0"/>
                <a:ea typeface="Consolas" charset="0"/>
                <a:cs typeface="Consolas" charset="0"/>
              </a:rPr>
              <a:t>)).show(5)</a:t>
            </a:r>
          </a:p>
          <a:p>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a:t>
            </a:r>
            <a:r>
              <a:rPr lang="en-US" sz="2100" dirty="0" err="1">
                <a:solidFill>
                  <a:schemeClr val="tx1"/>
                </a:solidFill>
                <a:latin typeface="Consolas" charset="0"/>
                <a:ea typeface="Consolas" charset="0"/>
                <a:cs typeface="Consolas" charset="0"/>
              </a:rPr>
              <a:t>first_name|age|young</a:t>
            </a:r>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      Erin| 42|false|</a:t>
            </a:r>
          </a:p>
          <a:p>
            <a:r>
              <a:rPr lang="en-US" sz="2100" dirty="0">
                <a:solidFill>
                  <a:schemeClr val="tx1"/>
                </a:solidFill>
                <a:latin typeface="Consolas" charset="0"/>
                <a:ea typeface="Consolas" charset="0"/>
                <a:cs typeface="Consolas" charset="0"/>
              </a:rPr>
              <a:t>|    Claire| 23| true|</a:t>
            </a:r>
          </a:p>
          <a:p>
            <a:r>
              <a:rPr lang="en-US" sz="2100" dirty="0">
                <a:solidFill>
                  <a:schemeClr val="tx1"/>
                </a:solidFill>
                <a:latin typeface="Consolas" charset="0"/>
                <a:ea typeface="Consolas" charset="0"/>
                <a:cs typeface="Consolas" charset="0"/>
              </a:rPr>
              <a:t>|    Norman| 81|false|</a:t>
            </a:r>
          </a:p>
          <a:p>
            <a:r>
              <a:rPr lang="en-US" sz="2100" dirty="0">
                <a:solidFill>
                  <a:schemeClr val="tx1"/>
                </a:solidFill>
                <a:latin typeface="Consolas" charset="0"/>
                <a:ea typeface="Consolas" charset="0"/>
                <a:cs typeface="Consolas" charset="0"/>
              </a:rPr>
              <a:t>|    Miguel| 64|false|</a:t>
            </a:r>
          </a:p>
          <a:p>
            <a:r>
              <a:rPr lang="en-US" sz="2100" dirty="0">
                <a:solidFill>
                  <a:schemeClr val="tx1"/>
                </a:solidFill>
                <a:latin typeface="Consolas" charset="0"/>
                <a:ea typeface="Consolas" charset="0"/>
                <a:cs typeface="Consolas" charset="0"/>
              </a:rPr>
              <a:t>|  </a:t>
            </a:r>
            <a:r>
              <a:rPr lang="en-US" sz="2100" dirty="0" err="1">
                <a:solidFill>
                  <a:schemeClr val="tx1"/>
                </a:solidFill>
                <a:latin typeface="Consolas" charset="0"/>
                <a:ea typeface="Consolas" charset="0"/>
                <a:cs typeface="Consolas" charset="0"/>
              </a:rPr>
              <a:t>Rosalita</a:t>
            </a:r>
            <a:r>
              <a:rPr lang="en-US" sz="2100" dirty="0">
                <a:solidFill>
                  <a:schemeClr val="tx1"/>
                </a:solidFill>
                <a:latin typeface="Consolas" charset="0"/>
                <a:ea typeface="Consolas" charset="0"/>
                <a:cs typeface="Consolas" charset="0"/>
              </a:rPr>
              <a:t>| 14| true|</a:t>
            </a:r>
          </a:p>
          <a:p>
            <a:r>
              <a:rPr lang="en-US" sz="2100" dirty="0">
                <a:solidFill>
                  <a:schemeClr val="tx1"/>
                </a:solidFill>
                <a:latin typeface="Consolas" charset="0"/>
                <a:ea typeface="Consolas" charset="0"/>
                <a:cs typeface="Consolas" charset="0"/>
              </a:rPr>
              <a:t>+----------+---+-----+</a:t>
            </a:r>
          </a:p>
        </p:txBody>
      </p:sp>
      <p:sp>
        <p:nvSpPr>
          <p:cNvPr id="8" name="TextBox 7"/>
          <p:cNvSpPr txBox="1"/>
          <p:nvPr/>
        </p:nvSpPr>
        <p:spPr>
          <a:xfrm>
            <a:off x="1970923" y="6317563"/>
            <a:ext cx="8277485" cy="415494"/>
          </a:xfrm>
          <a:prstGeom prst="rect">
            <a:avLst/>
          </a:prstGeom>
          <a:noFill/>
        </p:spPr>
        <p:txBody>
          <a:bodyPr wrap="square" lIns="121917" tIns="60958" rIns="121917" bIns="60958" rtlCol="0">
            <a:spAutoFit/>
          </a:bodyPr>
          <a:lstStyle/>
          <a:p>
            <a:pPr algn="ctr"/>
            <a:r>
              <a:rPr lang="en-US" dirty="0" smtClean="0">
                <a:latin typeface="Source Sans Pro Light" charset="0"/>
                <a:ea typeface="Source Sans Pro Light" charset="0"/>
                <a:cs typeface="Source Sans Pro Light" charset="0"/>
              </a:rPr>
              <a:t>Note: In Python, you </a:t>
            </a:r>
            <a:r>
              <a:rPr lang="en-US" i="1" dirty="0" smtClean="0">
                <a:latin typeface="Source Sans Pro Light" charset="0"/>
                <a:ea typeface="Source Sans Pro Light" charset="0"/>
                <a:cs typeface="Source Sans Pro Light" charset="0"/>
              </a:rPr>
              <a:t>must</a:t>
            </a:r>
            <a:r>
              <a:rPr lang="en-US" dirty="0" smtClean="0">
                <a:latin typeface="Source Sans Pro Light" charset="0"/>
                <a:ea typeface="Source Sans Pro Light" charset="0"/>
                <a:cs typeface="Source Sans Pro Light" charset="0"/>
              </a:rPr>
              <a:t> use </a:t>
            </a:r>
            <a:r>
              <a:rPr lang="en-US" dirty="0" smtClean="0">
                <a:solidFill>
                  <a:srgbClr val="0070C0"/>
                </a:solidFill>
                <a:latin typeface="Courier" charset="0"/>
                <a:ea typeface="Courier" charset="0"/>
                <a:cs typeface="Courier" charset="0"/>
              </a:rPr>
              <a:t>alias</a:t>
            </a:r>
            <a:r>
              <a:rPr lang="en-US" dirty="0" smtClean="0">
                <a:latin typeface="Source Sans Pro Light" charset="0"/>
                <a:ea typeface="Source Sans Pro Light" charset="0"/>
                <a:cs typeface="Source Sans Pro Light" charset="0"/>
              </a:rPr>
              <a:t>, because </a:t>
            </a:r>
            <a:r>
              <a:rPr lang="en-US" dirty="0" smtClean="0">
                <a:solidFill>
                  <a:srgbClr val="0070C0"/>
                </a:solidFill>
                <a:latin typeface="Courier" charset="0"/>
                <a:ea typeface="Courier" charset="0"/>
                <a:cs typeface="Courier" charset="0"/>
              </a:rPr>
              <a:t>as</a:t>
            </a:r>
            <a:r>
              <a:rPr lang="en-US" dirty="0" smtClean="0">
                <a:latin typeface="Source Sans Pro Light" charset="0"/>
                <a:ea typeface="Source Sans Pro Light" charset="0"/>
                <a:cs typeface="Source Sans Pro Light" charset="0"/>
              </a:rPr>
              <a:t> is a keyword.</a:t>
            </a:r>
            <a:endParaRPr lang="en-US" dirty="0">
              <a:latin typeface="Source Sans Pro Light" charset="0"/>
              <a:ea typeface="Source Sans Pro Light" charset="0"/>
              <a:cs typeface="Source Sans Pro Light"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565" y="2182695"/>
            <a:ext cx="443463" cy="443463"/>
          </a:xfrm>
          <a:prstGeom prst="rect">
            <a:avLst/>
          </a:prstGeom>
        </p:spPr>
      </p:pic>
    </p:spTree>
    <p:extLst>
      <p:ext uri="{BB962C8B-B14F-4D97-AF65-F5344CB8AC3E}">
        <p14:creationId xmlns:p14="http://schemas.microsoft.com/office/powerpoint/2010/main" val="18622123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383" y="122769"/>
            <a:ext cx="8351923" cy="909919"/>
          </a:xfrm>
        </p:spPr>
        <p:txBody>
          <a:bodyPr>
            <a:normAutofit fontScale="90000"/>
          </a:bodyPr>
          <a:lstStyle/>
          <a:p>
            <a:r>
              <a:rPr lang="en-US" dirty="0" smtClean="0"/>
              <a:t>as()</a:t>
            </a:r>
            <a:endParaRPr lang="en-US" dirty="0"/>
          </a:p>
        </p:txBody>
      </p:sp>
      <p:sp>
        <p:nvSpPr>
          <p:cNvPr id="3" name="Content Placeholder 2"/>
          <p:cNvSpPr>
            <a:spLocks noGrp="1"/>
          </p:cNvSpPr>
          <p:nvPr>
            <p:ph idx="1"/>
          </p:nvPr>
        </p:nvSpPr>
        <p:spPr>
          <a:xfrm>
            <a:off x="1947097" y="953238"/>
            <a:ext cx="7655187" cy="681815"/>
          </a:xfrm>
        </p:spPr>
        <p:txBody>
          <a:bodyPr>
            <a:normAutofit/>
          </a:bodyPr>
          <a:lstStyle/>
          <a:p>
            <a:pPr marL="0" indent="0">
              <a:buNone/>
            </a:pPr>
            <a:r>
              <a:rPr lang="en-US" dirty="0" smtClean="0">
                <a:solidFill>
                  <a:schemeClr val="tx1"/>
                </a:solidFill>
                <a:latin typeface="Source Sans Pro Light" charset="0"/>
                <a:ea typeface="Source Sans Pro Light" charset="0"/>
                <a:cs typeface="Source Sans Pro Light" charset="0"/>
              </a:rPr>
              <a:t>And, of course, SQL:</a:t>
            </a:r>
          </a:p>
        </p:txBody>
      </p:sp>
      <p:sp>
        <p:nvSpPr>
          <p:cNvPr id="7" name="Rectangle 4"/>
          <p:cNvSpPr/>
          <p:nvPr/>
        </p:nvSpPr>
        <p:spPr>
          <a:xfrm>
            <a:off x="205383" y="1752599"/>
            <a:ext cx="11529251" cy="4629151"/>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52 h 3060752"/>
              <a:gd name="connsiteX1" fmla="*/ 4279954 w 8724954"/>
              <a:gd name="connsiteY1" fmla="*/ 245170 h 3060752"/>
              <a:gd name="connsiteX2" fmla="*/ 8724954 w 8724954"/>
              <a:gd name="connsiteY2" fmla="*/ 52 h 3060752"/>
              <a:gd name="connsiteX3" fmla="*/ 8455772 w 8724954"/>
              <a:gd name="connsiteY3" fmla="*/ 1421312 h 3060752"/>
              <a:gd name="connsiteX4" fmla="*/ 8724954 w 8724954"/>
              <a:gd name="connsiteY4" fmla="*/ 3060752 h 3060752"/>
              <a:gd name="connsiteX5" fmla="*/ 4379072 w 8724954"/>
              <a:gd name="connsiteY5" fmla="*/ 2691312 h 3060752"/>
              <a:gd name="connsiteX6" fmla="*/ 54 w 8724954"/>
              <a:gd name="connsiteY6" fmla="*/ 3060752 h 3060752"/>
              <a:gd name="connsiteX7" fmla="*/ 340472 w 8724954"/>
              <a:gd name="connsiteY7" fmla="*/ 1345112 h 3060752"/>
              <a:gd name="connsiteX8" fmla="*/ 54 w 8724954"/>
              <a:gd name="connsiteY8" fmla="*/ 52 h 3060752"/>
              <a:gd name="connsiteX0" fmla="*/ 54 w 8724954"/>
              <a:gd name="connsiteY0" fmla="*/ 52 h 3060752"/>
              <a:gd name="connsiteX1" fmla="*/ 4279954 w 8724954"/>
              <a:gd name="connsiteY1" fmla="*/ 245170 h 3060752"/>
              <a:gd name="connsiteX2" fmla="*/ 8724954 w 8724954"/>
              <a:gd name="connsiteY2" fmla="*/ 52 h 3060752"/>
              <a:gd name="connsiteX3" fmla="*/ 8455772 w 8724954"/>
              <a:gd name="connsiteY3" fmla="*/ 1421312 h 3060752"/>
              <a:gd name="connsiteX4" fmla="*/ 8724954 w 8724954"/>
              <a:gd name="connsiteY4" fmla="*/ 3060752 h 3060752"/>
              <a:gd name="connsiteX5" fmla="*/ 4379073 w 8724954"/>
              <a:gd name="connsiteY5" fmla="*/ 2774035 h 3060752"/>
              <a:gd name="connsiteX6" fmla="*/ 54 w 8724954"/>
              <a:gd name="connsiteY6" fmla="*/ 3060752 h 3060752"/>
              <a:gd name="connsiteX7" fmla="*/ 340472 w 8724954"/>
              <a:gd name="connsiteY7" fmla="*/ 1345112 h 3060752"/>
              <a:gd name="connsiteX8" fmla="*/ 54 w 8724954"/>
              <a:gd name="connsiteY8" fmla="*/ 52 h 3060752"/>
              <a:gd name="connsiteX0" fmla="*/ 54 w 8724954"/>
              <a:gd name="connsiteY0" fmla="*/ 52 h 3060752"/>
              <a:gd name="connsiteX1" fmla="*/ 4279954 w 8724954"/>
              <a:gd name="connsiteY1" fmla="*/ 245170 h 3060752"/>
              <a:gd name="connsiteX2" fmla="*/ 8724954 w 8724954"/>
              <a:gd name="connsiteY2" fmla="*/ 52 h 3060752"/>
              <a:gd name="connsiteX3" fmla="*/ 8308100 w 8724954"/>
              <a:gd name="connsiteY3" fmla="*/ 1431652 h 3060752"/>
              <a:gd name="connsiteX4" fmla="*/ 8724954 w 8724954"/>
              <a:gd name="connsiteY4" fmla="*/ 3060752 h 3060752"/>
              <a:gd name="connsiteX5" fmla="*/ 4379073 w 8724954"/>
              <a:gd name="connsiteY5" fmla="*/ 2774035 h 3060752"/>
              <a:gd name="connsiteX6" fmla="*/ 54 w 8724954"/>
              <a:gd name="connsiteY6" fmla="*/ 3060752 h 3060752"/>
              <a:gd name="connsiteX7" fmla="*/ 340472 w 8724954"/>
              <a:gd name="connsiteY7" fmla="*/ 1345112 h 3060752"/>
              <a:gd name="connsiteX8" fmla="*/ 54 w 8724954"/>
              <a:gd name="connsiteY8" fmla="*/ 52 h 3060752"/>
              <a:gd name="connsiteX0" fmla="*/ 71 w 8724971"/>
              <a:gd name="connsiteY0" fmla="*/ 52 h 3060752"/>
              <a:gd name="connsiteX1" fmla="*/ 4279971 w 8724971"/>
              <a:gd name="connsiteY1" fmla="*/ 245170 h 3060752"/>
              <a:gd name="connsiteX2" fmla="*/ 8724971 w 8724971"/>
              <a:gd name="connsiteY2" fmla="*/ 52 h 3060752"/>
              <a:gd name="connsiteX3" fmla="*/ 8308117 w 8724971"/>
              <a:gd name="connsiteY3" fmla="*/ 1431652 h 3060752"/>
              <a:gd name="connsiteX4" fmla="*/ 8724971 w 8724971"/>
              <a:gd name="connsiteY4" fmla="*/ 3060752 h 3060752"/>
              <a:gd name="connsiteX5" fmla="*/ 4379090 w 8724971"/>
              <a:gd name="connsiteY5" fmla="*/ 2774035 h 3060752"/>
              <a:gd name="connsiteX6" fmla="*/ 71 w 8724971"/>
              <a:gd name="connsiteY6" fmla="*/ 3060752 h 3060752"/>
              <a:gd name="connsiteX7" fmla="*/ 254347 w 8724971"/>
              <a:gd name="connsiteY7" fmla="*/ 1345112 h 3060752"/>
              <a:gd name="connsiteX8" fmla="*/ 71 w 8724971"/>
              <a:gd name="connsiteY8" fmla="*/ 52 h 3060752"/>
              <a:gd name="connsiteX0" fmla="*/ 71 w 8724971"/>
              <a:gd name="connsiteY0" fmla="*/ 52 h 3060752"/>
              <a:gd name="connsiteX1" fmla="*/ 4279971 w 8724971"/>
              <a:gd name="connsiteY1" fmla="*/ 245170 h 3060752"/>
              <a:gd name="connsiteX2" fmla="*/ 8724971 w 8724971"/>
              <a:gd name="connsiteY2" fmla="*/ 52 h 3060752"/>
              <a:gd name="connsiteX3" fmla="*/ 8480401 w 8724971"/>
              <a:gd name="connsiteY3" fmla="*/ 1400631 h 3060752"/>
              <a:gd name="connsiteX4" fmla="*/ 8724971 w 8724971"/>
              <a:gd name="connsiteY4" fmla="*/ 3060752 h 3060752"/>
              <a:gd name="connsiteX5" fmla="*/ 4379090 w 8724971"/>
              <a:gd name="connsiteY5" fmla="*/ 2774035 h 3060752"/>
              <a:gd name="connsiteX6" fmla="*/ 71 w 8724971"/>
              <a:gd name="connsiteY6" fmla="*/ 3060752 h 3060752"/>
              <a:gd name="connsiteX7" fmla="*/ 254347 w 8724971"/>
              <a:gd name="connsiteY7" fmla="*/ 1345112 h 3060752"/>
              <a:gd name="connsiteX8" fmla="*/ 71 w 8724971"/>
              <a:gd name="connsiteY8" fmla="*/ 52 h 3060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71" h="3060752">
                <a:moveTo>
                  <a:pt x="71" y="52"/>
                </a:moveTo>
                <a:cubicBezTo>
                  <a:pt x="1435171" y="-4181"/>
                  <a:pt x="2844871" y="249403"/>
                  <a:pt x="4279971" y="245170"/>
                </a:cubicBezTo>
                <a:lnTo>
                  <a:pt x="8724971" y="52"/>
                </a:lnTo>
                <a:cubicBezTo>
                  <a:pt x="8724144" y="444172"/>
                  <a:pt x="8481228" y="956511"/>
                  <a:pt x="8480401" y="1400631"/>
                </a:cubicBezTo>
                <a:lnTo>
                  <a:pt x="8724971" y="3060752"/>
                </a:lnTo>
                <a:cubicBezTo>
                  <a:pt x="7280577" y="3056139"/>
                  <a:pt x="5823484" y="2778648"/>
                  <a:pt x="4379090" y="2774035"/>
                </a:cubicBezTo>
                <a:lnTo>
                  <a:pt x="71" y="3060752"/>
                </a:lnTo>
                <a:cubicBezTo>
                  <a:pt x="-4990" y="2488872"/>
                  <a:pt x="259408" y="1916992"/>
                  <a:pt x="254347" y="1345112"/>
                </a:cubicBezTo>
                <a:lnTo>
                  <a:pt x="71" y="52"/>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6" name="Rectangle 5"/>
          <p:cNvSpPr/>
          <p:nvPr/>
        </p:nvSpPr>
        <p:spPr>
          <a:xfrm>
            <a:off x="495719" y="1752601"/>
            <a:ext cx="11076740" cy="4302052"/>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2100" b="1" dirty="0" err="1" smtClean="0">
                <a:solidFill>
                  <a:schemeClr val="tx1"/>
                </a:solidFill>
                <a:latin typeface="Consolas" charset="0"/>
                <a:ea typeface="Consolas" charset="0"/>
                <a:cs typeface="Consolas" charset="0"/>
              </a:rPr>
              <a:t>spark.sql</a:t>
            </a:r>
            <a:r>
              <a:rPr lang="en-US" sz="2100" b="1" dirty="0">
                <a:solidFill>
                  <a:schemeClr val="tx1"/>
                </a:solidFill>
                <a:latin typeface="Consolas" charset="0"/>
                <a:ea typeface="Consolas" charset="0"/>
                <a:cs typeface="Consolas" charset="0"/>
              </a:rPr>
              <a:t>(</a:t>
            </a:r>
            <a:r>
              <a:rPr lang="en-US" sz="2100" b="1" dirty="0">
                <a:solidFill>
                  <a:srgbClr val="0070C0"/>
                </a:solidFill>
                <a:latin typeface="Consolas" charset="0"/>
                <a:ea typeface="Consolas" charset="0"/>
                <a:cs typeface="Consolas" charset="0"/>
              </a:rPr>
              <a:t>"SELECT </a:t>
            </a:r>
            <a:r>
              <a:rPr lang="en-US" sz="2100" b="1" dirty="0" err="1">
                <a:solidFill>
                  <a:srgbClr val="0070C0"/>
                </a:solidFill>
                <a:latin typeface="Consolas" charset="0"/>
                <a:ea typeface="Consolas" charset="0"/>
                <a:cs typeface="Consolas" charset="0"/>
              </a:rPr>
              <a:t>firstName</a:t>
            </a:r>
            <a:r>
              <a:rPr lang="en-US" sz="2100" b="1" dirty="0">
                <a:solidFill>
                  <a:srgbClr val="0070C0"/>
                </a:solidFill>
                <a:latin typeface="Consolas" charset="0"/>
                <a:ea typeface="Consolas" charset="0"/>
                <a:cs typeface="Consolas" charset="0"/>
              </a:rPr>
              <a:t>, age, age &lt; 30 AS young </a:t>
            </a:r>
            <a:r>
              <a:rPr lang="en-US" sz="2100" b="1" dirty="0" smtClean="0">
                <a:solidFill>
                  <a:srgbClr val="0070C0"/>
                </a:solidFill>
                <a:latin typeface="Consolas" charset="0"/>
                <a:ea typeface="Consolas" charset="0"/>
                <a:cs typeface="Consolas" charset="0"/>
              </a:rPr>
              <a:t>FROM </a:t>
            </a:r>
            <a:r>
              <a:rPr lang="en-US" sz="2100" b="1" dirty="0">
                <a:solidFill>
                  <a:srgbClr val="0070C0"/>
                </a:solidFill>
                <a:latin typeface="Consolas" charset="0"/>
                <a:ea typeface="Consolas" charset="0"/>
                <a:cs typeface="Consolas" charset="0"/>
              </a:rPr>
              <a:t>names"</a:t>
            </a:r>
            <a:r>
              <a:rPr lang="en-US" sz="2100" b="1" dirty="0" smtClean="0">
                <a:solidFill>
                  <a:schemeClr val="tx1"/>
                </a:solidFill>
                <a:latin typeface="Consolas" charset="0"/>
                <a:ea typeface="Consolas" charset="0"/>
                <a:cs typeface="Consolas" charset="0"/>
              </a:rPr>
              <a:t>)</a:t>
            </a:r>
          </a:p>
          <a:p>
            <a:endParaRPr lang="en-US" sz="2100" b="1" dirty="0">
              <a:solidFill>
                <a:schemeClr val="tx1"/>
              </a:solidFill>
              <a:latin typeface="Consolas" charset="0"/>
              <a:ea typeface="Consolas" charset="0"/>
              <a:cs typeface="Consolas" charset="0"/>
            </a:endParaRPr>
          </a:p>
          <a:p>
            <a:r>
              <a:rPr lang="en-US" sz="2100" dirty="0" smtClean="0">
                <a:solidFill>
                  <a:schemeClr val="tx1"/>
                </a:solidFill>
                <a:latin typeface="Consolas" charset="0"/>
                <a:ea typeface="Consolas" charset="0"/>
                <a:cs typeface="Consolas" charset="0"/>
              </a:rPr>
              <a:t>+---------+---+-----+</a:t>
            </a:r>
            <a:endParaRPr lang="en-US" sz="2100" dirty="0">
              <a:solidFill>
                <a:schemeClr val="tx1"/>
              </a:solidFill>
              <a:latin typeface="Consolas" charset="0"/>
              <a:ea typeface="Consolas" charset="0"/>
              <a:cs typeface="Consolas" charset="0"/>
            </a:endParaRPr>
          </a:p>
          <a:p>
            <a:r>
              <a:rPr lang="en-US" sz="2100" dirty="0">
                <a:solidFill>
                  <a:schemeClr val="tx1"/>
                </a:solidFill>
                <a:latin typeface="Consolas" charset="0"/>
                <a:ea typeface="Consolas" charset="0"/>
                <a:cs typeface="Consolas" charset="0"/>
              </a:rPr>
              <a:t>|</a:t>
            </a:r>
            <a:r>
              <a:rPr lang="en-US" sz="2100" dirty="0" err="1" smtClean="0">
                <a:solidFill>
                  <a:schemeClr val="tx1"/>
                </a:solidFill>
                <a:latin typeface="Consolas" charset="0"/>
                <a:ea typeface="Consolas" charset="0"/>
                <a:cs typeface="Consolas" charset="0"/>
              </a:rPr>
              <a:t>firstName|age|young</a:t>
            </a:r>
            <a:r>
              <a:rPr lang="en-US" sz="2100" dirty="0">
                <a:solidFill>
                  <a:schemeClr val="tx1"/>
                </a:solidFill>
                <a:latin typeface="Consolas" charset="0"/>
                <a:ea typeface="Consolas" charset="0"/>
                <a:cs typeface="Consolas" charset="0"/>
              </a:rPr>
              <a:t>|</a:t>
            </a:r>
          </a:p>
          <a:p>
            <a:r>
              <a:rPr lang="en-US" sz="2100" dirty="0" smtClean="0">
                <a:solidFill>
                  <a:schemeClr val="tx1"/>
                </a:solidFill>
                <a:latin typeface="Consolas" charset="0"/>
                <a:ea typeface="Consolas" charset="0"/>
                <a:cs typeface="Consolas" charset="0"/>
              </a:rPr>
              <a:t>+---------+---+-----+</a:t>
            </a:r>
            <a:endParaRPr lang="en-US" sz="2100" dirty="0">
              <a:solidFill>
                <a:schemeClr val="tx1"/>
              </a:solidFill>
              <a:latin typeface="Consolas" charset="0"/>
              <a:ea typeface="Consolas" charset="0"/>
              <a:cs typeface="Consolas" charset="0"/>
            </a:endParaRPr>
          </a:p>
          <a:p>
            <a:r>
              <a:rPr lang="en-US" sz="2100" dirty="0">
                <a:solidFill>
                  <a:schemeClr val="tx1"/>
                </a:solidFill>
                <a:latin typeface="Consolas" charset="0"/>
                <a:ea typeface="Consolas" charset="0"/>
                <a:cs typeface="Consolas" charset="0"/>
              </a:rPr>
              <a:t>|  </a:t>
            </a:r>
            <a:r>
              <a:rPr lang="en-US" sz="2100" dirty="0" smtClean="0">
                <a:solidFill>
                  <a:schemeClr val="tx1"/>
                </a:solidFill>
                <a:latin typeface="Consolas" charset="0"/>
                <a:ea typeface="Consolas" charset="0"/>
                <a:cs typeface="Consolas" charset="0"/>
              </a:rPr>
              <a:t>   </a:t>
            </a:r>
            <a:r>
              <a:rPr lang="en-US" sz="2100" dirty="0">
                <a:solidFill>
                  <a:schemeClr val="tx1"/>
                </a:solidFill>
                <a:latin typeface="Consolas" charset="0"/>
                <a:ea typeface="Consolas" charset="0"/>
                <a:cs typeface="Consolas" charset="0"/>
              </a:rPr>
              <a:t>Erin| 42|false|</a:t>
            </a:r>
          </a:p>
          <a:p>
            <a:r>
              <a:rPr lang="en-US" sz="2100" dirty="0">
                <a:solidFill>
                  <a:schemeClr val="tx1"/>
                </a:solidFill>
                <a:latin typeface="Consolas" charset="0"/>
                <a:ea typeface="Consolas" charset="0"/>
                <a:cs typeface="Consolas" charset="0"/>
              </a:rPr>
              <a:t>|  </a:t>
            </a:r>
            <a:r>
              <a:rPr lang="en-US" sz="2100" dirty="0" smtClean="0">
                <a:solidFill>
                  <a:schemeClr val="tx1"/>
                </a:solidFill>
                <a:latin typeface="Consolas" charset="0"/>
                <a:ea typeface="Consolas" charset="0"/>
                <a:cs typeface="Consolas" charset="0"/>
              </a:rPr>
              <a:t> </a:t>
            </a:r>
            <a:r>
              <a:rPr lang="en-US" sz="2100" dirty="0">
                <a:solidFill>
                  <a:schemeClr val="tx1"/>
                </a:solidFill>
                <a:latin typeface="Consolas" charset="0"/>
                <a:ea typeface="Consolas" charset="0"/>
                <a:cs typeface="Consolas" charset="0"/>
              </a:rPr>
              <a:t>Claire| 23| true|</a:t>
            </a:r>
          </a:p>
          <a:p>
            <a:r>
              <a:rPr lang="en-US" sz="2100" dirty="0">
                <a:solidFill>
                  <a:schemeClr val="tx1"/>
                </a:solidFill>
                <a:latin typeface="Consolas" charset="0"/>
                <a:ea typeface="Consolas" charset="0"/>
                <a:cs typeface="Consolas" charset="0"/>
              </a:rPr>
              <a:t>| </a:t>
            </a:r>
            <a:r>
              <a:rPr lang="en-US" sz="2100" dirty="0" smtClean="0">
                <a:solidFill>
                  <a:schemeClr val="tx1"/>
                </a:solidFill>
                <a:latin typeface="Consolas" charset="0"/>
                <a:ea typeface="Consolas" charset="0"/>
                <a:cs typeface="Consolas" charset="0"/>
              </a:rPr>
              <a:t>  </a:t>
            </a:r>
            <a:r>
              <a:rPr lang="en-US" sz="2100" dirty="0">
                <a:solidFill>
                  <a:schemeClr val="tx1"/>
                </a:solidFill>
                <a:latin typeface="Consolas" charset="0"/>
                <a:ea typeface="Consolas" charset="0"/>
                <a:cs typeface="Consolas" charset="0"/>
              </a:rPr>
              <a:t>Norman| 81|false|</a:t>
            </a:r>
          </a:p>
          <a:p>
            <a:r>
              <a:rPr lang="en-US" sz="2100" dirty="0">
                <a:solidFill>
                  <a:schemeClr val="tx1"/>
                </a:solidFill>
                <a:latin typeface="Consolas" charset="0"/>
                <a:ea typeface="Consolas" charset="0"/>
                <a:cs typeface="Consolas" charset="0"/>
              </a:rPr>
              <a:t>| </a:t>
            </a:r>
            <a:r>
              <a:rPr lang="en-US" sz="2100" dirty="0" smtClean="0">
                <a:solidFill>
                  <a:schemeClr val="tx1"/>
                </a:solidFill>
                <a:latin typeface="Consolas" charset="0"/>
                <a:ea typeface="Consolas" charset="0"/>
                <a:cs typeface="Consolas" charset="0"/>
              </a:rPr>
              <a:t>  </a:t>
            </a:r>
            <a:r>
              <a:rPr lang="en-US" sz="2100" dirty="0">
                <a:solidFill>
                  <a:schemeClr val="tx1"/>
                </a:solidFill>
                <a:latin typeface="Consolas" charset="0"/>
                <a:ea typeface="Consolas" charset="0"/>
                <a:cs typeface="Consolas" charset="0"/>
              </a:rPr>
              <a:t>Miguel| 64|false|</a:t>
            </a:r>
          </a:p>
          <a:p>
            <a:r>
              <a:rPr lang="en-US" sz="2100" dirty="0" smtClean="0">
                <a:solidFill>
                  <a:schemeClr val="tx1"/>
                </a:solidFill>
                <a:latin typeface="Consolas" charset="0"/>
                <a:ea typeface="Consolas" charset="0"/>
                <a:cs typeface="Consolas" charset="0"/>
              </a:rPr>
              <a:t>| </a:t>
            </a:r>
            <a:r>
              <a:rPr lang="en-US" sz="2100" dirty="0" err="1">
                <a:solidFill>
                  <a:schemeClr val="tx1"/>
                </a:solidFill>
                <a:latin typeface="Consolas" charset="0"/>
                <a:ea typeface="Consolas" charset="0"/>
                <a:cs typeface="Consolas" charset="0"/>
              </a:rPr>
              <a:t>Rosalita</a:t>
            </a:r>
            <a:r>
              <a:rPr lang="en-US" sz="2100" dirty="0">
                <a:solidFill>
                  <a:schemeClr val="tx1"/>
                </a:solidFill>
                <a:latin typeface="Consolas" charset="0"/>
                <a:ea typeface="Consolas" charset="0"/>
                <a:cs typeface="Consolas" charset="0"/>
              </a:rPr>
              <a:t>| 14| true|</a:t>
            </a:r>
          </a:p>
          <a:p>
            <a:r>
              <a:rPr lang="en-US" sz="2100" dirty="0" smtClean="0">
                <a:solidFill>
                  <a:schemeClr val="tx1"/>
                </a:solidFill>
                <a:latin typeface="Consolas" charset="0"/>
                <a:ea typeface="Consolas" charset="0"/>
                <a:cs typeface="Consolas" charset="0"/>
              </a:rPr>
              <a:t>+---------+---+-----+</a:t>
            </a:r>
            <a:endParaRPr lang="en-US" sz="2100" dirty="0">
              <a:solidFill>
                <a:schemeClr val="tx1"/>
              </a:solidFill>
              <a:latin typeface="Consolas" charset="0"/>
              <a:ea typeface="Consolas" charset="0"/>
              <a:cs typeface="Consolas" charset="0"/>
            </a:endParaRPr>
          </a:p>
          <a:p>
            <a:endParaRPr lang="en-US" sz="2100" b="1" dirty="0">
              <a:solidFill>
                <a:schemeClr val="tx1"/>
              </a:solidFill>
              <a:latin typeface="Consolas" charset="0"/>
              <a:ea typeface="Consolas" charset="0"/>
              <a:cs typeface="Consolas"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11005847" y="1859642"/>
            <a:ext cx="431800" cy="431800"/>
          </a:xfrm>
          <a:prstGeom prst="rect">
            <a:avLst/>
          </a:prstGeom>
        </p:spPr>
      </p:pic>
    </p:spTree>
    <p:extLst>
      <p:ext uri="{BB962C8B-B14F-4D97-AF65-F5344CB8AC3E}">
        <p14:creationId xmlns:p14="http://schemas.microsoft.com/office/powerpoint/2010/main" val="40331446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168" y="185147"/>
            <a:ext cx="8351923" cy="909919"/>
          </a:xfrm>
        </p:spPr>
        <p:txBody>
          <a:bodyPr>
            <a:normAutofit fontScale="90000"/>
          </a:bodyPr>
          <a:lstStyle/>
          <a:p>
            <a:r>
              <a:rPr lang="en-US" dirty="0" err="1" smtClean="0"/>
              <a:t>groupBy</a:t>
            </a:r>
            <a:r>
              <a:rPr lang="en-US" dirty="0" smtClean="0"/>
              <a:t>()</a:t>
            </a:r>
            <a:endParaRPr lang="en-US" dirty="0"/>
          </a:p>
        </p:txBody>
      </p:sp>
      <p:sp>
        <p:nvSpPr>
          <p:cNvPr id="3" name="Content Placeholder 2"/>
          <p:cNvSpPr>
            <a:spLocks noGrp="1"/>
          </p:cNvSpPr>
          <p:nvPr>
            <p:ph idx="1"/>
          </p:nvPr>
        </p:nvSpPr>
        <p:spPr>
          <a:xfrm>
            <a:off x="193183" y="1185085"/>
            <a:ext cx="11900079" cy="912656"/>
          </a:xfrm>
        </p:spPr>
        <p:txBody>
          <a:bodyPr>
            <a:noAutofit/>
          </a:bodyPr>
          <a:lstStyle/>
          <a:p>
            <a:pPr marL="0" indent="0">
              <a:buNone/>
            </a:pPr>
            <a:r>
              <a:rPr lang="en-US" sz="2700" dirty="0"/>
              <a:t>Often used with </a:t>
            </a:r>
            <a:r>
              <a:rPr lang="en-US" sz="2700" dirty="0">
                <a:solidFill>
                  <a:srgbClr val="0070C0"/>
                </a:solidFill>
                <a:latin typeface="Consolas" charset="0"/>
                <a:ea typeface="Consolas" charset="0"/>
                <a:cs typeface="Consolas" charset="0"/>
              </a:rPr>
              <a:t>count()</a:t>
            </a:r>
            <a:r>
              <a:rPr lang="en-US" sz="2700" dirty="0"/>
              <a:t>, </a:t>
            </a:r>
            <a:r>
              <a:rPr lang="en-US" sz="2700" dirty="0" err="1">
                <a:solidFill>
                  <a:srgbClr val="0070C0"/>
                </a:solidFill>
                <a:latin typeface="Consolas" charset="0"/>
                <a:ea typeface="Consolas" charset="0"/>
                <a:cs typeface="Consolas" charset="0"/>
              </a:rPr>
              <a:t>groupBy</a:t>
            </a:r>
            <a:r>
              <a:rPr lang="en-US" sz="2700" dirty="0">
                <a:solidFill>
                  <a:srgbClr val="0070C0"/>
                </a:solidFill>
                <a:latin typeface="Consolas" charset="0"/>
                <a:ea typeface="Consolas" charset="0"/>
                <a:cs typeface="Consolas" charset="0"/>
              </a:rPr>
              <a:t>()</a:t>
            </a:r>
            <a:r>
              <a:rPr lang="en-US" sz="2700" dirty="0"/>
              <a:t> groups data items by a specific column value.</a:t>
            </a:r>
          </a:p>
          <a:p>
            <a:endParaRPr lang="en-US" sz="2700" dirty="0"/>
          </a:p>
        </p:txBody>
      </p:sp>
      <p:sp>
        <p:nvSpPr>
          <p:cNvPr id="7" name="Rectangle 4"/>
          <p:cNvSpPr/>
          <p:nvPr/>
        </p:nvSpPr>
        <p:spPr>
          <a:xfrm>
            <a:off x="1904892" y="2098472"/>
            <a:ext cx="8941651" cy="452250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6" name="Rectangle 5"/>
          <p:cNvSpPr/>
          <p:nvPr/>
        </p:nvSpPr>
        <p:spPr>
          <a:xfrm>
            <a:off x="1902723" y="2095004"/>
            <a:ext cx="8774631" cy="4286747"/>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2100" dirty="0" smtClean="0">
                <a:solidFill>
                  <a:schemeClr val="tx1"/>
                </a:solidFill>
                <a:latin typeface="Consolas" charset="0"/>
                <a:ea typeface="Consolas" charset="0"/>
                <a:cs typeface="Consolas" charset="0"/>
              </a:rPr>
              <a:t>&gt;</a:t>
            </a:r>
            <a:r>
              <a:rPr lang="en-US" sz="2100" dirty="0" smtClean="0">
                <a:solidFill>
                  <a:srgbClr val="0070C0"/>
                </a:solidFill>
                <a:latin typeface="Consolas" charset="0"/>
                <a:ea typeface="Consolas" charset="0"/>
                <a:cs typeface="Consolas" charset="0"/>
              </a:rPr>
              <a:t> </a:t>
            </a:r>
            <a:r>
              <a:rPr lang="en-US" sz="2100" b="1" dirty="0" err="1" smtClean="0">
                <a:solidFill>
                  <a:schemeClr val="tx1"/>
                </a:solidFill>
                <a:latin typeface="Consolas" charset="0"/>
                <a:ea typeface="Consolas" charset="0"/>
                <a:cs typeface="Consolas" charset="0"/>
              </a:rPr>
              <a:t>df.groupBy</a:t>
            </a:r>
            <a:r>
              <a:rPr lang="en-US" sz="2100" b="1" dirty="0">
                <a:solidFill>
                  <a:schemeClr val="tx1"/>
                </a:solidFill>
                <a:latin typeface="Consolas" charset="0"/>
                <a:ea typeface="Consolas" charset="0"/>
                <a:cs typeface="Consolas" charset="0"/>
              </a:rPr>
              <a:t>(</a:t>
            </a:r>
            <a:r>
              <a:rPr lang="en-US" sz="2100" b="1" dirty="0">
                <a:solidFill>
                  <a:srgbClr val="0070C0"/>
                </a:solidFill>
                <a:latin typeface="Consolas" charset="0"/>
                <a:ea typeface="Consolas" charset="0"/>
                <a:cs typeface="Consolas" charset="0"/>
              </a:rPr>
              <a:t>"age"</a:t>
            </a:r>
            <a:r>
              <a:rPr lang="en-US" sz="2100" b="1" dirty="0">
                <a:solidFill>
                  <a:schemeClr val="tx1"/>
                </a:solidFill>
                <a:latin typeface="Consolas" charset="0"/>
                <a:ea typeface="Consolas" charset="0"/>
                <a:cs typeface="Consolas" charset="0"/>
              </a:rPr>
              <a:t>).count().show()</a:t>
            </a:r>
          </a:p>
          <a:p>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a:t>
            </a:r>
            <a:r>
              <a:rPr lang="en-US" sz="2100" dirty="0" err="1">
                <a:solidFill>
                  <a:schemeClr val="tx1"/>
                </a:solidFill>
                <a:latin typeface="Consolas" charset="0"/>
                <a:ea typeface="Consolas" charset="0"/>
                <a:cs typeface="Consolas" charset="0"/>
              </a:rPr>
              <a:t>age|count</a:t>
            </a:r>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 39|    1|</a:t>
            </a:r>
          </a:p>
          <a:p>
            <a:r>
              <a:rPr lang="en-US" sz="2100" dirty="0">
                <a:solidFill>
                  <a:schemeClr val="tx1"/>
                </a:solidFill>
                <a:latin typeface="Consolas" charset="0"/>
                <a:ea typeface="Consolas" charset="0"/>
                <a:cs typeface="Consolas" charset="0"/>
              </a:rPr>
              <a:t>| 42|    2|</a:t>
            </a:r>
          </a:p>
          <a:p>
            <a:r>
              <a:rPr lang="en-US" sz="2100" dirty="0">
                <a:solidFill>
                  <a:schemeClr val="tx1"/>
                </a:solidFill>
                <a:latin typeface="Consolas" charset="0"/>
                <a:ea typeface="Consolas" charset="0"/>
                <a:cs typeface="Consolas" charset="0"/>
              </a:rPr>
              <a:t>| 64|    1|</a:t>
            </a:r>
          </a:p>
          <a:p>
            <a:r>
              <a:rPr lang="en-US" sz="2100" dirty="0">
                <a:solidFill>
                  <a:schemeClr val="tx1"/>
                </a:solidFill>
                <a:latin typeface="Consolas" charset="0"/>
                <a:ea typeface="Consolas" charset="0"/>
                <a:cs typeface="Consolas" charset="0"/>
              </a:rPr>
              <a:t>| 75|    1|</a:t>
            </a:r>
          </a:p>
          <a:p>
            <a:r>
              <a:rPr lang="en-US" sz="2100" dirty="0">
                <a:solidFill>
                  <a:schemeClr val="tx1"/>
                </a:solidFill>
                <a:latin typeface="Consolas" charset="0"/>
                <a:ea typeface="Consolas" charset="0"/>
                <a:cs typeface="Consolas" charset="0"/>
              </a:rPr>
              <a:t>| 81|    1|</a:t>
            </a:r>
          </a:p>
          <a:p>
            <a:r>
              <a:rPr lang="en-US" sz="2100" dirty="0">
                <a:solidFill>
                  <a:schemeClr val="tx1"/>
                </a:solidFill>
                <a:latin typeface="Consolas" charset="0"/>
                <a:ea typeface="Consolas" charset="0"/>
                <a:cs typeface="Consolas" charset="0"/>
              </a:rPr>
              <a:t>| 14|    1|</a:t>
            </a:r>
          </a:p>
          <a:p>
            <a:r>
              <a:rPr lang="en-US" sz="2100" dirty="0">
                <a:solidFill>
                  <a:schemeClr val="tx1"/>
                </a:solidFill>
                <a:latin typeface="Consolas" charset="0"/>
                <a:ea typeface="Consolas" charset="0"/>
                <a:cs typeface="Consolas" charset="0"/>
              </a:rPr>
              <a:t>| 23|    2|</a:t>
            </a:r>
          </a:p>
          <a:p>
            <a:r>
              <a:rPr lang="en-US" sz="2100" dirty="0">
                <a:solidFill>
                  <a:schemeClr val="tx1"/>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163893" y="2187760"/>
            <a:ext cx="315382" cy="464575"/>
          </a:xfrm>
          <a:prstGeom prst="rect">
            <a:avLst/>
          </a:prstGeom>
        </p:spPr>
      </p:pic>
    </p:spTree>
    <p:extLst>
      <p:ext uri="{BB962C8B-B14F-4D97-AF65-F5344CB8AC3E}">
        <p14:creationId xmlns:p14="http://schemas.microsoft.com/office/powerpoint/2010/main" val="11945556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7291" y="1185085"/>
            <a:ext cx="7655187" cy="912656"/>
          </a:xfrm>
        </p:spPr>
        <p:txBody>
          <a:bodyPr>
            <a:normAutofit/>
          </a:bodyPr>
          <a:lstStyle/>
          <a:p>
            <a:r>
              <a:rPr lang="en-US" dirty="0" smtClean="0"/>
              <a:t>And SQL, of course, isn't surprising:</a:t>
            </a:r>
          </a:p>
          <a:p>
            <a:endParaRPr lang="en-US" dirty="0"/>
          </a:p>
        </p:txBody>
      </p:sp>
      <p:sp>
        <p:nvSpPr>
          <p:cNvPr id="7" name="Rectangle 4"/>
          <p:cNvSpPr/>
          <p:nvPr/>
        </p:nvSpPr>
        <p:spPr>
          <a:xfrm>
            <a:off x="854387" y="1734921"/>
            <a:ext cx="9055100" cy="410483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6" name="Rectangle 5"/>
          <p:cNvSpPr/>
          <p:nvPr/>
        </p:nvSpPr>
        <p:spPr>
          <a:xfrm>
            <a:off x="603901" y="1914963"/>
            <a:ext cx="10964955" cy="4349457"/>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2100" dirty="0" err="1">
                <a:solidFill>
                  <a:schemeClr val="tx1"/>
                </a:solidFill>
                <a:latin typeface="Consolas" charset="0"/>
                <a:ea typeface="Consolas" charset="0"/>
                <a:cs typeface="Consolas" charset="0"/>
              </a:rPr>
              <a:t>scala</a:t>
            </a:r>
            <a:r>
              <a:rPr lang="en-US" sz="2100" dirty="0">
                <a:solidFill>
                  <a:schemeClr val="tx1"/>
                </a:solidFill>
                <a:latin typeface="Consolas" charset="0"/>
                <a:ea typeface="Consolas" charset="0"/>
                <a:cs typeface="Consolas" charset="0"/>
              </a:rPr>
              <a:t>&gt;</a:t>
            </a:r>
            <a:r>
              <a:rPr lang="en-US" sz="2100" dirty="0">
                <a:solidFill>
                  <a:srgbClr val="0070C0"/>
                </a:solidFill>
                <a:latin typeface="Consolas" charset="0"/>
                <a:ea typeface="Consolas" charset="0"/>
                <a:cs typeface="Consolas" charset="0"/>
              </a:rPr>
              <a:t> </a:t>
            </a:r>
            <a:r>
              <a:rPr lang="en-US" sz="2100" b="1" dirty="0" err="1" smtClean="0">
                <a:solidFill>
                  <a:schemeClr val="tx1"/>
                </a:solidFill>
                <a:latin typeface="Consolas" charset="0"/>
                <a:ea typeface="Consolas" charset="0"/>
                <a:cs typeface="Consolas" charset="0"/>
              </a:rPr>
              <a:t>spark.sql</a:t>
            </a:r>
            <a:r>
              <a:rPr lang="en-US" sz="2100" b="1" dirty="0">
                <a:solidFill>
                  <a:schemeClr val="tx1"/>
                </a:solidFill>
                <a:latin typeface="Consolas" charset="0"/>
                <a:ea typeface="Consolas" charset="0"/>
                <a:cs typeface="Consolas" charset="0"/>
              </a:rPr>
              <a:t>(</a:t>
            </a:r>
            <a:r>
              <a:rPr lang="en-US" sz="2100" b="1" dirty="0">
                <a:solidFill>
                  <a:srgbClr val="0070C0"/>
                </a:solidFill>
                <a:latin typeface="Consolas" charset="0"/>
                <a:ea typeface="Consolas" charset="0"/>
                <a:cs typeface="Consolas" charset="0"/>
              </a:rPr>
              <a:t>"SELECT age, count(age) FROM names </a:t>
            </a:r>
            <a:r>
              <a:rPr lang="en-US" sz="2100" b="1" dirty="0" smtClean="0">
                <a:solidFill>
                  <a:srgbClr val="0070C0"/>
                </a:solidFill>
                <a:latin typeface="Consolas" charset="0"/>
                <a:ea typeface="Consolas" charset="0"/>
                <a:cs typeface="Consolas" charset="0"/>
              </a:rPr>
              <a:t>GROUP </a:t>
            </a:r>
            <a:r>
              <a:rPr lang="en-US" sz="2100" b="1" dirty="0">
                <a:solidFill>
                  <a:srgbClr val="0070C0"/>
                </a:solidFill>
                <a:latin typeface="Consolas" charset="0"/>
                <a:ea typeface="Consolas" charset="0"/>
                <a:cs typeface="Consolas" charset="0"/>
              </a:rPr>
              <a:t>BY age"</a:t>
            </a:r>
            <a:r>
              <a:rPr lang="en-US" sz="2100" b="1"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a:t>
            </a:r>
            <a:r>
              <a:rPr lang="en-US" sz="2100" dirty="0" err="1">
                <a:solidFill>
                  <a:schemeClr val="tx1"/>
                </a:solidFill>
                <a:latin typeface="Consolas" charset="0"/>
                <a:ea typeface="Consolas" charset="0"/>
                <a:cs typeface="Consolas" charset="0"/>
              </a:rPr>
              <a:t>age|count</a:t>
            </a:r>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 39|    1|</a:t>
            </a:r>
          </a:p>
          <a:p>
            <a:r>
              <a:rPr lang="en-US" sz="2100" dirty="0">
                <a:solidFill>
                  <a:schemeClr val="tx1"/>
                </a:solidFill>
                <a:latin typeface="Consolas" charset="0"/>
                <a:ea typeface="Consolas" charset="0"/>
                <a:cs typeface="Consolas" charset="0"/>
              </a:rPr>
              <a:t>| 42|    2|</a:t>
            </a:r>
          </a:p>
          <a:p>
            <a:r>
              <a:rPr lang="en-US" sz="2100" dirty="0">
                <a:solidFill>
                  <a:schemeClr val="tx1"/>
                </a:solidFill>
                <a:latin typeface="Consolas" charset="0"/>
                <a:ea typeface="Consolas" charset="0"/>
                <a:cs typeface="Consolas" charset="0"/>
              </a:rPr>
              <a:t>| 64|    1|</a:t>
            </a:r>
          </a:p>
          <a:p>
            <a:r>
              <a:rPr lang="en-US" sz="2100" dirty="0">
                <a:solidFill>
                  <a:schemeClr val="tx1"/>
                </a:solidFill>
                <a:latin typeface="Consolas" charset="0"/>
                <a:ea typeface="Consolas" charset="0"/>
                <a:cs typeface="Consolas" charset="0"/>
              </a:rPr>
              <a:t>| 75|    1|</a:t>
            </a:r>
          </a:p>
          <a:p>
            <a:r>
              <a:rPr lang="en-US" sz="2100" dirty="0">
                <a:solidFill>
                  <a:schemeClr val="tx1"/>
                </a:solidFill>
                <a:latin typeface="Consolas" charset="0"/>
                <a:ea typeface="Consolas" charset="0"/>
                <a:cs typeface="Consolas" charset="0"/>
              </a:rPr>
              <a:t>| 81|    1|</a:t>
            </a:r>
          </a:p>
          <a:p>
            <a:r>
              <a:rPr lang="en-US" sz="2100" dirty="0">
                <a:solidFill>
                  <a:schemeClr val="tx1"/>
                </a:solidFill>
                <a:latin typeface="Consolas" charset="0"/>
                <a:ea typeface="Consolas" charset="0"/>
                <a:cs typeface="Consolas" charset="0"/>
              </a:rPr>
              <a:t>| 14|    1|</a:t>
            </a:r>
          </a:p>
          <a:p>
            <a:r>
              <a:rPr lang="en-US" sz="2100" dirty="0">
                <a:solidFill>
                  <a:schemeClr val="tx1"/>
                </a:solidFill>
                <a:latin typeface="Consolas" charset="0"/>
                <a:ea typeface="Consolas" charset="0"/>
                <a:cs typeface="Consolas" charset="0"/>
              </a:rPr>
              <a:t>| 23|    2|</a:t>
            </a:r>
          </a:p>
          <a:p>
            <a:r>
              <a:rPr lang="en-US" sz="2100" dirty="0">
                <a:solidFill>
                  <a:schemeClr val="tx1"/>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10968567" y="5623859"/>
            <a:ext cx="431800" cy="431800"/>
          </a:xfrm>
          <a:prstGeom prst="rect">
            <a:avLst/>
          </a:prstGeom>
        </p:spPr>
      </p:pic>
      <p:sp>
        <p:nvSpPr>
          <p:cNvPr id="10" name="Title 1"/>
          <p:cNvSpPr txBox="1">
            <a:spLocks/>
          </p:cNvSpPr>
          <p:nvPr/>
        </p:nvSpPr>
        <p:spPr bwMode="auto">
          <a:xfrm>
            <a:off x="299168" y="185147"/>
            <a:ext cx="8351923" cy="909919"/>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fontScale="97500" lnSpcReduction="10000"/>
          </a:bodyPr>
          <a:lstStyle>
            <a:lvl1pPr algn="l" defTabSz="609475" rtl="0" eaLnBrk="1" fontAlgn="base" hangingPunct="1">
              <a:spcBef>
                <a:spcPct val="0"/>
              </a:spcBef>
              <a:spcAft>
                <a:spcPct val="0"/>
              </a:spcAft>
              <a:defRPr sz="5300" kern="1200">
                <a:solidFill>
                  <a:schemeClr val="tx1">
                    <a:lumMod val="75000"/>
                    <a:lumOff val="25000"/>
                  </a:schemeClr>
                </a:solidFill>
                <a:latin typeface="Newslab Thin"/>
                <a:ea typeface="ＭＳ Ｐゴシック" charset="0"/>
                <a:cs typeface="Newslab Thin"/>
              </a:defRPr>
            </a:lvl1pPr>
            <a:lvl2pPr algn="l" defTabSz="609475" rtl="0" eaLnBrk="1" fontAlgn="base" hangingPunct="1">
              <a:spcBef>
                <a:spcPct val="0"/>
              </a:spcBef>
              <a:spcAft>
                <a:spcPct val="0"/>
              </a:spcAft>
              <a:defRPr sz="5300">
                <a:solidFill>
                  <a:schemeClr val="tx1"/>
                </a:solidFill>
                <a:latin typeface="Newslab Light" charset="0"/>
                <a:ea typeface="ＭＳ Ｐゴシック" charset="0"/>
              </a:defRPr>
            </a:lvl2pPr>
            <a:lvl3pPr algn="l" defTabSz="609475" rtl="0" eaLnBrk="1" fontAlgn="base" hangingPunct="1">
              <a:spcBef>
                <a:spcPct val="0"/>
              </a:spcBef>
              <a:spcAft>
                <a:spcPct val="0"/>
              </a:spcAft>
              <a:defRPr sz="5300">
                <a:solidFill>
                  <a:schemeClr val="tx1"/>
                </a:solidFill>
                <a:latin typeface="Newslab Light" charset="0"/>
                <a:ea typeface="ＭＳ Ｐゴシック" charset="0"/>
              </a:defRPr>
            </a:lvl3pPr>
            <a:lvl4pPr algn="l" defTabSz="609475" rtl="0" eaLnBrk="1" fontAlgn="base" hangingPunct="1">
              <a:spcBef>
                <a:spcPct val="0"/>
              </a:spcBef>
              <a:spcAft>
                <a:spcPct val="0"/>
              </a:spcAft>
              <a:defRPr sz="5300">
                <a:solidFill>
                  <a:schemeClr val="tx1"/>
                </a:solidFill>
                <a:latin typeface="Newslab Light" charset="0"/>
                <a:ea typeface="ＭＳ Ｐゴシック" charset="0"/>
              </a:defRPr>
            </a:lvl4pPr>
            <a:lvl5pPr algn="l" defTabSz="609475" rtl="0" eaLnBrk="1" fontAlgn="base" hangingPunct="1">
              <a:spcBef>
                <a:spcPct val="0"/>
              </a:spcBef>
              <a:spcAft>
                <a:spcPct val="0"/>
              </a:spcAft>
              <a:defRPr sz="5300">
                <a:solidFill>
                  <a:schemeClr val="tx1"/>
                </a:solidFill>
                <a:latin typeface="Newslab Light" charset="0"/>
                <a:ea typeface="ＭＳ Ｐゴシック" charset="0"/>
              </a:defRPr>
            </a:lvl5pPr>
            <a:lvl6pPr marL="609475" algn="l" defTabSz="609475" rtl="0" eaLnBrk="1" fontAlgn="base" hangingPunct="1">
              <a:spcBef>
                <a:spcPct val="0"/>
              </a:spcBef>
              <a:spcAft>
                <a:spcPct val="0"/>
              </a:spcAft>
              <a:defRPr sz="5300">
                <a:solidFill>
                  <a:schemeClr val="tx1"/>
                </a:solidFill>
                <a:latin typeface="Newslab Light" charset="0"/>
                <a:ea typeface="ＭＳ Ｐゴシック" charset="0"/>
              </a:defRPr>
            </a:lvl6pPr>
            <a:lvl7pPr marL="1218960" algn="l" defTabSz="609475" rtl="0" eaLnBrk="1" fontAlgn="base" hangingPunct="1">
              <a:spcBef>
                <a:spcPct val="0"/>
              </a:spcBef>
              <a:spcAft>
                <a:spcPct val="0"/>
              </a:spcAft>
              <a:defRPr sz="5300">
                <a:solidFill>
                  <a:schemeClr val="tx1"/>
                </a:solidFill>
                <a:latin typeface="Newslab Light" charset="0"/>
                <a:ea typeface="ＭＳ Ｐゴシック" charset="0"/>
              </a:defRPr>
            </a:lvl7pPr>
            <a:lvl8pPr marL="1828437" algn="l" defTabSz="609475" rtl="0" eaLnBrk="1" fontAlgn="base" hangingPunct="1">
              <a:spcBef>
                <a:spcPct val="0"/>
              </a:spcBef>
              <a:spcAft>
                <a:spcPct val="0"/>
              </a:spcAft>
              <a:defRPr sz="5300">
                <a:solidFill>
                  <a:schemeClr val="tx1"/>
                </a:solidFill>
                <a:latin typeface="Newslab Light" charset="0"/>
                <a:ea typeface="ＭＳ Ｐゴシック" charset="0"/>
              </a:defRPr>
            </a:lvl8pPr>
            <a:lvl9pPr marL="2437918" algn="l" defTabSz="609475" rtl="0" eaLnBrk="1" fontAlgn="base" hangingPunct="1">
              <a:spcBef>
                <a:spcPct val="0"/>
              </a:spcBef>
              <a:spcAft>
                <a:spcPct val="0"/>
              </a:spcAft>
              <a:defRPr sz="5300">
                <a:solidFill>
                  <a:schemeClr val="tx1"/>
                </a:solidFill>
                <a:latin typeface="Newslab Light" charset="0"/>
                <a:ea typeface="ＭＳ Ｐゴシック" charset="0"/>
              </a:defRPr>
            </a:lvl9pPr>
          </a:lstStyle>
          <a:p>
            <a:r>
              <a:rPr lang="en-US" smtClean="0"/>
              <a:t>groupBy()</a:t>
            </a:r>
            <a:endParaRPr lang="en-US" dirty="0"/>
          </a:p>
        </p:txBody>
      </p:sp>
    </p:spTree>
    <p:extLst>
      <p:ext uri="{BB962C8B-B14F-4D97-AF65-F5344CB8AC3E}">
        <p14:creationId xmlns:p14="http://schemas.microsoft.com/office/powerpoint/2010/main" val="34379825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2547246" y="1751622"/>
            <a:ext cx="6884807" cy="5106377"/>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875952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81 h 3060781"/>
              <a:gd name="connsiteX1" fmla="*/ 4279954 w 8724954"/>
              <a:gd name="connsiteY1" fmla="*/ 153447 h 3060781"/>
              <a:gd name="connsiteX2" fmla="*/ 8724954 w 8724954"/>
              <a:gd name="connsiteY2" fmla="*/ 81 h 3060781"/>
              <a:gd name="connsiteX3" fmla="*/ 8455772 w 8724954"/>
              <a:gd name="connsiteY3" fmla="*/ 1421341 h 3060781"/>
              <a:gd name="connsiteX4" fmla="*/ 8724954 w 8724954"/>
              <a:gd name="connsiteY4" fmla="*/ 3060781 h 3060781"/>
              <a:gd name="connsiteX5" fmla="*/ 4379072 w 8724954"/>
              <a:gd name="connsiteY5" fmla="*/ 2875993 h 3060781"/>
              <a:gd name="connsiteX6" fmla="*/ 54 w 8724954"/>
              <a:gd name="connsiteY6" fmla="*/ 3060781 h 3060781"/>
              <a:gd name="connsiteX7" fmla="*/ 340472 w 8724954"/>
              <a:gd name="connsiteY7" fmla="*/ 1345141 h 3060781"/>
              <a:gd name="connsiteX8" fmla="*/ 54 w 8724954"/>
              <a:gd name="connsiteY8" fmla="*/ 81 h 306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81">
                <a:moveTo>
                  <a:pt x="54" y="81"/>
                </a:moveTo>
                <a:cubicBezTo>
                  <a:pt x="1435154" y="-4152"/>
                  <a:pt x="2844854" y="157680"/>
                  <a:pt x="4279954" y="153447"/>
                </a:cubicBezTo>
                <a:lnTo>
                  <a:pt x="8724954" y="81"/>
                </a:lnTo>
                <a:cubicBezTo>
                  <a:pt x="8724127" y="444201"/>
                  <a:pt x="8456599" y="977221"/>
                  <a:pt x="8455772" y="1421341"/>
                </a:cubicBezTo>
                <a:lnTo>
                  <a:pt x="8724954" y="3060781"/>
                </a:lnTo>
                <a:cubicBezTo>
                  <a:pt x="7280560" y="3056168"/>
                  <a:pt x="5823466" y="2880606"/>
                  <a:pt x="4379072" y="2875993"/>
                </a:cubicBezTo>
                <a:lnTo>
                  <a:pt x="54" y="3060781"/>
                </a:lnTo>
                <a:cubicBezTo>
                  <a:pt x="-5007" y="2488901"/>
                  <a:pt x="345533" y="1917021"/>
                  <a:pt x="340472" y="1345141"/>
                </a:cubicBezTo>
                <a:lnTo>
                  <a:pt x="54" y="81"/>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233277" y="116418"/>
            <a:ext cx="8351923" cy="909919"/>
          </a:xfrm>
        </p:spPr>
        <p:txBody>
          <a:bodyPr>
            <a:normAutofit fontScale="90000"/>
          </a:bodyPr>
          <a:lstStyle/>
          <a:p>
            <a:r>
              <a:rPr lang="en-US" dirty="0" smtClean="0"/>
              <a:t>Joins</a:t>
            </a:r>
            <a:endParaRPr lang="en-US" dirty="0"/>
          </a:p>
        </p:txBody>
      </p:sp>
      <p:sp>
        <p:nvSpPr>
          <p:cNvPr id="3" name="Content Placeholder 2"/>
          <p:cNvSpPr>
            <a:spLocks noGrp="1"/>
          </p:cNvSpPr>
          <p:nvPr>
            <p:ph idx="1"/>
          </p:nvPr>
        </p:nvSpPr>
        <p:spPr>
          <a:xfrm>
            <a:off x="233276" y="1002925"/>
            <a:ext cx="11859985" cy="999315"/>
          </a:xfrm>
        </p:spPr>
        <p:txBody>
          <a:bodyPr>
            <a:normAutofit/>
          </a:bodyPr>
          <a:lstStyle/>
          <a:p>
            <a:pPr marL="0" indent="0">
              <a:buNone/>
            </a:pPr>
            <a:r>
              <a:rPr lang="en-US" dirty="0" smtClean="0">
                <a:solidFill>
                  <a:schemeClr val="tx1"/>
                </a:solidFill>
                <a:latin typeface="Source Sans Pro Light" charset="0"/>
                <a:ea typeface="Source Sans Pro Light" charset="0"/>
                <a:cs typeface="Source Sans Pro Light" charset="0"/>
              </a:rPr>
              <a:t>Let’s assume we have a second file, a JSON file with records like this:</a:t>
            </a:r>
          </a:p>
        </p:txBody>
      </p:sp>
      <p:sp>
        <p:nvSpPr>
          <p:cNvPr id="5" name="Rectangle 4"/>
          <p:cNvSpPr/>
          <p:nvPr/>
        </p:nvSpPr>
        <p:spPr>
          <a:xfrm>
            <a:off x="2765006" y="2019231"/>
            <a:ext cx="6560388" cy="436252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  {</a:t>
            </a:r>
          </a:p>
          <a:p>
            <a:r>
              <a:rPr lang="en-US" sz="2100" dirty="0">
                <a:solidFill>
                  <a:schemeClr val="tx1"/>
                </a:solidFill>
                <a:latin typeface="Consolas" charset="0"/>
                <a:ea typeface="Consolas" charset="0"/>
                <a:cs typeface="Consolas" charset="0"/>
              </a:rPr>
              <a:t>    "</a:t>
            </a:r>
            <a:r>
              <a:rPr lang="en-US" sz="2100" dirty="0" err="1">
                <a:solidFill>
                  <a:schemeClr val="tx1"/>
                </a:solidFill>
                <a:latin typeface="Consolas" charset="0"/>
                <a:ea typeface="Consolas" charset="0"/>
                <a:cs typeface="Consolas" charset="0"/>
              </a:rPr>
              <a:t>firstName</a:t>
            </a:r>
            <a:r>
              <a:rPr lang="en-US" sz="2100" dirty="0">
                <a:solidFill>
                  <a:schemeClr val="tx1"/>
                </a:solidFill>
                <a:latin typeface="Consolas" charset="0"/>
                <a:ea typeface="Consolas" charset="0"/>
                <a:cs typeface="Consolas" charset="0"/>
              </a:rPr>
              <a:t>": "Erin",</a:t>
            </a:r>
          </a:p>
          <a:p>
            <a:r>
              <a:rPr lang="en-US" sz="2100" dirty="0">
                <a:solidFill>
                  <a:schemeClr val="tx1"/>
                </a:solidFill>
                <a:latin typeface="Consolas" charset="0"/>
                <a:ea typeface="Consolas" charset="0"/>
                <a:cs typeface="Consolas" charset="0"/>
              </a:rPr>
              <a:t>    "</a:t>
            </a:r>
            <a:r>
              <a:rPr lang="en-US" sz="2100" dirty="0" err="1">
                <a:solidFill>
                  <a:schemeClr val="tx1"/>
                </a:solidFill>
                <a:latin typeface="Consolas" charset="0"/>
                <a:ea typeface="Consolas" charset="0"/>
                <a:cs typeface="Consolas" charset="0"/>
              </a:rPr>
              <a:t>lastName</a:t>
            </a:r>
            <a:r>
              <a:rPr lang="en-US" sz="2100" dirty="0">
                <a:solidFill>
                  <a:schemeClr val="tx1"/>
                </a:solidFill>
                <a:latin typeface="Consolas" charset="0"/>
                <a:ea typeface="Consolas" charset="0"/>
                <a:cs typeface="Consolas" charset="0"/>
              </a:rPr>
              <a:t>": "Shannon",</a:t>
            </a:r>
          </a:p>
          <a:p>
            <a:r>
              <a:rPr lang="en-US" sz="2100" dirty="0">
                <a:solidFill>
                  <a:schemeClr val="tx1"/>
                </a:solidFill>
                <a:latin typeface="Consolas" charset="0"/>
                <a:ea typeface="Consolas" charset="0"/>
                <a:cs typeface="Consolas" charset="0"/>
              </a:rPr>
              <a:t>    "medium": "oil on canvas"</a:t>
            </a:r>
          </a:p>
          <a:p>
            <a:r>
              <a:rPr lang="en-US" sz="2100" dirty="0">
                <a:solidFill>
                  <a:schemeClr val="tx1"/>
                </a:solidFill>
                <a:latin typeface="Consolas" charset="0"/>
                <a:ea typeface="Consolas" charset="0"/>
                <a:cs typeface="Consolas" charset="0"/>
              </a:rPr>
              <a:t>  },</a:t>
            </a:r>
          </a:p>
          <a:p>
            <a:r>
              <a:rPr lang="en-US" sz="2100" dirty="0">
                <a:solidFill>
                  <a:schemeClr val="tx1"/>
                </a:solidFill>
                <a:latin typeface="Consolas" charset="0"/>
                <a:ea typeface="Consolas" charset="0"/>
                <a:cs typeface="Consolas" charset="0"/>
              </a:rPr>
              <a:t>  {</a:t>
            </a:r>
          </a:p>
          <a:p>
            <a:r>
              <a:rPr lang="en-US" sz="2100" dirty="0">
                <a:solidFill>
                  <a:schemeClr val="tx1"/>
                </a:solidFill>
                <a:latin typeface="Consolas" charset="0"/>
                <a:ea typeface="Consolas" charset="0"/>
                <a:cs typeface="Consolas" charset="0"/>
              </a:rPr>
              <a:t>    "</a:t>
            </a:r>
            <a:r>
              <a:rPr lang="en-US" sz="2100" dirty="0" err="1">
                <a:solidFill>
                  <a:schemeClr val="tx1"/>
                </a:solidFill>
                <a:latin typeface="Consolas" charset="0"/>
                <a:ea typeface="Consolas" charset="0"/>
                <a:cs typeface="Consolas" charset="0"/>
              </a:rPr>
              <a:t>firstName</a:t>
            </a:r>
            <a:r>
              <a:rPr lang="en-US" sz="2100" dirty="0">
                <a:solidFill>
                  <a:schemeClr val="tx1"/>
                </a:solidFill>
                <a:latin typeface="Consolas" charset="0"/>
                <a:ea typeface="Consolas" charset="0"/>
                <a:cs typeface="Consolas" charset="0"/>
              </a:rPr>
              <a:t>": "Norman",</a:t>
            </a:r>
          </a:p>
          <a:p>
            <a:r>
              <a:rPr lang="en-US" sz="2100" dirty="0">
                <a:solidFill>
                  <a:schemeClr val="tx1"/>
                </a:solidFill>
                <a:latin typeface="Consolas" charset="0"/>
                <a:ea typeface="Consolas" charset="0"/>
                <a:cs typeface="Consolas" charset="0"/>
              </a:rPr>
              <a:t>    "</a:t>
            </a:r>
            <a:r>
              <a:rPr lang="en-US" sz="2100" dirty="0" err="1">
                <a:solidFill>
                  <a:schemeClr val="tx1"/>
                </a:solidFill>
                <a:latin typeface="Consolas" charset="0"/>
                <a:ea typeface="Consolas" charset="0"/>
                <a:cs typeface="Consolas" charset="0"/>
              </a:rPr>
              <a:t>lastName</a:t>
            </a:r>
            <a:r>
              <a:rPr lang="en-US" sz="2100" dirty="0">
                <a:solidFill>
                  <a:schemeClr val="tx1"/>
                </a:solidFill>
                <a:latin typeface="Consolas" charset="0"/>
                <a:ea typeface="Consolas" charset="0"/>
                <a:cs typeface="Consolas" charset="0"/>
              </a:rPr>
              <a:t>": "Lockwood",</a:t>
            </a:r>
          </a:p>
          <a:p>
            <a:r>
              <a:rPr lang="en-US" sz="2100" dirty="0">
                <a:solidFill>
                  <a:schemeClr val="tx1"/>
                </a:solidFill>
                <a:latin typeface="Consolas" charset="0"/>
                <a:ea typeface="Consolas" charset="0"/>
                <a:cs typeface="Consolas" charset="0"/>
              </a:rPr>
              <a:t>    "medium": "metal (sculpture)"</a:t>
            </a:r>
          </a:p>
          <a:p>
            <a:r>
              <a:rPr lang="en-US" sz="2100" dirty="0">
                <a:solidFill>
                  <a:schemeClr val="tx1"/>
                </a:solidFill>
                <a:latin typeface="Consolas" charset="0"/>
                <a:ea typeface="Consolas" charset="0"/>
                <a:cs typeface="Consolas" charset="0"/>
              </a:rPr>
              <a:t>  },</a:t>
            </a:r>
          </a:p>
          <a:p>
            <a:r>
              <a:rPr lang="en-US" sz="2100" dirty="0">
                <a:solidFill>
                  <a:schemeClr val="tx1"/>
                </a:solidFill>
                <a:latin typeface="Consolas" charset="0"/>
                <a:ea typeface="Consolas" charset="0"/>
                <a:cs typeface="Consolas" charset="0"/>
              </a:rPr>
              <a:t>  </a:t>
            </a:r>
            <a:r>
              <a:rPr lang="en-US" dirty="0">
                <a:solidFill>
                  <a:schemeClr val="tx1"/>
                </a:solidFill>
                <a:latin typeface="Consolas" charset="0"/>
                <a:ea typeface="Consolas" charset="0"/>
                <a:cs typeface="Consolas" charset="0"/>
              </a:rPr>
              <a:t>…</a:t>
            </a:r>
          </a:p>
          <a:p>
            <a:r>
              <a:rPr lang="en-US" dirty="0">
                <a:solidFill>
                  <a:schemeClr val="tx1"/>
                </a:solidFill>
                <a:latin typeface="Consolas" charset="0"/>
                <a:ea typeface="Consolas" charset="0"/>
                <a:cs typeface="Consolas" charset="0"/>
              </a:rPr>
              <a:t>]</a:t>
            </a:r>
          </a:p>
        </p:txBody>
      </p:sp>
    </p:spTree>
    <p:extLst>
      <p:ext uri="{BB962C8B-B14F-4D97-AF65-F5344CB8AC3E}">
        <p14:creationId xmlns:p14="http://schemas.microsoft.com/office/powerpoint/2010/main" val="31054029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28788" y="1931830"/>
            <a:ext cx="12320788" cy="435306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3" name="Content Placeholder 2"/>
          <p:cNvSpPr>
            <a:spLocks noGrp="1"/>
          </p:cNvSpPr>
          <p:nvPr>
            <p:ph idx="1"/>
          </p:nvPr>
        </p:nvSpPr>
        <p:spPr>
          <a:xfrm>
            <a:off x="386367" y="1090085"/>
            <a:ext cx="11539470" cy="1094316"/>
          </a:xfrm>
        </p:spPr>
        <p:txBody>
          <a:bodyPr>
            <a:normAutofit/>
          </a:bodyPr>
          <a:lstStyle/>
          <a:p>
            <a:pPr marL="0" indent="0">
              <a:buNone/>
            </a:pPr>
            <a:r>
              <a:rPr lang="en-US" sz="2800" dirty="0">
                <a:solidFill>
                  <a:schemeClr val="tx1"/>
                </a:solidFill>
                <a:latin typeface="Source Sans Pro Light" charset="0"/>
                <a:ea typeface="Source Sans Pro Light" charset="0"/>
                <a:cs typeface="Source Sans Pro Light" charset="0"/>
              </a:rPr>
              <a:t>We can load that into a second DataFrame and join it with our first one.</a:t>
            </a:r>
          </a:p>
        </p:txBody>
      </p:sp>
      <p:sp>
        <p:nvSpPr>
          <p:cNvPr id="5" name="Rectangle 4"/>
          <p:cNvSpPr/>
          <p:nvPr/>
        </p:nvSpPr>
        <p:spPr>
          <a:xfrm>
            <a:off x="141668" y="2184401"/>
            <a:ext cx="11900078" cy="3830033"/>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600" dirty="0" err="1" smtClean="0">
                <a:solidFill>
                  <a:schemeClr val="tx1"/>
                </a:solidFill>
                <a:latin typeface="Consolas" charset="0"/>
                <a:ea typeface="Consolas" charset="0"/>
                <a:cs typeface="Consolas" charset="0"/>
              </a:rPr>
              <a:t>scal</a:t>
            </a:r>
            <a:r>
              <a:rPr lang="en-US" sz="1600" dirty="0" err="1">
                <a:solidFill>
                  <a:schemeClr val="tx1"/>
                </a:solidFill>
                <a:latin typeface="Consolas" charset="0"/>
                <a:ea typeface="Consolas" charset="0"/>
                <a:cs typeface="Consolas" charset="0"/>
              </a:rPr>
              <a:t>a</a:t>
            </a:r>
            <a:r>
              <a:rPr lang="en-US" sz="1600" dirty="0" smtClean="0">
                <a:solidFill>
                  <a:schemeClr val="tx1"/>
                </a:solidFill>
                <a:latin typeface="Consolas" charset="0"/>
                <a:ea typeface="Consolas" charset="0"/>
                <a:cs typeface="Consolas" charset="0"/>
              </a:rPr>
              <a:t>&gt; </a:t>
            </a:r>
            <a:r>
              <a:rPr lang="en-US" sz="1600" b="1" dirty="0" err="1" smtClean="0">
                <a:solidFill>
                  <a:schemeClr val="tx1"/>
                </a:solidFill>
                <a:latin typeface="Consolas" charset="0"/>
                <a:ea typeface="Consolas" charset="0"/>
                <a:cs typeface="Consolas" charset="0"/>
              </a:rPr>
              <a:t>val</a:t>
            </a:r>
            <a:r>
              <a:rPr lang="en-US" sz="1600" dirty="0" smtClean="0">
                <a:solidFill>
                  <a:schemeClr val="tx1"/>
                </a:solidFill>
                <a:latin typeface="Consolas" charset="0"/>
                <a:ea typeface="Consolas" charset="0"/>
                <a:cs typeface="Consolas" charset="0"/>
              </a:rPr>
              <a:t> </a:t>
            </a:r>
            <a:r>
              <a:rPr lang="en-US" sz="1600" b="1" dirty="0" smtClean="0">
                <a:latin typeface="Consolas" charset="0"/>
                <a:ea typeface="Consolas" charset="0"/>
                <a:cs typeface="Consolas" charset="0"/>
              </a:rPr>
              <a:t>df2 </a:t>
            </a:r>
            <a:r>
              <a:rPr lang="en-US" sz="1600" b="1" dirty="0">
                <a:solidFill>
                  <a:srgbClr val="666666"/>
                </a:solidFill>
                <a:latin typeface="Consolas" charset="0"/>
                <a:ea typeface="Consolas" charset="0"/>
                <a:cs typeface="Consolas" charset="0"/>
              </a:rPr>
              <a:t>= </a:t>
            </a:r>
            <a:r>
              <a:rPr lang="en-US" sz="1600" b="1" dirty="0" err="1" smtClean="0">
                <a:solidFill>
                  <a:schemeClr val="tx1"/>
                </a:solidFill>
                <a:latin typeface="Consolas" charset="0"/>
                <a:ea typeface="Consolas" charset="0"/>
                <a:cs typeface="Consolas" charset="0"/>
              </a:rPr>
              <a:t>spark.read.json</a:t>
            </a:r>
            <a:r>
              <a:rPr lang="en-US" sz="1600" b="1" dirty="0">
                <a:solidFill>
                  <a:srgbClr val="666666"/>
                </a:solidFill>
                <a:latin typeface="Consolas" charset="0"/>
                <a:ea typeface="Consolas" charset="0"/>
                <a:cs typeface="Consolas" charset="0"/>
              </a:rPr>
              <a:t>(</a:t>
            </a:r>
            <a:r>
              <a:rPr lang="en-US" sz="1600" b="1" dirty="0">
                <a:solidFill>
                  <a:srgbClr val="0070C0"/>
                </a:solidFill>
                <a:latin typeface="Consolas" charset="0"/>
                <a:ea typeface="Consolas" charset="0"/>
                <a:cs typeface="Consolas" charset="0"/>
              </a:rPr>
              <a:t>"</a:t>
            </a:r>
            <a:r>
              <a:rPr lang="en-US" sz="1600" b="1" dirty="0" err="1">
                <a:solidFill>
                  <a:srgbClr val="0070C0"/>
                </a:solidFill>
                <a:latin typeface="Consolas" charset="0"/>
                <a:ea typeface="Consolas" charset="0"/>
                <a:cs typeface="Consolas" charset="0"/>
              </a:rPr>
              <a:t>artists.json</a:t>
            </a:r>
            <a:r>
              <a:rPr lang="en-US" sz="1600" b="1" dirty="0">
                <a:solidFill>
                  <a:srgbClr val="0070C0"/>
                </a:solidFill>
                <a:latin typeface="Consolas" charset="0"/>
                <a:ea typeface="Consolas" charset="0"/>
                <a:cs typeface="Consolas" charset="0"/>
              </a:rPr>
              <a:t>"</a:t>
            </a:r>
            <a:r>
              <a:rPr lang="en-US" sz="1600" b="1" dirty="0">
                <a:solidFill>
                  <a:schemeClr val="tx1"/>
                </a:solidFill>
                <a:latin typeface="Consolas" charset="0"/>
                <a:ea typeface="Consolas" charset="0"/>
                <a:cs typeface="Consolas" charset="0"/>
              </a:rPr>
              <a:t>)</a:t>
            </a:r>
          </a:p>
          <a:p>
            <a:r>
              <a:rPr lang="en-US" sz="1600" i="1" dirty="0">
                <a:solidFill>
                  <a:srgbClr val="00B050"/>
                </a:solidFill>
                <a:latin typeface="Consolas" charset="0"/>
                <a:ea typeface="Consolas" charset="0"/>
                <a:cs typeface="Consolas" charset="0"/>
              </a:rPr>
              <a:t># Schema inferred as </a:t>
            </a:r>
            <a:r>
              <a:rPr lang="en-US" sz="1600" i="1" dirty="0" err="1">
                <a:solidFill>
                  <a:srgbClr val="00B050"/>
                </a:solidFill>
                <a:latin typeface="Consolas" charset="0"/>
                <a:ea typeface="Consolas" charset="0"/>
                <a:cs typeface="Consolas" charset="0"/>
              </a:rPr>
              <a:t>DataFrame</a:t>
            </a:r>
            <a:r>
              <a:rPr lang="en-US" sz="1600" i="1" dirty="0">
                <a:solidFill>
                  <a:srgbClr val="00B050"/>
                </a:solidFill>
                <a:latin typeface="Consolas" charset="0"/>
                <a:ea typeface="Consolas" charset="0"/>
                <a:cs typeface="Consolas" charset="0"/>
              </a:rPr>
              <a:t>[</a:t>
            </a:r>
            <a:r>
              <a:rPr lang="en-US" sz="1600" i="1" dirty="0" err="1">
                <a:solidFill>
                  <a:srgbClr val="00B050"/>
                </a:solidFill>
                <a:latin typeface="Consolas" charset="0"/>
                <a:ea typeface="Consolas" charset="0"/>
                <a:cs typeface="Consolas" charset="0"/>
              </a:rPr>
              <a:t>firstName</a:t>
            </a:r>
            <a:r>
              <a:rPr lang="en-US" sz="1600" i="1" dirty="0">
                <a:solidFill>
                  <a:srgbClr val="00B050"/>
                </a:solidFill>
                <a:latin typeface="Consolas" charset="0"/>
                <a:ea typeface="Consolas" charset="0"/>
                <a:cs typeface="Consolas" charset="0"/>
              </a:rPr>
              <a:t>: string, </a:t>
            </a:r>
            <a:r>
              <a:rPr lang="en-US" sz="1600" i="1" dirty="0" err="1">
                <a:solidFill>
                  <a:srgbClr val="00B050"/>
                </a:solidFill>
                <a:latin typeface="Consolas" charset="0"/>
                <a:ea typeface="Consolas" charset="0"/>
                <a:cs typeface="Consolas" charset="0"/>
              </a:rPr>
              <a:t>lastName</a:t>
            </a:r>
            <a:r>
              <a:rPr lang="en-US" sz="1600" i="1" dirty="0">
                <a:solidFill>
                  <a:srgbClr val="00B050"/>
                </a:solidFill>
                <a:latin typeface="Consolas" charset="0"/>
                <a:ea typeface="Consolas" charset="0"/>
                <a:cs typeface="Consolas" charset="0"/>
              </a:rPr>
              <a:t>: string, medium: string]</a:t>
            </a:r>
          </a:p>
          <a:p>
            <a:r>
              <a:rPr lang="en-US" sz="1600" dirty="0" err="1" smtClean="0">
                <a:solidFill>
                  <a:schemeClr val="tx1"/>
                </a:solidFill>
                <a:latin typeface="Consolas" charset="0"/>
                <a:ea typeface="Consolas" charset="0"/>
                <a:cs typeface="Consolas" charset="0"/>
              </a:rPr>
              <a:t>scala</a:t>
            </a:r>
            <a:r>
              <a:rPr lang="en-US" sz="1600" dirty="0" smtClean="0">
                <a:solidFill>
                  <a:schemeClr val="tx1"/>
                </a:solidFill>
                <a:latin typeface="Consolas" charset="0"/>
                <a:ea typeface="Consolas" charset="0"/>
                <a:cs typeface="Consolas" charset="0"/>
              </a:rPr>
              <a:t>&gt; </a:t>
            </a:r>
            <a:r>
              <a:rPr lang="en-US" sz="1600" b="1" dirty="0" err="1" smtClean="0">
                <a:solidFill>
                  <a:schemeClr val="tx1"/>
                </a:solidFill>
                <a:latin typeface="Consolas" charset="0"/>
                <a:ea typeface="Consolas" charset="0"/>
                <a:cs typeface="Consolas" charset="0"/>
              </a:rPr>
              <a:t>df.join</a:t>
            </a:r>
            <a:r>
              <a:rPr lang="en-US" sz="1600" b="1" dirty="0" smtClean="0">
                <a:solidFill>
                  <a:schemeClr val="tx1"/>
                </a:solidFill>
                <a:latin typeface="Consolas" charset="0"/>
                <a:ea typeface="Consolas" charset="0"/>
                <a:cs typeface="Consolas" charset="0"/>
              </a:rPr>
              <a:t>(df2</a:t>
            </a:r>
            <a:r>
              <a:rPr lang="en-US" sz="1600" b="1" dirty="0">
                <a:solidFill>
                  <a:schemeClr val="tx1"/>
                </a:solidFill>
                <a:latin typeface="Consolas" charset="0"/>
                <a:ea typeface="Consolas" charset="0"/>
                <a:cs typeface="Consolas" charset="0"/>
              </a:rPr>
              <a:t>, </a:t>
            </a:r>
            <a:r>
              <a:rPr lang="en-US" sz="1600" b="1" dirty="0" smtClean="0">
                <a:solidFill>
                  <a:schemeClr val="tx1"/>
                </a:solidFill>
                <a:latin typeface="Consolas" charset="0"/>
                <a:ea typeface="Consolas" charset="0"/>
                <a:cs typeface="Consolas" charset="0"/>
              </a:rPr>
              <a:t>(</a:t>
            </a:r>
            <a:r>
              <a:rPr lang="en-US" sz="1600" b="1" dirty="0" err="1" smtClean="0">
                <a:solidFill>
                  <a:schemeClr val="tx1"/>
                </a:solidFill>
                <a:latin typeface="Consolas" charset="0"/>
                <a:ea typeface="Consolas" charset="0"/>
                <a:cs typeface="Consolas" charset="0"/>
              </a:rPr>
              <a:t>df</a:t>
            </a:r>
            <a:r>
              <a:rPr lang="en-US" sz="1600" b="1" dirty="0" smtClean="0">
                <a:solidFill>
                  <a:schemeClr val="tx1"/>
                </a:solidFill>
                <a:latin typeface="Consolas" charset="0"/>
                <a:ea typeface="Consolas" charset="0"/>
                <a:cs typeface="Consolas" charset="0"/>
              </a:rPr>
              <a:t>(</a:t>
            </a:r>
            <a:r>
              <a:rPr lang="en-US" sz="1600" b="1" dirty="0" smtClean="0">
                <a:solidFill>
                  <a:srgbClr val="0070C0"/>
                </a:solidFill>
                <a:latin typeface="Consolas" charset="0"/>
                <a:ea typeface="Consolas" charset="0"/>
                <a:cs typeface="Consolas" charset="0"/>
              </a:rPr>
              <a:t>"</a:t>
            </a:r>
            <a:r>
              <a:rPr lang="en-US" sz="1600" b="1" dirty="0" err="1" smtClean="0">
                <a:solidFill>
                  <a:srgbClr val="0070C0"/>
                </a:solidFill>
                <a:latin typeface="Consolas" charset="0"/>
                <a:ea typeface="Consolas" charset="0"/>
                <a:cs typeface="Consolas" charset="0"/>
              </a:rPr>
              <a:t>first_name</a:t>
            </a:r>
            <a:r>
              <a:rPr lang="en-US" sz="1600" b="1" dirty="0" smtClean="0">
                <a:solidFill>
                  <a:srgbClr val="0070C0"/>
                </a:solidFill>
                <a:latin typeface="Consolas" charset="0"/>
                <a:ea typeface="Consolas" charset="0"/>
                <a:cs typeface="Consolas" charset="0"/>
              </a:rPr>
              <a:t>"</a:t>
            </a:r>
            <a:r>
              <a:rPr lang="en-US" sz="1600" b="1" dirty="0" smtClean="0">
                <a:solidFill>
                  <a:schemeClr val="tx1"/>
                </a:solidFill>
                <a:latin typeface="Consolas" charset="0"/>
                <a:ea typeface="Consolas" charset="0"/>
                <a:cs typeface="Consolas" charset="0"/>
              </a:rPr>
              <a:t>) === df2(</a:t>
            </a:r>
            <a:r>
              <a:rPr lang="en-US" sz="1600" b="1" dirty="0" smtClean="0">
                <a:solidFill>
                  <a:srgbClr val="0070C0"/>
                </a:solidFill>
                <a:latin typeface="Consolas" charset="0"/>
                <a:ea typeface="Consolas" charset="0"/>
                <a:cs typeface="Consolas" charset="0"/>
              </a:rPr>
              <a:t>"</a:t>
            </a:r>
            <a:r>
              <a:rPr lang="en-US" sz="1600" b="1" dirty="0" err="1" smtClean="0">
                <a:solidFill>
                  <a:srgbClr val="0070C0"/>
                </a:solidFill>
                <a:latin typeface="Consolas" charset="0"/>
                <a:ea typeface="Consolas" charset="0"/>
                <a:cs typeface="Consolas" charset="0"/>
              </a:rPr>
              <a:t>firstName</a:t>
            </a:r>
            <a:r>
              <a:rPr lang="en-US" sz="1600" b="1" dirty="0" smtClean="0">
                <a:solidFill>
                  <a:srgbClr val="0070C0"/>
                </a:solidFill>
                <a:latin typeface="Consolas" charset="0"/>
                <a:ea typeface="Consolas" charset="0"/>
                <a:cs typeface="Consolas" charset="0"/>
              </a:rPr>
              <a:t>"</a:t>
            </a:r>
            <a:r>
              <a:rPr lang="en-US" sz="1600" b="1" dirty="0" smtClean="0">
                <a:solidFill>
                  <a:schemeClr val="tx1"/>
                </a:solidFill>
                <a:latin typeface="Consolas" charset="0"/>
                <a:ea typeface="Consolas" charset="0"/>
                <a:cs typeface="Consolas" charset="0"/>
              </a:rPr>
              <a:t>) &amp; </a:t>
            </a:r>
            <a:r>
              <a:rPr lang="en-US" sz="1600" b="1" dirty="0" smtClean="0">
                <a:solidFill>
                  <a:srgbClr val="8A2804"/>
                </a:solidFill>
                <a:latin typeface="Consolas" charset="0"/>
                <a:ea typeface="Consolas" charset="0"/>
                <a:cs typeface="Consolas" charset="0"/>
              </a:rPr>
              <a:t>(</a:t>
            </a:r>
            <a:r>
              <a:rPr lang="en-US" sz="1600" b="1" dirty="0" err="1" smtClean="0">
                <a:solidFill>
                  <a:schemeClr val="tx1"/>
                </a:solidFill>
                <a:latin typeface="Consolas" charset="0"/>
                <a:ea typeface="Consolas" charset="0"/>
                <a:cs typeface="Consolas" charset="0"/>
              </a:rPr>
              <a:t>df</a:t>
            </a:r>
            <a:r>
              <a:rPr lang="en-US" sz="1600" b="1" dirty="0" smtClean="0">
                <a:solidFill>
                  <a:schemeClr val="tx1"/>
                </a:solidFill>
                <a:latin typeface="Consolas" charset="0"/>
                <a:ea typeface="Consolas" charset="0"/>
                <a:cs typeface="Consolas" charset="0"/>
              </a:rPr>
              <a:t>(</a:t>
            </a:r>
            <a:r>
              <a:rPr lang="en-US" sz="1600" b="1" dirty="0" smtClean="0">
                <a:solidFill>
                  <a:srgbClr val="0070C0"/>
                </a:solidFill>
                <a:latin typeface="Consolas" charset="0"/>
                <a:ea typeface="Consolas" charset="0"/>
                <a:cs typeface="Consolas" charset="0"/>
              </a:rPr>
              <a:t>"</a:t>
            </a:r>
            <a:r>
              <a:rPr lang="en-US" sz="1600" b="1" dirty="0" err="1" smtClean="0">
                <a:solidFill>
                  <a:srgbClr val="0070C0"/>
                </a:solidFill>
                <a:latin typeface="Consolas" charset="0"/>
                <a:ea typeface="Consolas" charset="0"/>
                <a:cs typeface="Consolas" charset="0"/>
              </a:rPr>
              <a:t>last_name</a:t>
            </a:r>
            <a:r>
              <a:rPr lang="en-US" sz="1600" b="1" dirty="0" smtClean="0">
                <a:solidFill>
                  <a:srgbClr val="0070C0"/>
                </a:solidFill>
                <a:latin typeface="Consolas" charset="0"/>
                <a:ea typeface="Consolas" charset="0"/>
                <a:cs typeface="Consolas" charset="0"/>
              </a:rPr>
              <a:t>"</a:t>
            </a:r>
            <a:r>
              <a:rPr lang="en-US" sz="1600" b="1" dirty="0" smtClean="0">
                <a:solidFill>
                  <a:schemeClr val="tx1"/>
                </a:solidFill>
                <a:latin typeface="Consolas" charset="0"/>
                <a:ea typeface="Consolas" charset="0"/>
                <a:cs typeface="Consolas" charset="0"/>
              </a:rPr>
              <a:t> === df2(</a:t>
            </a:r>
            <a:r>
              <a:rPr lang="en-US" sz="1600" b="1" dirty="0" smtClean="0">
                <a:solidFill>
                  <a:srgbClr val="0070C0"/>
                </a:solidFill>
                <a:latin typeface="Consolas" charset="0"/>
                <a:ea typeface="Consolas" charset="0"/>
                <a:cs typeface="Consolas" charset="0"/>
              </a:rPr>
              <a:t>"</a:t>
            </a:r>
            <a:r>
              <a:rPr lang="en-US" sz="1600" b="1" dirty="0" err="1" smtClean="0">
                <a:solidFill>
                  <a:srgbClr val="0070C0"/>
                </a:solidFill>
                <a:latin typeface="Consolas" charset="0"/>
                <a:ea typeface="Consolas" charset="0"/>
                <a:cs typeface="Consolas" charset="0"/>
              </a:rPr>
              <a:t>lastName</a:t>
            </a:r>
            <a:r>
              <a:rPr lang="en-US" sz="1600" b="1" dirty="0" smtClean="0">
                <a:solidFill>
                  <a:srgbClr val="0070C0"/>
                </a:solidFill>
                <a:latin typeface="Consolas" charset="0"/>
                <a:ea typeface="Consolas" charset="0"/>
                <a:cs typeface="Consolas" charset="0"/>
              </a:rPr>
              <a:t>"</a:t>
            </a:r>
            <a:r>
              <a:rPr lang="en-US" sz="1600" b="1" dirty="0" smtClean="0">
                <a:solidFill>
                  <a:schemeClr val="tx1"/>
                </a:solidFill>
                <a:latin typeface="Consolas" charset="0"/>
                <a:ea typeface="Consolas" charset="0"/>
                <a:cs typeface="Consolas" charset="0"/>
              </a:rPr>
              <a:t>)).</a:t>
            </a:r>
            <a:r>
              <a:rPr lang="en-US" sz="1600" b="1" dirty="0">
                <a:solidFill>
                  <a:schemeClr val="tx1"/>
                </a:solidFill>
                <a:latin typeface="Consolas" charset="0"/>
                <a:ea typeface="Consolas" charset="0"/>
                <a:cs typeface="Consolas" charset="0"/>
              </a:rPr>
              <a:t>show()</a:t>
            </a:r>
          </a:p>
          <a:p>
            <a:r>
              <a:rPr lang="en-US" sz="1600" dirty="0">
                <a:solidFill>
                  <a:schemeClr val="tx1"/>
                </a:solidFill>
                <a:latin typeface="Consolas" charset="0"/>
                <a:ea typeface="Consolas" charset="0"/>
                <a:cs typeface="Consolas" charset="0"/>
              </a:rPr>
              <a:t>+----------+---------+------+---+---------+--------+-----------------+</a:t>
            </a:r>
          </a:p>
          <a:p>
            <a:r>
              <a:rPr lang="en-US" sz="1600" dirty="0">
                <a:solidFill>
                  <a:schemeClr val="tx1"/>
                </a:solidFill>
                <a:latin typeface="Consolas" charset="0"/>
                <a:ea typeface="Consolas" charset="0"/>
                <a:cs typeface="Consolas" charset="0"/>
              </a:rPr>
              <a:t>|</a:t>
            </a:r>
            <a:r>
              <a:rPr lang="en-US" sz="1600" dirty="0" err="1">
                <a:solidFill>
                  <a:schemeClr val="tx1"/>
                </a:solidFill>
                <a:latin typeface="Consolas" charset="0"/>
                <a:ea typeface="Consolas" charset="0"/>
                <a:cs typeface="Consolas" charset="0"/>
              </a:rPr>
              <a:t>first_name|last_name|gender|age|firstName|lastName</a:t>
            </a:r>
            <a:r>
              <a:rPr lang="en-US" sz="1600" dirty="0">
                <a:solidFill>
                  <a:schemeClr val="tx1"/>
                </a:solidFill>
                <a:latin typeface="Consolas" charset="0"/>
                <a:ea typeface="Consolas" charset="0"/>
                <a:cs typeface="Consolas" charset="0"/>
              </a:rPr>
              <a:t>|           medium|</a:t>
            </a:r>
          </a:p>
          <a:p>
            <a:r>
              <a:rPr lang="en-US" sz="1600" dirty="0">
                <a:solidFill>
                  <a:schemeClr val="tx1"/>
                </a:solidFill>
                <a:latin typeface="Consolas" charset="0"/>
                <a:ea typeface="Consolas" charset="0"/>
                <a:cs typeface="Consolas" charset="0"/>
              </a:rPr>
              <a:t>+----------+---------+------+---+---------+--------+-----------------+</a:t>
            </a:r>
          </a:p>
          <a:p>
            <a:r>
              <a:rPr lang="en-US" sz="1600" dirty="0">
                <a:solidFill>
                  <a:schemeClr val="tx1"/>
                </a:solidFill>
                <a:latin typeface="Consolas" charset="0"/>
                <a:ea typeface="Consolas" charset="0"/>
                <a:cs typeface="Consolas" charset="0"/>
              </a:rPr>
              <a:t>|    Norman| Lockwood|     M| 81|   </a:t>
            </a:r>
            <a:r>
              <a:rPr lang="en-US" sz="1600" dirty="0" err="1">
                <a:solidFill>
                  <a:schemeClr val="tx1"/>
                </a:solidFill>
                <a:latin typeface="Consolas" charset="0"/>
                <a:ea typeface="Consolas" charset="0"/>
                <a:cs typeface="Consolas" charset="0"/>
              </a:rPr>
              <a:t>Norman|Lockwood|metal</a:t>
            </a:r>
            <a:r>
              <a:rPr lang="en-US" sz="1600" dirty="0">
                <a:solidFill>
                  <a:schemeClr val="tx1"/>
                </a:solidFill>
                <a:latin typeface="Consolas" charset="0"/>
                <a:ea typeface="Consolas" charset="0"/>
                <a:cs typeface="Consolas" charset="0"/>
              </a:rPr>
              <a:t> (sculpture)|</a:t>
            </a:r>
          </a:p>
          <a:p>
            <a:r>
              <a:rPr lang="en-US" sz="1600" dirty="0">
                <a:solidFill>
                  <a:schemeClr val="tx1"/>
                </a:solidFill>
                <a:latin typeface="Consolas" charset="0"/>
                <a:ea typeface="Consolas" charset="0"/>
                <a:cs typeface="Consolas" charset="0"/>
              </a:rPr>
              <a:t>|      Erin|  Shannon|     F| 42|     Erin| Shannon|    oil on canvas|</a:t>
            </a:r>
          </a:p>
          <a:p>
            <a:r>
              <a:rPr lang="en-US" sz="1600" dirty="0">
                <a:solidFill>
                  <a:schemeClr val="tx1"/>
                </a:solidFill>
                <a:latin typeface="Consolas" charset="0"/>
                <a:ea typeface="Consolas" charset="0"/>
                <a:cs typeface="Consolas" charset="0"/>
              </a:rPr>
              <a:t>|  </a:t>
            </a:r>
            <a:r>
              <a:rPr lang="en-US" sz="1600" dirty="0" err="1">
                <a:solidFill>
                  <a:schemeClr val="tx1"/>
                </a:solidFill>
                <a:latin typeface="Consolas" charset="0"/>
                <a:ea typeface="Consolas" charset="0"/>
                <a:cs typeface="Consolas" charset="0"/>
              </a:rPr>
              <a:t>Rosalita</a:t>
            </a:r>
            <a:r>
              <a:rPr lang="en-US" sz="1600" dirty="0">
                <a:solidFill>
                  <a:schemeClr val="tx1"/>
                </a:solidFill>
                <a:latin typeface="Consolas" charset="0"/>
                <a:ea typeface="Consolas" charset="0"/>
                <a:cs typeface="Consolas" charset="0"/>
              </a:rPr>
              <a:t>|  Ramirez|     F| 14| </a:t>
            </a:r>
            <a:r>
              <a:rPr lang="en-US" sz="1600" dirty="0" err="1">
                <a:solidFill>
                  <a:schemeClr val="tx1"/>
                </a:solidFill>
                <a:latin typeface="Consolas" charset="0"/>
                <a:ea typeface="Consolas" charset="0"/>
                <a:cs typeface="Consolas" charset="0"/>
              </a:rPr>
              <a:t>Rosalita</a:t>
            </a:r>
            <a:r>
              <a:rPr lang="en-US" sz="1600" dirty="0">
                <a:solidFill>
                  <a:schemeClr val="tx1"/>
                </a:solidFill>
                <a:latin typeface="Consolas" charset="0"/>
                <a:ea typeface="Consolas" charset="0"/>
                <a:cs typeface="Consolas" charset="0"/>
              </a:rPr>
              <a:t>| Ramirez|         charcoal|</a:t>
            </a:r>
          </a:p>
          <a:p>
            <a:r>
              <a:rPr lang="en-US" sz="1600" dirty="0">
                <a:solidFill>
                  <a:schemeClr val="tx1"/>
                </a:solidFill>
                <a:latin typeface="Consolas" charset="0"/>
                <a:ea typeface="Consolas" charset="0"/>
                <a:cs typeface="Consolas" charset="0"/>
              </a:rPr>
              <a:t>|    Miguel|     Ruiz|     M| 64|   Miguel|    Ruiz|    oil on canvas|</a:t>
            </a:r>
          </a:p>
          <a:p>
            <a:r>
              <a:rPr lang="en-US" sz="1600" dirty="0">
                <a:solidFill>
                  <a:schemeClr val="tx1"/>
                </a:solidFill>
                <a:latin typeface="Consolas" charset="0"/>
                <a:ea typeface="Consolas" charset="0"/>
                <a:cs typeface="Consolas" charset="0"/>
              </a:rPr>
              <a:t>+----------+---------+------+---+---------+--------+-----------------+</a:t>
            </a:r>
          </a:p>
          <a:p>
            <a:endParaRPr lang="en-US" sz="1600" b="1" dirty="0">
              <a:solidFill>
                <a:srgbClr val="666666"/>
              </a:solidFill>
              <a:latin typeface="Consolas" charset="0"/>
              <a:ea typeface="Consolas" charset="0"/>
              <a:cs typeface="Consolas" charset="0"/>
            </a:endParaRPr>
          </a:p>
        </p:txBody>
      </p:sp>
      <p:sp>
        <p:nvSpPr>
          <p:cNvPr id="9" name="Title 1"/>
          <p:cNvSpPr txBox="1">
            <a:spLocks/>
          </p:cNvSpPr>
          <p:nvPr/>
        </p:nvSpPr>
        <p:spPr bwMode="auto">
          <a:xfrm>
            <a:off x="233277" y="116418"/>
            <a:ext cx="8351923" cy="909919"/>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fontScale="97500" lnSpcReduction="10000"/>
          </a:bodyPr>
          <a:lstStyle>
            <a:lvl1pPr algn="l" defTabSz="609475" rtl="0" eaLnBrk="1" fontAlgn="base" hangingPunct="1">
              <a:spcBef>
                <a:spcPct val="0"/>
              </a:spcBef>
              <a:spcAft>
                <a:spcPct val="0"/>
              </a:spcAft>
              <a:defRPr sz="5300" kern="1200">
                <a:solidFill>
                  <a:schemeClr val="tx1">
                    <a:lumMod val="75000"/>
                    <a:lumOff val="25000"/>
                  </a:schemeClr>
                </a:solidFill>
                <a:latin typeface="Newslab Thin"/>
                <a:ea typeface="ＭＳ Ｐゴシック" charset="0"/>
                <a:cs typeface="Newslab Thin"/>
              </a:defRPr>
            </a:lvl1pPr>
            <a:lvl2pPr algn="l" defTabSz="609475" rtl="0" eaLnBrk="1" fontAlgn="base" hangingPunct="1">
              <a:spcBef>
                <a:spcPct val="0"/>
              </a:spcBef>
              <a:spcAft>
                <a:spcPct val="0"/>
              </a:spcAft>
              <a:defRPr sz="5300">
                <a:solidFill>
                  <a:schemeClr val="tx1"/>
                </a:solidFill>
                <a:latin typeface="Newslab Light" charset="0"/>
                <a:ea typeface="ＭＳ Ｐゴシック" charset="0"/>
              </a:defRPr>
            </a:lvl2pPr>
            <a:lvl3pPr algn="l" defTabSz="609475" rtl="0" eaLnBrk="1" fontAlgn="base" hangingPunct="1">
              <a:spcBef>
                <a:spcPct val="0"/>
              </a:spcBef>
              <a:spcAft>
                <a:spcPct val="0"/>
              </a:spcAft>
              <a:defRPr sz="5300">
                <a:solidFill>
                  <a:schemeClr val="tx1"/>
                </a:solidFill>
                <a:latin typeface="Newslab Light" charset="0"/>
                <a:ea typeface="ＭＳ Ｐゴシック" charset="0"/>
              </a:defRPr>
            </a:lvl3pPr>
            <a:lvl4pPr algn="l" defTabSz="609475" rtl="0" eaLnBrk="1" fontAlgn="base" hangingPunct="1">
              <a:spcBef>
                <a:spcPct val="0"/>
              </a:spcBef>
              <a:spcAft>
                <a:spcPct val="0"/>
              </a:spcAft>
              <a:defRPr sz="5300">
                <a:solidFill>
                  <a:schemeClr val="tx1"/>
                </a:solidFill>
                <a:latin typeface="Newslab Light" charset="0"/>
                <a:ea typeface="ＭＳ Ｐゴシック" charset="0"/>
              </a:defRPr>
            </a:lvl4pPr>
            <a:lvl5pPr algn="l" defTabSz="609475" rtl="0" eaLnBrk="1" fontAlgn="base" hangingPunct="1">
              <a:spcBef>
                <a:spcPct val="0"/>
              </a:spcBef>
              <a:spcAft>
                <a:spcPct val="0"/>
              </a:spcAft>
              <a:defRPr sz="5300">
                <a:solidFill>
                  <a:schemeClr val="tx1"/>
                </a:solidFill>
                <a:latin typeface="Newslab Light" charset="0"/>
                <a:ea typeface="ＭＳ Ｐゴシック" charset="0"/>
              </a:defRPr>
            </a:lvl5pPr>
            <a:lvl6pPr marL="609475" algn="l" defTabSz="609475" rtl="0" eaLnBrk="1" fontAlgn="base" hangingPunct="1">
              <a:spcBef>
                <a:spcPct val="0"/>
              </a:spcBef>
              <a:spcAft>
                <a:spcPct val="0"/>
              </a:spcAft>
              <a:defRPr sz="5300">
                <a:solidFill>
                  <a:schemeClr val="tx1"/>
                </a:solidFill>
                <a:latin typeface="Newslab Light" charset="0"/>
                <a:ea typeface="ＭＳ Ｐゴシック" charset="0"/>
              </a:defRPr>
            </a:lvl6pPr>
            <a:lvl7pPr marL="1218960" algn="l" defTabSz="609475" rtl="0" eaLnBrk="1" fontAlgn="base" hangingPunct="1">
              <a:spcBef>
                <a:spcPct val="0"/>
              </a:spcBef>
              <a:spcAft>
                <a:spcPct val="0"/>
              </a:spcAft>
              <a:defRPr sz="5300">
                <a:solidFill>
                  <a:schemeClr val="tx1"/>
                </a:solidFill>
                <a:latin typeface="Newslab Light" charset="0"/>
                <a:ea typeface="ＭＳ Ｐゴシック" charset="0"/>
              </a:defRPr>
            </a:lvl7pPr>
            <a:lvl8pPr marL="1828437" algn="l" defTabSz="609475" rtl="0" eaLnBrk="1" fontAlgn="base" hangingPunct="1">
              <a:spcBef>
                <a:spcPct val="0"/>
              </a:spcBef>
              <a:spcAft>
                <a:spcPct val="0"/>
              </a:spcAft>
              <a:defRPr sz="5300">
                <a:solidFill>
                  <a:schemeClr val="tx1"/>
                </a:solidFill>
                <a:latin typeface="Newslab Light" charset="0"/>
                <a:ea typeface="ＭＳ Ｐゴシック" charset="0"/>
              </a:defRPr>
            </a:lvl8pPr>
            <a:lvl9pPr marL="2437918" algn="l" defTabSz="609475" rtl="0" eaLnBrk="1" fontAlgn="base" hangingPunct="1">
              <a:spcBef>
                <a:spcPct val="0"/>
              </a:spcBef>
              <a:spcAft>
                <a:spcPct val="0"/>
              </a:spcAft>
              <a:defRPr sz="5300">
                <a:solidFill>
                  <a:schemeClr val="tx1"/>
                </a:solidFill>
                <a:latin typeface="Newslab Light" charset="0"/>
                <a:ea typeface="ＭＳ Ｐゴシック" charset="0"/>
              </a:defRPr>
            </a:lvl9pPr>
          </a:lstStyle>
          <a:p>
            <a:r>
              <a:rPr lang="en-US" smtClean="0"/>
              <a:t>Joins</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069889" y="2248149"/>
            <a:ext cx="315382" cy="464575"/>
          </a:xfrm>
          <a:prstGeom prst="rect">
            <a:avLst/>
          </a:prstGeom>
        </p:spPr>
      </p:pic>
    </p:spTree>
    <p:extLst>
      <p:ext uri="{BB962C8B-B14F-4D97-AF65-F5344CB8AC3E}">
        <p14:creationId xmlns:p14="http://schemas.microsoft.com/office/powerpoint/2010/main" val="26687512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3277" y="1185085"/>
            <a:ext cx="11834227" cy="999315"/>
          </a:xfrm>
        </p:spPr>
        <p:txBody>
          <a:bodyPr>
            <a:normAutofit fontScale="92500" lnSpcReduction="10000"/>
          </a:bodyPr>
          <a:lstStyle/>
          <a:p>
            <a:pPr marL="0" indent="0">
              <a:buNone/>
            </a:pPr>
            <a:r>
              <a:rPr lang="en-US" dirty="0" smtClean="0">
                <a:solidFill>
                  <a:schemeClr val="tx1"/>
                </a:solidFill>
                <a:latin typeface="Source Sans Pro Light" charset="0"/>
                <a:ea typeface="Source Sans Pro Light" charset="0"/>
                <a:cs typeface="Source Sans Pro Light" charset="0"/>
              </a:rPr>
              <a:t>Let’s make that a little more readable by only selecting </a:t>
            </a:r>
            <a:r>
              <a:rPr lang="en-US" i="1" dirty="0" smtClean="0">
                <a:solidFill>
                  <a:schemeClr val="tx1"/>
                </a:solidFill>
                <a:latin typeface="Source Sans Pro Light" charset="0"/>
                <a:ea typeface="Source Sans Pro Light" charset="0"/>
                <a:cs typeface="Source Sans Pro Light" charset="0"/>
              </a:rPr>
              <a:t>some </a:t>
            </a:r>
            <a:r>
              <a:rPr lang="en-US" dirty="0" smtClean="0">
                <a:solidFill>
                  <a:schemeClr val="tx1"/>
                </a:solidFill>
                <a:latin typeface="Source Sans Pro Light" charset="0"/>
                <a:ea typeface="Source Sans Pro Light" charset="0"/>
                <a:cs typeface="Source Sans Pro Light" charset="0"/>
              </a:rPr>
              <a:t>of the columns.</a:t>
            </a:r>
          </a:p>
        </p:txBody>
      </p:sp>
      <p:sp>
        <p:nvSpPr>
          <p:cNvPr id="6" name="Rectangle 4"/>
          <p:cNvSpPr/>
          <p:nvPr/>
        </p:nvSpPr>
        <p:spPr>
          <a:xfrm>
            <a:off x="108781" y="2184400"/>
            <a:ext cx="11958723" cy="419735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5" name="Rectangle 4"/>
          <p:cNvSpPr/>
          <p:nvPr/>
        </p:nvSpPr>
        <p:spPr>
          <a:xfrm>
            <a:off x="442176" y="2309192"/>
            <a:ext cx="11372044" cy="3896019"/>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500" dirty="0" err="1" smtClean="0">
                <a:solidFill>
                  <a:schemeClr val="tx1"/>
                </a:solidFill>
                <a:latin typeface="Consolas" charset="0"/>
                <a:ea typeface="Consolas" charset="0"/>
                <a:cs typeface="Consolas" charset="0"/>
              </a:rPr>
              <a:t>scala</a:t>
            </a:r>
            <a:r>
              <a:rPr lang="en-US" sz="1500" dirty="0" smtClean="0">
                <a:solidFill>
                  <a:schemeClr val="tx1"/>
                </a:solidFill>
                <a:latin typeface="Consolas" charset="0"/>
                <a:ea typeface="Consolas" charset="0"/>
                <a:cs typeface="Consolas" charset="0"/>
              </a:rPr>
              <a:t>&gt; </a:t>
            </a:r>
            <a:r>
              <a:rPr lang="en-US" sz="1500" b="1" dirty="0" err="1" smtClean="0">
                <a:solidFill>
                  <a:schemeClr val="tx1"/>
                </a:solidFill>
                <a:latin typeface="Consolas" charset="0"/>
                <a:ea typeface="Consolas" charset="0"/>
                <a:cs typeface="Consolas" charset="0"/>
              </a:rPr>
              <a:t>val</a:t>
            </a:r>
            <a:r>
              <a:rPr lang="en-US" sz="1500" b="1" dirty="0" smtClean="0">
                <a:solidFill>
                  <a:schemeClr val="tx1"/>
                </a:solidFill>
                <a:latin typeface="Consolas" charset="0"/>
                <a:ea typeface="Consolas" charset="0"/>
                <a:cs typeface="Consolas" charset="0"/>
              </a:rPr>
              <a:t> df3 </a:t>
            </a:r>
            <a:r>
              <a:rPr lang="en-US" sz="1500" b="1" dirty="0">
                <a:solidFill>
                  <a:schemeClr val="tx1"/>
                </a:solidFill>
                <a:latin typeface="Consolas" charset="0"/>
                <a:ea typeface="Consolas" charset="0"/>
                <a:cs typeface="Consolas" charset="0"/>
              </a:rPr>
              <a:t>= </a:t>
            </a:r>
            <a:r>
              <a:rPr lang="en-US" sz="1500" b="1" dirty="0" err="1" smtClean="0">
                <a:solidFill>
                  <a:schemeClr val="tx1"/>
                </a:solidFill>
                <a:latin typeface="Consolas" charset="0"/>
                <a:ea typeface="Consolas" charset="0"/>
                <a:cs typeface="Consolas" charset="0"/>
              </a:rPr>
              <a:t>df.join</a:t>
            </a:r>
            <a:r>
              <a:rPr lang="en-US" sz="1500" b="1" dirty="0" smtClean="0">
                <a:solidFill>
                  <a:schemeClr val="tx1"/>
                </a:solidFill>
                <a:latin typeface="Consolas" charset="0"/>
                <a:ea typeface="Consolas" charset="0"/>
                <a:cs typeface="Consolas" charset="0"/>
              </a:rPr>
              <a:t>(</a:t>
            </a:r>
          </a:p>
          <a:p>
            <a:r>
              <a:rPr lang="en-US" sz="1500" b="1" dirty="0">
                <a:solidFill>
                  <a:schemeClr val="tx1"/>
                </a:solidFill>
                <a:latin typeface="Consolas" charset="0"/>
                <a:ea typeface="Consolas" charset="0"/>
                <a:cs typeface="Consolas" charset="0"/>
              </a:rPr>
              <a:t> </a:t>
            </a:r>
            <a:r>
              <a:rPr lang="en-US" sz="1500" b="1" dirty="0" smtClean="0">
                <a:solidFill>
                  <a:schemeClr val="tx1"/>
                </a:solidFill>
                <a:latin typeface="Consolas" charset="0"/>
                <a:ea typeface="Consolas" charset="0"/>
                <a:cs typeface="Consolas" charset="0"/>
              </a:rPr>
              <a:t>        df2</a:t>
            </a:r>
            <a:r>
              <a:rPr lang="en-US" sz="1500" b="1" dirty="0">
                <a:solidFill>
                  <a:schemeClr val="tx1"/>
                </a:solidFill>
                <a:latin typeface="Consolas" charset="0"/>
                <a:ea typeface="Consolas" charset="0"/>
                <a:cs typeface="Consolas" charset="0"/>
              </a:rPr>
              <a:t>, </a:t>
            </a:r>
            <a:r>
              <a:rPr lang="en-US" sz="1500" b="1" dirty="0" smtClean="0">
                <a:solidFill>
                  <a:schemeClr val="tx1"/>
                </a:solidFill>
                <a:latin typeface="Consolas" charset="0"/>
                <a:ea typeface="Consolas" charset="0"/>
                <a:cs typeface="Consolas" charset="0"/>
              </a:rPr>
              <a:t>(</a:t>
            </a:r>
            <a:r>
              <a:rPr lang="en-US" sz="1500" b="1" dirty="0" err="1" smtClean="0">
                <a:solidFill>
                  <a:schemeClr val="tx1"/>
                </a:solidFill>
                <a:latin typeface="Consolas" charset="0"/>
                <a:ea typeface="Consolas" charset="0"/>
                <a:cs typeface="Consolas" charset="0"/>
              </a:rPr>
              <a:t>df</a:t>
            </a:r>
            <a:r>
              <a:rPr lang="en-US" sz="1500" b="1" dirty="0" smtClean="0">
                <a:solidFill>
                  <a:schemeClr val="tx1"/>
                </a:solidFill>
                <a:latin typeface="Consolas" charset="0"/>
                <a:ea typeface="Consolas" charset="0"/>
                <a:cs typeface="Consolas" charset="0"/>
              </a:rPr>
              <a:t>(</a:t>
            </a:r>
            <a:r>
              <a:rPr lang="en-US" sz="1500" b="1" dirty="0" smtClean="0">
                <a:solidFill>
                  <a:srgbClr val="0070C0"/>
                </a:solidFill>
                <a:latin typeface="Consolas" charset="0"/>
                <a:ea typeface="Consolas" charset="0"/>
                <a:cs typeface="Consolas" charset="0"/>
              </a:rPr>
              <a:t>"</a:t>
            </a:r>
            <a:r>
              <a:rPr lang="en-US" sz="1500" b="1" dirty="0" err="1" smtClean="0">
                <a:solidFill>
                  <a:srgbClr val="0070C0"/>
                </a:solidFill>
                <a:latin typeface="Consolas" charset="0"/>
                <a:ea typeface="Consolas" charset="0"/>
                <a:cs typeface="Consolas" charset="0"/>
              </a:rPr>
              <a:t>first_name</a:t>
            </a:r>
            <a:r>
              <a:rPr lang="en-US" sz="1500" b="1" dirty="0" smtClean="0">
                <a:solidFill>
                  <a:srgbClr val="0070C0"/>
                </a:solidFill>
                <a:latin typeface="Consolas" charset="0"/>
                <a:ea typeface="Consolas" charset="0"/>
                <a:cs typeface="Consolas" charset="0"/>
              </a:rPr>
              <a:t>"</a:t>
            </a:r>
            <a:r>
              <a:rPr lang="en-US" sz="1500" b="1" dirty="0" smtClean="0">
                <a:solidFill>
                  <a:schemeClr val="tx1"/>
                </a:solidFill>
                <a:latin typeface="Consolas" charset="0"/>
                <a:ea typeface="Consolas" charset="0"/>
                <a:cs typeface="Consolas" charset="0"/>
              </a:rPr>
              <a:t>) === df2("</a:t>
            </a:r>
            <a:r>
              <a:rPr lang="en-US" sz="1500" b="1" dirty="0" err="1" smtClean="0">
                <a:solidFill>
                  <a:srgbClr val="0070C0"/>
                </a:solidFill>
                <a:latin typeface="Consolas" charset="0"/>
                <a:ea typeface="Consolas" charset="0"/>
                <a:cs typeface="Consolas" charset="0"/>
              </a:rPr>
              <a:t>firstName</a:t>
            </a:r>
            <a:r>
              <a:rPr lang="en-US" sz="1500" b="1" dirty="0" smtClean="0">
                <a:solidFill>
                  <a:srgbClr val="0070C0"/>
                </a:solidFill>
                <a:latin typeface="Consolas" charset="0"/>
                <a:ea typeface="Consolas" charset="0"/>
                <a:cs typeface="Consolas" charset="0"/>
              </a:rPr>
              <a:t>"</a:t>
            </a:r>
            <a:r>
              <a:rPr lang="en-US" sz="1500" b="1" dirty="0" smtClean="0">
                <a:solidFill>
                  <a:schemeClr val="tx1"/>
                </a:solidFill>
                <a:latin typeface="Consolas" charset="0"/>
                <a:ea typeface="Consolas" charset="0"/>
                <a:cs typeface="Consolas" charset="0"/>
              </a:rPr>
              <a:t>) &amp; (</a:t>
            </a:r>
            <a:r>
              <a:rPr lang="en-US" sz="1500" b="1" dirty="0" err="1" smtClean="0">
                <a:solidFill>
                  <a:schemeClr val="tx1"/>
                </a:solidFill>
                <a:latin typeface="Consolas" charset="0"/>
                <a:ea typeface="Consolas" charset="0"/>
                <a:cs typeface="Consolas" charset="0"/>
              </a:rPr>
              <a:t>df</a:t>
            </a:r>
            <a:r>
              <a:rPr lang="en-US" sz="1500" b="1" dirty="0" smtClean="0">
                <a:solidFill>
                  <a:schemeClr val="tx1"/>
                </a:solidFill>
                <a:latin typeface="Consolas" charset="0"/>
                <a:ea typeface="Consolas" charset="0"/>
                <a:cs typeface="Consolas" charset="0"/>
              </a:rPr>
              <a:t>(</a:t>
            </a:r>
            <a:r>
              <a:rPr lang="en-US" sz="1500" b="1" dirty="0" smtClean="0">
                <a:solidFill>
                  <a:srgbClr val="0070C0"/>
                </a:solidFill>
                <a:latin typeface="Consolas" charset="0"/>
                <a:ea typeface="Consolas" charset="0"/>
                <a:cs typeface="Consolas" charset="0"/>
              </a:rPr>
              <a:t>"</a:t>
            </a:r>
            <a:r>
              <a:rPr lang="en-US" sz="1500" b="1" dirty="0" err="1" smtClean="0">
                <a:solidFill>
                  <a:srgbClr val="0070C0"/>
                </a:solidFill>
                <a:latin typeface="Consolas" charset="0"/>
                <a:ea typeface="Consolas" charset="0"/>
                <a:cs typeface="Consolas" charset="0"/>
              </a:rPr>
              <a:t>last_name</a:t>
            </a:r>
            <a:r>
              <a:rPr lang="en-US" sz="1500" b="1" dirty="0" smtClean="0">
                <a:solidFill>
                  <a:srgbClr val="0070C0"/>
                </a:solidFill>
                <a:latin typeface="Consolas" charset="0"/>
                <a:ea typeface="Consolas" charset="0"/>
                <a:cs typeface="Consolas" charset="0"/>
              </a:rPr>
              <a:t>")</a:t>
            </a:r>
            <a:r>
              <a:rPr lang="en-US" sz="1500" b="1" dirty="0" smtClean="0">
                <a:solidFill>
                  <a:schemeClr val="tx1"/>
                </a:solidFill>
                <a:latin typeface="Consolas" charset="0"/>
                <a:ea typeface="Consolas" charset="0"/>
                <a:cs typeface="Consolas" charset="0"/>
              </a:rPr>
              <a:t> === df2(</a:t>
            </a:r>
            <a:r>
              <a:rPr lang="en-US" sz="1500" b="1" dirty="0" smtClean="0">
                <a:solidFill>
                  <a:srgbClr val="0070C0"/>
                </a:solidFill>
                <a:latin typeface="Consolas" charset="0"/>
                <a:ea typeface="Consolas" charset="0"/>
                <a:cs typeface="Consolas" charset="0"/>
              </a:rPr>
              <a:t>"</a:t>
            </a:r>
            <a:r>
              <a:rPr lang="en-US" sz="1500" b="1" dirty="0" err="1" smtClean="0">
                <a:solidFill>
                  <a:srgbClr val="0070C0"/>
                </a:solidFill>
                <a:latin typeface="Consolas" charset="0"/>
                <a:ea typeface="Consolas" charset="0"/>
                <a:cs typeface="Consolas" charset="0"/>
              </a:rPr>
              <a:t>lastName</a:t>
            </a:r>
            <a:r>
              <a:rPr lang="en-US" sz="1500" b="1" dirty="0" smtClean="0">
                <a:solidFill>
                  <a:srgbClr val="0070C0"/>
                </a:solidFill>
                <a:latin typeface="Consolas" charset="0"/>
                <a:ea typeface="Consolas" charset="0"/>
                <a:cs typeface="Consolas" charset="0"/>
              </a:rPr>
              <a:t>"</a:t>
            </a:r>
            <a:r>
              <a:rPr lang="en-US" sz="1500" b="1" dirty="0" smtClean="0">
                <a:solidFill>
                  <a:schemeClr val="tx1"/>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
            </a:r>
            <a:br>
              <a:rPr lang="en-US" sz="1500" b="1" dirty="0">
                <a:solidFill>
                  <a:schemeClr val="tx1"/>
                </a:solidFill>
                <a:latin typeface="Consolas" charset="0"/>
                <a:ea typeface="Consolas" charset="0"/>
                <a:cs typeface="Consolas" charset="0"/>
              </a:rPr>
            </a:br>
            <a:r>
              <a:rPr lang="en-US" sz="1500" b="1" dirty="0">
                <a:solidFill>
                  <a:schemeClr val="tx1"/>
                </a:solidFill>
                <a:latin typeface="Consolas" charset="0"/>
                <a:ea typeface="Consolas" charset="0"/>
                <a:cs typeface="Consolas" charset="0"/>
              </a:rPr>
              <a:t>       </a:t>
            </a:r>
            <a:r>
              <a:rPr lang="en-US" sz="1500" b="1" dirty="0" smtClean="0">
                <a:solidFill>
                  <a:schemeClr val="tx1"/>
                </a:solidFill>
                <a:latin typeface="Consolas" charset="0"/>
                <a:ea typeface="Consolas" charset="0"/>
                <a:cs typeface="Consolas" charset="0"/>
              </a:rPr>
              <a:t>)</a:t>
            </a:r>
            <a:endParaRPr lang="en-US" sz="1500" b="1" dirty="0">
              <a:solidFill>
                <a:schemeClr val="tx1"/>
              </a:solidFill>
              <a:latin typeface="Consolas" charset="0"/>
              <a:ea typeface="Consolas" charset="0"/>
              <a:cs typeface="Consolas" charset="0"/>
            </a:endParaRPr>
          </a:p>
          <a:p>
            <a:r>
              <a:rPr lang="en-US" sz="1500" dirty="0" err="1" smtClean="0">
                <a:solidFill>
                  <a:schemeClr val="tx1"/>
                </a:solidFill>
                <a:latin typeface="Consolas" charset="0"/>
                <a:ea typeface="Consolas" charset="0"/>
                <a:cs typeface="Consolas" charset="0"/>
              </a:rPr>
              <a:t>scala</a:t>
            </a:r>
            <a:r>
              <a:rPr lang="en-US" sz="1500" dirty="0" smtClean="0">
                <a:solidFill>
                  <a:schemeClr val="tx1"/>
                </a:solidFill>
                <a:latin typeface="Consolas" charset="0"/>
                <a:ea typeface="Consolas" charset="0"/>
                <a:cs typeface="Consolas" charset="0"/>
              </a:rPr>
              <a:t>&gt;</a:t>
            </a:r>
            <a:r>
              <a:rPr lang="en-US" sz="1500" dirty="0" smtClean="0">
                <a:solidFill>
                  <a:srgbClr val="0070C0"/>
                </a:solidFill>
                <a:latin typeface="Consolas" charset="0"/>
                <a:ea typeface="Consolas" charset="0"/>
                <a:cs typeface="Consolas" charset="0"/>
              </a:rPr>
              <a:t> </a:t>
            </a:r>
            <a:r>
              <a:rPr lang="en-US" sz="1500" b="1" dirty="0" smtClean="0">
                <a:solidFill>
                  <a:schemeClr val="tx1"/>
                </a:solidFill>
                <a:latin typeface="Consolas" charset="0"/>
                <a:ea typeface="Consolas" charset="0"/>
                <a:cs typeface="Consolas" charset="0"/>
              </a:rPr>
              <a:t>df3.select</a:t>
            </a:r>
            <a:r>
              <a:rPr lang="en-US" sz="1500" b="1" dirty="0">
                <a:solidFill>
                  <a:schemeClr val="tx1"/>
                </a:solidFill>
                <a:latin typeface="Consolas" charset="0"/>
                <a:ea typeface="Consolas" charset="0"/>
                <a:cs typeface="Consolas" charset="0"/>
              </a:rPr>
              <a:t>(</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first_name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 </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last_name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 </a:t>
            </a:r>
            <a:r>
              <a:rPr lang="en-US" sz="1500" b="1" dirty="0">
                <a:solidFill>
                  <a:srgbClr val="0070C0"/>
                </a:solidFill>
                <a:latin typeface="Consolas" charset="0"/>
                <a:ea typeface="Consolas" charset="0"/>
                <a:cs typeface="Consolas" charset="0"/>
              </a:rPr>
              <a:t>"age"</a:t>
            </a:r>
            <a:r>
              <a:rPr lang="en-US" sz="1500" b="1" dirty="0">
                <a:solidFill>
                  <a:schemeClr val="tx1"/>
                </a:solidFill>
                <a:latin typeface="Consolas" charset="0"/>
                <a:ea typeface="Consolas" charset="0"/>
                <a:cs typeface="Consolas" charset="0"/>
              </a:rPr>
              <a:t>, </a:t>
            </a:r>
            <a:r>
              <a:rPr lang="en-US" sz="1500" b="1" dirty="0">
                <a:solidFill>
                  <a:srgbClr val="0070C0"/>
                </a:solidFill>
                <a:latin typeface="Consolas" charset="0"/>
                <a:ea typeface="Consolas" charset="0"/>
                <a:cs typeface="Consolas" charset="0"/>
              </a:rPr>
              <a:t>"medium"</a:t>
            </a:r>
            <a:r>
              <a:rPr lang="en-US" sz="1500" b="1" dirty="0">
                <a:solidFill>
                  <a:schemeClr val="tx1"/>
                </a:solidFill>
                <a:latin typeface="Consolas" charset="0"/>
                <a:ea typeface="Consolas" charset="0"/>
                <a:cs typeface="Consolas" charset="0"/>
              </a:rPr>
              <a:t>).show()</a:t>
            </a:r>
          </a:p>
          <a:p>
            <a:endParaRPr lang="en-US" sz="1500" b="1" dirty="0">
              <a:solidFill>
                <a:schemeClr val="tx1"/>
              </a:solidFill>
              <a:latin typeface="Consolas" charset="0"/>
              <a:ea typeface="Consolas" charset="0"/>
              <a:cs typeface="Consolas" charset="0"/>
            </a:endParaRPr>
          </a:p>
          <a:p>
            <a:r>
              <a:rPr lang="en-US" sz="1500" dirty="0">
                <a:solidFill>
                  <a:schemeClr val="tx1"/>
                </a:solidFill>
                <a:latin typeface="Consolas" charset="0"/>
                <a:ea typeface="Consolas" charset="0"/>
                <a:cs typeface="Consolas" charset="0"/>
              </a:rPr>
              <a:t>+----------+---------+---+-----------------+</a:t>
            </a:r>
          </a:p>
          <a:p>
            <a:r>
              <a:rPr lang="en-US" sz="1500" dirty="0">
                <a:solidFill>
                  <a:schemeClr val="tx1"/>
                </a:solidFill>
                <a:latin typeface="Consolas" charset="0"/>
                <a:ea typeface="Consolas" charset="0"/>
                <a:cs typeface="Consolas" charset="0"/>
              </a:rPr>
              <a:t>|</a:t>
            </a:r>
            <a:r>
              <a:rPr lang="en-US" sz="1500" dirty="0" err="1">
                <a:solidFill>
                  <a:schemeClr val="tx1"/>
                </a:solidFill>
                <a:latin typeface="Consolas" charset="0"/>
                <a:ea typeface="Consolas" charset="0"/>
                <a:cs typeface="Consolas" charset="0"/>
              </a:rPr>
              <a:t>first_name|last_name|age</a:t>
            </a:r>
            <a:r>
              <a:rPr lang="en-US" sz="1500" dirty="0">
                <a:solidFill>
                  <a:schemeClr val="tx1"/>
                </a:solidFill>
                <a:latin typeface="Consolas" charset="0"/>
                <a:ea typeface="Consolas" charset="0"/>
                <a:cs typeface="Consolas" charset="0"/>
              </a:rPr>
              <a:t>|           medium|</a:t>
            </a:r>
          </a:p>
          <a:p>
            <a:r>
              <a:rPr lang="en-US" sz="1500" dirty="0">
                <a:solidFill>
                  <a:schemeClr val="tx1"/>
                </a:solidFill>
                <a:latin typeface="Consolas" charset="0"/>
                <a:ea typeface="Consolas" charset="0"/>
                <a:cs typeface="Consolas" charset="0"/>
              </a:rPr>
              <a:t>+----------+---------+---+-----------------+</a:t>
            </a:r>
          </a:p>
          <a:p>
            <a:r>
              <a:rPr lang="en-US" sz="1500" dirty="0">
                <a:solidFill>
                  <a:schemeClr val="tx1"/>
                </a:solidFill>
                <a:latin typeface="Consolas" charset="0"/>
                <a:ea typeface="Consolas" charset="0"/>
                <a:cs typeface="Consolas" charset="0"/>
              </a:rPr>
              <a:t>|    Norman| Lockwood| 81|metal (sculpture)|</a:t>
            </a:r>
          </a:p>
          <a:p>
            <a:r>
              <a:rPr lang="en-US" sz="1500" dirty="0">
                <a:solidFill>
                  <a:schemeClr val="tx1"/>
                </a:solidFill>
                <a:latin typeface="Consolas" charset="0"/>
                <a:ea typeface="Consolas" charset="0"/>
                <a:cs typeface="Consolas" charset="0"/>
              </a:rPr>
              <a:t>|      Erin|  Shannon| 42|    oil on canvas|</a:t>
            </a:r>
          </a:p>
          <a:p>
            <a:r>
              <a:rPr lang="en-US" sz="1500" dirty="0">
                <a:solidFill>
                  <a:schemeClr val="tx1"/>
                </a:solidFill>
                <a:latin typeface="Consolas" charset="0"/>
                <a:ea typeface="Consolas" charset="0"/>
                <a:cs typeface="Consolas" charset="0"/>
              </a:rPr>
              <a:t>|  </a:t>
            </a:r>
            <a:r>
              <a:rPr lang="en-US" sz="1500" dirty="0" err="1">
                <a:solidFill>
                  <a:schemeClr val="tx1"/>
                </a:solidFill>
                <a:latin typeface="Consolas" charset="0"/>
                <a:ea typeface="Consolas" charset="0"/>
                <a:cs typeface="Consolas" charset="0"/>
              </a:rPr>
              <a:t>Rosalita</a:t>
            </a:r>
            <a:r>
              <a:rPr lang="en-US" sz="1500" dirty="0">
                <a:solidFill>
                  <a:schemeClr val="tx1"/>
                </a:solidFill>
                <a:latin typeface="Consolas" charset="0"/>
                <a:ea typeface="Consolas" charset="0"/>
                <a:cs typeface="Consolas" charset="0"/>
              </a:rPr>
              <a:t>|  Ramirez| 14|         charcoal|</a:t>
            </a:r>
          </a:p>
          <a:p>
            <a:r>
              <a:rPr lang="en-US" sz="1500" dirty="0">
                <a:solidFill>
                  <a:schemeClr val="tx1"/>
                </a:solidFill>
                <a:latin typeface="Consolas" charset="0"/>
                <a:ea typeface="Consolas" charset="0"/>
                <a:cs typeface="Consolas" charset="0"/>
              </a:rPr>
              <a:t>|    Miguel|     Ruiz| 64|    oil on canvas|</a:t>
            </a:r>
          </a:p>
          <a:p>
            <a:r>
              <a:rPr lang="en-US" sz="1500" dirty="0">
                <a:solidFill>
                  <a:schemeClr val="tx1"/>
                </a:solidFill>
                <a:latin typeface="Consolas" charset="0"/>
                <a:ea typeface="Consolas" charset="0"/>
                <a:cs typeface="Consolas" charset="0"/>
              </a:rPr>
              <a:t>+----------+---------+---+-----------------+</a:t>
            </a:r>
          </a:p>
        </p:txBody>
      </p:sp>
      <p:sp>
        <p:nvSpPr>
          <p:cNvPr id="9" name="Title 1"/>
          <p:cNvSpPr txBox="1">
            <a:spLocks/>
          </p:cNvSpPr>
          <p:nvPr/>
        </p:nvSpPr>
        <p:spPr bwMode="auto">
          <a:xfrm>
            <a:off x="233277" y="116418"/>
            <a:ext cx="8351923" cy="909919"/>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fontScale="97500" lnSpcReduction="10000"/>
          </a:bodyPr>
          <a:lstStyle>
            <a:lvl1pPr algn="l" defTabSz="609475" rtl="0" eaLnBrk="1" fontAlgn="base" hangingPunct="1">
              <a:spcBef>
                <a:spcPct val="0"/>
              </a:spcBef>
              <a:spcAft>
                <a:spcPct val="0"/>
              </a:spcAft>
              <a:defRPr sz="5300" kern="1200">
                <a:solidFill>
                  <a:schemeClr val="tx1">
                    <a:lumMod val="75000"/>
                    <a:lumOff val="25000"/>
                  </a:schemeClr>
                </a:solidFill>
                <a:latin typeface="Newslab Thin"/>
                <a:ea typeface="ＭＳ Ｐゴシック" charset="0"/>
                <a:cs typeface="Newslab Thin"/>
              </a:defRPr>
            </a:lvl1pPr>
            <a:lvl2pPr algn="l" defTabSz="609475" rtl="0" eaLnBrk="1" fontAlgn="base" hangingPunct="1">
              <a:spcBef>
                <a:spcPct val="0"/>
              </a:spcBef>
              <a:spcAft>
                <a:spcPct val="0"/>
              </a:spcAft>
              <a:defRPr sz="5300">
                <a:solidFill>
                  <a:schemeClr val="tx1"/>
                </a:solidFill>
                <a:latin typeface="Newslab Light" charset="0"/>
                <a:ea typeface="ＭＳ Ｐゴシック" charset="0"/>
              </a:defRPr>
            </a:lvl2pPr>
            <a:lvl3pPr algn="l" defTabSz="609475" rtl="0" eaLnBrk="1" fontAlgn="base" hangingPunct="1">
              <a:spcBef>
                <a:spcPct val="0"/>
              </a:spcBef>
              <a:spcAft>
                <a:spcPct val="0"/>
              </a:spcAft>
              <a:defRPr sz="5300">
                <a:solidFill>
                  <a:schemeClr val="tx1"/>
                </a:solidFill>
                <a:latin typeface="Newslab Light" charset="0"/>
                <a:ea typeface="ＭＳ Ｐゴシック" charset="0"/>
              </a:defRPr>
            </a:lvl3pPr>
            <a:lvl4pPr algn="l" defTabSz="609475" rtl="0" eaLnBrk="1" fontAlgn="base" hangingPunct="1">
              <a:spcBef>
                <a:spcPct val="0"/>
              </a:spcBef>
              <a:spcAft>
                <a:spcPct val="0"/>
              </a:spcAft>
              <a:defRPr sz="5300">
                <a:solidFill>
                  <a:schemeClr val="tx1"/>
                </a:solidFill>
                <a:latin typeface="Newslab Light" charset="0"/>
                <a:ea typeface="ＭＳ Ｐゴシック" charset="0"/>
              </a:defRPr>
            </a:lvl4pPr>
            <a:lvl5pPr algn="l" defTabSz="609475" rtl="0" eaLnBrk="1" fontAlgn="base" hangingPunct="1">
              <a:spcBef>
                <a:spcPct val="0"/>
              </a:spcBef>
              <a:spcAft>
                <a:spcPct val="0"/>
              </a:spcAft>
              <a:defRPr sz="5300">
                <a:solidFill>
                  <a:schemeClr val="tx1"/>
                </a:solidFill>
                <a:latin typeface="Newslab Light" charset="0"/>
                <a:ea typeface="ＭＳ Ｐゴシック" charset="0"/>
              </a:defRPr>
            </a:lvl5pPr>
            <a:lvl6pPr marL="609475" algn="l" defTabSz="609475" rtl="0" eaLnBrk="1" fontAlgn="base" hangingPunct="1">
              <a:spcBef>
                <a:spcPct val="0"/>
              </a:spcBef>
              <a:spcAft>
                <a:spcPct val="0"/>
              </a:spcAft>
              <a:defRPr sz="5300">
                <a:solidFill>
                  <a:schemeClr val="tx1"/>
                </a:solidFill>
                <a:latin typeface="Newslab Light" charset="0"/>
                <a:ea typeface="ＭＳ Ｐゴシック" charset="0"/>
              </a:defRPr>
            </a:lvl6pPr>
            <a:lvl7pPr marL="1218960" algn="l" defTabSz="609475" rtl="0" eaLnBrk="1" fontAlgn="base" hangingPunct="1">
              <a:spcBef>
                <a:spcPct val="0"/>
              </a:spcBef>
              <a:spcAft>
                <a:spcPct val="0"/>
              </a:spcAft>
              <a:defRPr sz="5300">
                <a:solidFill>
                  <a:schemeClr val="tx1"/>
                </a:solidFill>
                <a:latin typeface="Newslab Light" charset="0"/>
                <a:ea typeface="ＭＳ Ｐゴシック" charset="0"/>
              </a:defRPr>
            </a:lvl7pPr>
            <a:lvl8pPr marL="1828437" algn="l" defTabSz="609475" rtl="0" eaLnBrk="1" fontAlgn="base" hangingPunct="1">
              <a:spcBef>
                <a:spcPct val="0"/>
              </a:spcBef>
              <a:spcAft>
                <a:spcPct val="0"/>
              </a:spcAft>
              <a:defRPr sz="5300">
                <a:solidFill>
                  <a:schemeClr val="tx1"/>
                </a:solidFill>
                <a:latin typeface="Newslab Light" charset="0"/>
                <a:ea typeface="ＭＳ Ｐゴシック" charset="0"/>
              </a:defRPr>
            </a:lvl8pPr>
            <a:lvl9pPr marL="2437918" algn="l" defTabSz="609475" rtl="0" eaLnBrk="1" fontAlgn="base" hangingPunct="1">
              <a:spcBef>
                <a:spcPct val="0"/>
              </a:spcBef>
              <a:spcAft>
                <a:spcPct val="0"/>
              </a:spcAft>
              <a:defRPr sz="5300">
                <a:solidFill>
                  <a:schemeClr val="tx1"/>
                </a:solidFill>
                <a:latin typeface="Newslab Light" charset="0"/>
                <a:ea typeface="ＭＳ Ｐゴシック" charset="0"/>
              </a:defRPr>
            </a:lvl9pPr>
          </a:lstStyle>
          <a:p>
            <a:r>
              <a:rPr lang="en-US" smtClean="0"/>
              <a:t>Joins</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284278" y="2454211"/>
            <a:ext cx="315382" cy="464575"/>
          </a:xfrm>
          <a:prstGeom prst="rect">
            <a:avLst/>
          </a:prstGeom>
        </p:spPr>
      </p:pic>
    </p:spTree>
    <p:extLst>
      <p:ext uri="{BB962C8B-B14F-4D97-AF65-F5344CB8AC3E}">
        <p14:creationId xmlns:p14="http://schemas.microsoft.com/office/powerpoint/2010/main" val="30549930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524001" y="2680510"/>
            <a:ext cx="9020175" cy="239949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67425" y="275167"/>
            <a:ext cx="11859475" cy="909918"/>
          </a:xfrm>
        </p:spPr>
        <p:txBody>
          <a:bodyPr>
            <a:normAutofit fontScale="90000"/>
          </a:bodyPr>
          <a:lstStyle/>
          <a:p>
            <a:r>
              <a:rPr lang="en-US" dirty="0" smtClean="0"/>
              <a:t>User Defined Functions</a:t>
            </a:r>
            <a:endParaRPr lang="en-US" dirty="0"/>
          </a:p>
        </p:txBody>
      </p:sp>
      <p:sp>
        <p:nvSpPr>
          <p:cNvPr id="3" name="Content Placeholder 2"/>
          <p:cNvSpPr>
            <a:spLocks noGrp="1"/>
          </p:cNvSpPr>
          <p:nvPr>
            <p:ph idx="1"/>
          </p:nvPr>
        </p:nvSpPr>
        <p:spPr>
          <a:xfrm>
            <a:off x="167425" y="1400986"/>
            <a:ext cx="11859475" cy="968727"/>
          </a:xfrm>
        </p:spPr>
        <p:txBody>
          <a:bodyPr>
            <a:normAutofit fontScale="85000" lnSpcReduction="10000"/>
          </a:bodyPr>
          <a:lstStyle/>
          <a:p>
            <a:pPr marL="0" indent="0">
              <a:buNone/>
            </a:pPr>
            <a:r>
              <a:rPr lang="en-US" dirty="0" smtClean="0">
                <a:solidFill>
                  <a:schemeClr val="tx1"/>
                </a:solidFill>
                <a:latin typeface="Source Sans Pro Light" charset="0"/>
                <a:ea typeface="Source Sans Pro Light" charset="0"/>
                <a:cs typeface="Source Sans Pro Light" charset="0"/>
              </a:rPr>
              <a:t>Let's invent a function that doesn't exist. We'll create a function to extract the month field from a timestamp-typed column and return the month name.</a:t>
            </a:r>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167</a:t>
            </a:fld>
            <a:endParaRPr lang="en-US" dirty="0"/>
          </a:p>
        </p:txBody>
      </p:sp>
      <p:sp>
        <p:nvSpPr>
          <p:cNvPr id="5" name="Rectangle 4"/>
          <p:cNvSpPr/>
          <p:nvPr/>
        </p:nvSpPr>
        <p:spPr>
          <a:xfrm>
            <a:off x="1826201" y="2870200"/>
            <a:ext cx="8513012" cy="2016126"/>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dirty="0" err="1">
                <a:solidFill>
                  <a:schemeClr val="tx1"/>
                </a:solidFill>
                <a:latin typeface="Consolas" charset="0"/>
                <a:ea typeface="Consolas" charset="0"/>
                <a:cs typeface="Consolas" charset="0"/>
              </a:rPr>
              <a:t>scala</a:t>
            </a:r>
            <a:r>
              <a:rPr lang="en-US" dirty="0">
                <a:solidFill>
                  <a:schemeClr val="tx1"/>
                </a:solidFill>
                <a:latin typeface="Consolas" charset="0"/>
                <a:ea typeface="Consolas" charset="0"/>
                <a:cs typeface="Consolas" charset="0"/>
              </a:rPr>
              <a:t>&gt; </a:t>
            </a:r>
            <a:r>
              <a:rPr lang="en-US" b="1" dirty="0" err="1" smtClean="0">
                <a:solidFill>
                  <a:schemeClr val="tx1"/>
                </a:solidFill>
                <a:latin typeface="Consolas" charset="0"/>
                <a:ea typeface="Consolas" charset="0"/>
                <a:cs typeface="Consolas" charset="0"/>
              </a:rPr>
              <a:t>df.select</a:t>
            </a:r>
            <a:r>
              <a:rPr lang="en-US" b="1" dirty="0" smtClean="0">
                <a:solidFill>
                  <a:schemeClr val="tx1"/>
                </a:solidFill>
                <a:latin typeface="Consolas" charset="0"/>
                <a:ea typeface="Consolas" charset="0"/>
                <a:cs typeface="Consolas" charset="0"/>
              </a:rPr>
              <a:t>(</a:t>
            </a:r>
            <a:r>
              <a:rPr lang="en-US" b="1" dirty="0" err="1" smtClean="0">
                <a:solidFill>
                  <a:schemeClr val="tx1"/>
                </a:solidFill>
                <a:latin typeface="Consolas" charset="0"/>
                <a:ea typeface="Consolas" charset="0"/>
                <a:cs typeface="Consolas" charset="0"/>
              </a:rPr>
              <a:t>monthName</a:t>
            </a:r>
            <a:r>
              <a:rPr lang="en-US" b="1" dirty="0" smtClean="0">
                <a:solidFill>
                  <a:schemeClr val="tx1"/>
                </a:solidFill>
                <a:latin typeface="Consolas" charset="0"/>
                <a:ea typeface="Consolas" charset="0"/>
                <a:cs typeface="Consolas" charset="0"/>
              </a:rPr>
              <a:t>($(</a:t>
            </a:r>
            <a:r>
              <a:rPr lang="en-US" b="1" dirty="0" smtClean="0">
                <a:solidFill>
                  <a:srgbClr val="0070C0"/>
                </a:solidFill>
                <a:latin typeface="Consolas" charset="0"/>
                <a:ea typeface="Consolas" charset="0"/>
                <a:cs typeface="Consolas" charset="0"/>
              </a:rPr>
              <a:t>"time"</a:t>
            </a:r>
            <a:r>
              <a:rPr lang="en-US" b="1" dirty="0" smtClean="0">
                <a:solidFill>
                  <a:schemeClr val="tx1"/>
                </a:solidFill>
                <a:latin typeface="Consolas" charset="0"/>
                <a:ea typeface="Consolas" charset="0"/>
                <a:cs typeface="Consolas" charset="0"/>
              </a:rPr>
              <a:t>)))</a:t>
            </a:r>
            <a:endParaRPr lang="en-US" b="1" dirty="0">
              <a:solidFill>
                <a:schemeClr val="tx1"/>
              </a:solidFill>
              <a:latin typeface="Consolas" charset="0"/>
              <a:ea typeface="Consolas" charset="0"/>
              <a:cs typeface="Consolas" charset="0"/>
            </a:endParaRPr>
          </a:p>
          <a:p>
            <a:r>
              <a:rPr lang="en-US" dirty="0">
                <a:solidFill>
                  <a:schemeClr val="tx1"/>
                </a:solidFill>
                <a:latin typeface="Consolas" charset="0"/>
                <a:ea typeface="Consolas" charset="0"/>
                <a:cs typeface="Consolas" charset="0"/>
              </a:rPr>
              <a:t>console&gt;:23: error: not found: value </a:t>
            </a:r>
            <a:r>
              <a:rPr lang="en-US" dirty="0" err="1" smtClean="0">
                <a:solidFill>
                  <a:schemeClr val="tx1"/>
                </a:solidFill>
                <a:latin typeface="Consolas" charset="0"/>
                <a:ea typeface="Consolas" charset="0"/>
                <a:cs typeface="Consolas" charset="0"/>
              </a:rPr>
              <a:t>monthName</a:t>
            </a:r>
            <a:endParaRPr lang="en-US" dirty="0">
              <a:solidFill>
                <a:schemeClr val="tx1"/>
              </a:solidFill>
              <a:latin typeface="Consolas" charset="0"/>
              <a:ea typeface="Consolas" charset="0"/>
              <a:cs typeface="Consolas" charset="0"/>
            </a:endParaRPr>
          </a:p>
          <a:p>
            <a:r>
              <a:rPr lang="en-US" dirty="0">
                <a:solidFill>
                  <a:schemeClr val="tx1"/>
                </a:solidFill>
                <a:latin typeface="Consolas" charset="0"/>
                <a:ea typeface="Consolas" charset="0"/>
                <a:cs typeface="Consolas" charset="0"/>
              </a:rPr>
              <a:t>             </a:t>
            </a:r>
            <a:r>
              <a:rPr lang="en-US" dirty="0" err="1" smtClean="0">
                <a:solidFill>
                  <a:schemeClr val="tx1"/>
                </a:solidFill>
                <a:latin typeface="Consolas" charset="0"/>
                <a:ea typeface="Consolas" charset="0"/>
                <a:cs typeface="Consolas" charset="0"/>
              </a:rPr>
              <a:t>df.select</a:t>
            </a:r>
            <a:r>
              <a:rPr lang="en-US" dirty="0" smtClean="0">
                <a:solidFill>
                  <a:schemeClr val="tx1"/>
                </a:solidFill>
                <a:latin typeface="Consolas" charset="0"/>
                <a:ea typeface="Consolas" charset="0"/>
                <a:cs typeface="Consolas" charset="0"/>
              </a:rPr>
              <a:t>(</a:t>
            </a:r>
            <a:r>
              <a:rPr lang="en-US" dirty="0" err="1" smtClean="0">
                <a:solidFill>
                  <a:schemeClr val="tx1"/>
                </a:solidFill>
                <a:latin typeface="Consolas" charset="0"/>
                <a:ea typeface="Consolas" charset="0"/>
                <a:cs typeface="Consolas" charset="0"/>
              </a:rPr>
              <a:t>monthName</a:t>
            </a:r>
            <a:r>
              <a:rPr lang="en-US" dirty="0" smtClean="0">
                <a:solidFill>
                  <a:schemeClr val="tx1"/>
                </a:solidFill>
                <a:latin typeface="Consolas" charset="0"/>
                <a:ea typeface="Consolas" charset="0"/>
                <a:cs typeface="Consolas" charset="0"/>
              </a:rPr>
              <a:t>($("time"))).</a:t>
            </a:r>
            <a:r>
              <a:rPr lang="en-US" dirty="0">
                <a:solidFill>
                  <a:schemeClr val="tx1"/>
                </a:solidFill>
                <a:latin typeface="Consolas" charset="0"/>
                <a:ea typeface="Consolas" charset="0"/>
                <a:cs typeface="Consolas" charset="0"/>
              </a:rPr>
              <a:t>show()</a:t>
            </a:r>
            <a:br>
              <a:rPr lang="en-US" dirty="0">
                <a:solidFill>
                  <a:schemeClr val="tx1"/>
                </a:solidFill>
                <a:latin typeface="Consolas" charset="0"/>
                <a:ea typeface="Consolas" charset="0"/>
                <a:cs typeface="Consolas" charset="0"/>
              </a:rPr>
            </a:br>
            <a:r>
              <a:rPr lang="en-US" dirty="0">
                <a:solidFill>
                  <a:schemeClr val="tx1"/>
                </a:solidFill>
                <a:latin typeface="Consolas" charset="0"/>
                <a:ea typeface="Consolas" charset="0"/>
                <a:cs typeface="Consolas" charset="0"/>
              </a:rPr>
              <a:t>                       ^</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99650" y="2973793"/>
            <a:ext cx="315382" cy="464575"/>
          </a:xfrm>
          <a:prstGeom prst="rect">
            <a:avLst/>
          </a:prstGeom>
        </p:spPr>
      </p:pic>
    </p:spTree>
    <p:extLst>
      <p:ext uri="{BB962C8B-B14F-4D97-AF65-F5344CB8AC3E}">
        <p14:creationId xmlns:p14="http://schemas.microsoft.com/office/powerpoint/2010/main" val="607758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456" y="275167"/>
            <a:ext cx="11756443" cy="909918"/>
          </a:xfrm>
        </p:spPr>
        <p:txBody>
          <a:bodyPr>
            <a:normAutofit fontScale="90000"/>
          </a:bodyPr>
          <a:lstStyle/>
          <a:p>
            <a:r>
              <a:rPr lang="en-US" dirty="0" smtClean="0"/>
              <a:t>User Defined Functions</a:t>
            </a:r>
            <a:endParaRPr lang="en-US" dirty="0"/>
          </a:p>
        </p:txBody>
      </p:sp>
      <p:sp>
        <p:nvSpPr>
          <p:cNvPr id="3" name="Content Placeholder 2"/>
          <p:cNvSpPr>
            <a:spLocks noGrp="1"/>
          </p:cNvSpPr>
          <p:nvPr>
            <p:ph idx="1"/>
          </p:nvPr>
        </p:nvSpPr>
        <p:spPr>
          <a:xfrm>
            <a:off x="360609" y="1186267"/>
            <a:ext cx="9958256" cy="635000"/>
          </a:xfrm>
        </p:spPr>
        <p:txBody>
          <a:bodyPr>
            <a:normAutofit/>
          </a:bodyPr>
          <a:lstStyle/>
          <a:p>
            <a:pPr marL="0" indent="0">
              <a:buNone/>
            </a:pPr>
            <a:r>
              <a:rPr lang="en-US" dirty="0" smtClean="0">
                <a:solidFill>
                  <a:schemeClr val="tx1"/>
                </a:solidFill>
                <a:latin typeface="Source Sans Pro Light" charset="0"/>
                <a:ea typeface="Source Sans Pro Light" charset="0"/>
                <a:cs typeface="Source Sans Pro Light" charset="0"/>
              </a:rPr>
              <a:t>Let's fix that problem.</a:t>
            </a:r>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168</a:t>
            </a:fld>
            <a:endParaRPr lang="en-US" dirty="0"/>
          </a:p>
        </p:txBody>
      </p:sp>
      <p:sp>
        <p:nvSpPr>
          <p:cNvPr id="6" name="Rectangle 4"/>
          <p:cNvSpPr/>
          <p:nvPr/>
        </p:nvSpPr>
        <p:spPr>
          <a:xfrm>
            <a:off x="360608" y="1760390"/>
            <a:ext cx="11565229" cy="462136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5" name="Rectangle 4"/>
          <p:cNvSpPr/>
          <p:nvPr/>
        </p:nvSpPr>
        <p:spPr>
          <a:xfrm>
            <a:off x="618186" y="1905009"/>
            <a:ext cx="11088710" cy="430530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endParaRPr lang="en-US" sz="1600" dirty="0">
              <a:solidFill>
                <a:schemeClr val="tx1"/>
              </a:solidFill>
              <a:latin typeface="Courier" charset="0"/>
              <a:ea typeface="Courier" charset="0"/>
              <a:cs typeface="Courier" charset="0"/>
            </a:endParaRPr>
          </a:p>
          <a:p>
            <a:r>
              <a:rPr lang="en-US" sz="1600" dirty="0" err="1">
                <a:solidFill>
                  <a:schemeClr val="tx1"/>
                </a:solidFill>
                <a:latin typeface="Consolas" charset="0"/>
                <a:ea typeface="Consolas" charset="0"/>
                <a:cs typeface="Consolas" charset="0"/>
              </a:rPr>
              <a:t>scala</a:t>
            </a:r>
            <a:r>
              <a:rPr lang="en-US" sz="1600" dirty="0">
                <a:solidFill>
                  <a:schemeClr val="tx1"/>
                </a:solidFill>
                <a:latin typeface="Consolas" charset="0"/>
                <a:ea typeface="Consolas" charset="0"/>
                <a:cs typeface="Consolas" charset="0"/>
              </a:rPr>
              <a:t>&gt; </a:t>
            </a:r>
            <a:r>
              <a:rPr lang="en-US" sz="1600" b="1" dirty="0" err="1">
                <a:solidFill>
                  <a:schemeClr val="tx1"/>
                </a:solidFill>
                <a:latin typeface="Consolas" charset="0"/>
                <a:ea typeface="Consolas" charset="0"/>
                <a:cs typeface="Consolas" charset="0"/>
              </a:rPr>
              <a:t>val</a:t>
            </a:r>
            <a:r>
              <a:rPr lang="en-US" sz="1600" b="1" dirty="0">
                <a:solidFill>
                  <a:schemeClr val="tx1"/>
                </a:solidFill>
                <a:latin typeface="Consolas" charset="0"/>
                <a:ea typeface="Consolas" charset="0"/>
                <a:cs typeface="Consolas" charset="0"/>
              </a:rPr>
              <a:t> </a:t>
            </a:r>
            <a:r>
              <a:rPr lang="en-US" sz="1600" b="1" dirty="0" err="1">
                <a:latin typeface="Consolas" charset="0"/>
                <a:ea typeface="Consolas" charset="0"/>
                <a:cs typeface="Consolas" charset="0"/>
              </a:rPr>
              <a:t>monthName</a:t>
            </a:r>
            <a:r>
              <a:rPr lang="en-US" sz="1600" b="1" dirty="0">
                <a:latin typeface="Consolas" charset="0"/>
                <a:ea typeface="Consolas" charset="0"/>
                <a:cs typeface="Consolas" charset="0"/>
              </a:rPr>
              <a:t> = </a:t>
            </a:r>
            <a:r>
              <a:rPr lang="en-US" sz="1600" b="1" dirty="0" err="1" smtClean="0">
                <a:latin typeface="Consolas" charset="0"/>
                <a:ea typeface="Consolas" charset="0"/>
                <a:cs typeface="Consolas" charset="0"/>
              </a:rPr>
              <a:t>spark.udf.register</a:t>
            </a:r>
            <a:r>
              <a:rPr lang="en-US" sz="1600" b="1" dirty="0">
                <a:latin typeface="Consolas" charset="0"/>
                <a:ea typeface="Consolas" charset="0"/>
                <a:cs typeface="Consolas" charset="0"/>
              </a:rPr>
              <a:t>(</a:t>
            </a:r>
            <a:r>
              <a:rPr lang="en-US" sz="1600" b="1" dirty="0">
                <a:solidFill>
                  <a:srgbClr val="0070C0"/>
                </a:solidFill>
                <a:latin typeface="Consolas" charset="0"/>
                <a:ea typeface="Consolas" charset="0"/>
                <a:cs typeface="Consolas" charset="0"/>
              </a:rPr>
              <a:t>"</a:t>
            </a:r>
            <a:r>
              <a:rPr lang="en-US" sz="1600" b="1" dirty="0" err="1">
                <a:solidFill>
                  <a:srgbClr val="0070C0"/>
                </a:solidFill>
                <a:latin typeface="Consolas" charset="0"/>
                <a:ea typeface="Consolas" charset="0"/>
                <a:cs typeface="Consolas" charset="0"/>
              </a:rPr>
              <a:t>monthName</a:t>
            </a:r>
            <a:r>
              <a:rPr lang="en-US" sz="1600" b="1" dirty="0">
                <a:solidFill>
                  <a:srgbClr val="0070C0"/>
                </a:solidFill>
                <a:latin typeface="Consolas" charset="0"/>
                <a:ea typeface="Consolas" charset="0"/>
                <a:cs typeface="Consolas" charset="0"/>
              </a:rPr>
              <a:t>"</a:t>
            </a:r>
            <a:r>
              <a:rPr lang="en-US" sz="1600" b="1" dirty="0">
                <a:latin typeface="Consolas" charset="0"/>
                <a:ea typeface="Consolas" charset="0"/>
                <a:cs typeface="Consolas" charset="0"/>
              </a:rPr>
              <a:t>, (t: Timestamp) =&gt; {</a:t>
            </a:r>
          </a:p>
          <a:p>
            <a:r>
              <a:rPr lang="en-US" sz="1600" dirty="0">
                <a:latin typeface="Consolas" charset="0"/>
                <a:ea typeface="Consolas" charset="0"/>
                <a:cs typeface="Consolas" charset="0"/>
              </a:rPr>
              <a:t>  </a:t>
            </a:r>
            <a:r>
              <a:rPr lang="en-US" sz="1600" b="1" dirty="0">
                <a:latin typeface="Consolas" charset="0"/>
                <a:ea typeface="Consolas" charset="0"/>
                <a:cs typeface="Consolas" charset="0"/>
              </a:rPr>
              <a:t>import </a:t>
            </a:r>
            <a:r>
              <a:rPr lang="en-US" sz="1600" b="1" dirty="0" err="1">
                <a:latin typeface="Consolas" charset="0"/>
                <a:ea typeface="Consolas" charset="0"/>
                <a:cs typeface="Consolas" charset="0"/>
              </a:rPr>
              <a:t>java.text.SimpleDateFormat</a:t>
            </a:r>
            <a:endParaRPr lang="en-US" sz="1600" b="1" dirty="0">
              <a:latin typeface="Consolas" charset="0"/>
              <a:ea typeface="Consolas" charset="0"/>
              <a:cs typeface="Consolas" charset="0"/>
            </a:endParaRPr>
          </a:p>
          <a:p>
            <a:r>
              <a:rPr lang="en-US" sz="1600" dirty="0">
                <a:latin typeface="Consolas" charset="0"/>
                <a:ea typeface="Consolas" charset="0"/>
                <a:cs typeface="Consolas" charset="0"/>
              </a:rPr>
              <a:t>  </a:t>
            </a:r>
            <a:r>
              <a:rPr lang="en-US" sz="1600" b="1" dirty="0">
                <a:latin typeface="Consolas" charset="0"/>
                <a:ea typeface="Consolas" charset="0"/>
                <a:cs typeface="Consolas" charset="0"/>
              </a:rPr>
              <a:t>import </a:t>
            </a:r>
            <a:r>
              <a:rPr lang="en-US" sz="1600" b="1" dirty="0" err="1">
                <a:latin typeface="Consolas" charset="0"/>
                <a:ea typeface="Consolas" charset="0"/>
                <a:cs typeface="Consolas" charset="0"/>
              </a:rPr>
              <a:t>java.util.Date</a:t>
            </a:r>
            <a:endParaRPr lang="en-US" sz="1600" b="1" dirty="0">
              <a:latin typeface="Consolas" charset="0"/>
              <a:ea typeface="Consolas" charset="0"/>
              <a:cs typeface="Consolas" charset="0"/>
            </a:endParaRPr>
          </a:p>
          <a:p>
            <a:r>
              <a:rPr lang="en-US" sz="1600" dirty="0">
                <a:latin typeface="Consolas" charset="0"/>
                <a:ea typeface="Consolas" charset="0"/>
                <a:cs typeface="Consolas" charset="0"/>
              </a:rPr>
              <a:t>  </a:t>
            </a:r>
            <a:r>
              <a:rPr lang="en-US" sz="1600" b="1" dirty="0" err="1">
                <a:solidFill>
                  <a:schemeClr val="tx1"/>
                </a:solidFill>
                <a:latin typeface="Consolas" charset="0"/>
                <a:ea typeface="Consolas" charset="0"/>
                <a:cs typeface="Consolas" charset="0"/>
              </a:rPr>
              <a:t>val</a:t>
            </a:r>
            <a:r>
              <a:rPr lang="en-US" sz="1600" b="1" dirty="0">
                <a:solidFill>
                  <a:schemeClr val="tx1"/>
                </a:solidFill>
                <a:latin typeface="Consolas" charset="0"/>
                <a:ea typeface="Consolas" charset="0"/>
                <a:cs typeface="Consolas" charset="0"/>
              </a:rPr>
              <a:t> </a:t>
            </a:r>
            <a:r>
              <a:rPr lang="en-US" sz="1600" b="1" dirty="0" err="1">
                <a:latin typeface="Consolas" charset="0"/>
                <a:ea typeface="Consolas" charset="0"/>
                <a:cs typeface="Consolas" charset="0"/>
              </a:rPr>
              <a:t>fmt</a:t>
            </a:r>
            <a:r>
              <a:rPr lang="en-US" sz="1600" b="1" dirty="0">
                <a:latin typeface="Consolas" charset="0"/>
                <a:ea typeface="Consolas" charset="0"/>
                <a:cs typeface="Consolas" charset="0"/>
              </a:rPr>
              <a:t> = new </a:t>
            </a:r>
            <a:r>
              <a:rPr lang="en-US" sz="1600" b="1" dirty="0" err="1">
                <a:latin typeface="Consolas" charset="0"/>
                <a:ea typeface="Consolas" charset="0"/>
                <a:cs typeface="Consolas" charset="0"/>
              </a:rPr>
              <a:t>SimpleDateFormat</a:t>
            </a:r>
            <a:r>
              <a:rPr lang="en-US" sz="1600" b="1" dirty="0">
                <a:latin typeface="Consolas" charset="0"/>
                <a:ea typeface="Consolas" charset="0"/>
                <a:cs typeface="Consolas" charset="0"/>
              </a:rPr>
              <a:t>(</a:t>
            </a:r>
            <a:r>
              <a:rPr lang="en-US" sz="1600" b="1" dirty="0">
                <a:solidFill>
                  <a:srgbClr val="0070C0"/>
                </a:solidFill>
                <a:latin typeface="Consolas" charset="0"/>
                <a:ea typeface="Consolas" charset="0"/>
                <a:cs typeface="Consolas" charset="0"/>
              </a:rPr>
              <a:t>"</a:t>
            </a:r>
            <a:r>
              <a:rPr lang="en-US" sz="1600" b="1" dirty="0" smtClean="0">
                <a:solidFill>
                  <a:srgbClr val="0070C0"/>
                </a:solidFill>
                <a:latin typeface="Consolas" charset="0"/>
                <a:ea typeface="Consolas" charset="0"/>
                <a:cs typeface="Consolas" charset="0"/>
              </a:rPr>
              <a:t>MMM"</a:t>
            </a:r>
            <a:r>
              <a:rPr lang="en-US" sz="1600" b="1" dirty="0" smtClean="0">
                <a:latin typeface="Consolas" charset="0"/>
                <a:ea typeface="Consolas" charset="0"/>
                <a:cs typeface="Consolas" charset="0"/>
              </a:rPr>
              <a:t>)</a:t>
            </a:r>
            <a:endParaRPr lang="en-US" sz="1600" b="1" dirty="0">
              <a:latin typeface="Consolas" charset="0"/>
              <a:ea typeface="Consolas" charset="0"/>
              <a:cs typeface="Consolas" charset="0"/>
            </a:endParaRPr>
          </a:p>
          <a:p>
            <a:r>
              <a:rPr lang="en-US" sz="1600" dirty="0">
                <a:latin typeface="Consolas" charset="0"/>
                <a:ea typeface="Consolas" charset="0"/>
                <a:cs typeface="Consolas" charset="0"/>
              </a:rPr>
              <a:t>  </a:t>
            </a:r>
            <a:r>
              <a:rPr lang="en-US" sz="1600" b="1" dirty="0" err="1">
                <a:latin typeface="Consolas" charset="0"/>
                <a:ea typeface="Consolas" charset="0"/>
                <a:cs typeface="Consolas" charset="0"/>
              </a:rPr>
              <a:t>fmt.format</a:t>
            </a:r>
            <a:r>
              <a:rPr lang="en-US" sz="1600" dirty="0">
                <a:latin typeface="Consolas" charset="0"/>
                <a:ea typeface="Consolas" charset="0"/>
                <a:cs typeface="Consolas" charset="0"/>
              </a:rPr>
              <a:t>(</a:t>
            </a:r>
            <a:r>
              <a:rPr lang="en-US" sz="1600" b="1" dirty="0">
                <a:latin typeface="Consolas" charset="0"/>
                <a:ea typeface="Consolas" charset="0"/>
                <a:cs typeface="Consolas" charset="0"/>
              </a:rPr>
              <a:t>new Date(</a:t>
            </a:r>
            <a:r>
              <a:rPr lang="en-US" sz="1600" b="1" dirty="0" err="1">
                <a:latin typeface="Consolas" charset="0"/>
                <a:ea typeface="Consolas" charset="0"/>
                <a:cs typeface="Consolas" charset="0"/>
              </a:rPr>
              <a:t>t.getTime</a:t>
            </a:r>
            <a:r>
              <a:rPr lang="en-US" sz="1600" b="1" dirty="0">
                <a:latin typeface="Consolas" charset="0"/>
                <a:ea typeface="Consolas" charset="0"/>
                <a:cs typeface="Consolas" charset="0"/>
              </a:rPr>
              <a:t>))</a:t>
            </a:r>
          </a:p>
          <a:p>
            <a:r>
              <a:rPr lang="is-IS" sz="1600" dirty="0">
                <a:latin typeface="Consolas" charset="0"/>
                <a:ea typeface="Consolas" charset="0"/>
                <a:cs typeface="Consolas" charset="0"/>
              </a:rPr>
              <a:t>})</a:t>
            </a:r>
          </a:p>
          <a:p>
            <a:r>
              <a:rPr lang="en-US" sz="1600" dirty="0" err="1">
                <a:solidFill>
                  <a:schemeClr val="tx1"/>
                </a:solidFill>
                <a:latin typeface="Consolas" charset="0"/>
                <a:ea typeface="Consolas" charset="0"/>
                <a:cs typeface="Consolas" charset="0"/>
              </a:rPr>
              <a:t>monthName</a:t>
            </a:r>
            <a:r>
              <a:rPr lang="en-US" sz="1600" dirty="0">
                <a:solidFill>
                  <a:schemeClr val="tx1"/>
                </a:solidFill>
                <a:latin typeface="Consolas" charset="0"/>
                <a:ea typeface="Consolas" charset="0"/>
                <a:cs typeface="Consolas" charset="0"/>
              </a:rPr>
              <a:t>: </a:t>
            </a:r>
            <a:r>
              <a:rPr lang="en-US" sz="1600" dirty="0" err="1">
                <a:solidFill>
                  <a:schemeClr val="tx1"/>
                </a:solidFill>
                <a:latin typeface="Consolas" charset="0"/>
                <a:ea typeface="Consolas" charset="0"/>
                <a:cs typeface="Consolas" charset="0"/>
              </a:rPr>
              <a:t>org.apache.spark.sql.UserDefinedFunction</a:t>
            </a:r>
            <a:r>
              <a:rPr lang="en-US" sz="1600" dirty="0">
                <a:solidFill>
                  <a:schemeClr val="tx1"/>
                </a:solidFill>
                <a:latin typeface="Consolas" charset="0"/>
                <a:ea typeface="Consolas" charset="0"/>
                <a:cs typeface="Consolas" charset="0"/>
              </a:rPr>
              <a:t> = </a:t>
            </a:r>
            <a:r>
              <a:rPr lang="en-US" sz="1600" dirty="0" err="1">
                <a:solidFill>
                  <a:schemeClr val="tx1"/>
                </a:solidFill>
                <a:latin typeface="Consolas" charset="0"/>
                <a:ea typeface="Consolas" charset="0"/>
                <a:cs typeface="Consolas" charset="0"/>
              </a:rPr>
              <a:t>UserDefinedFunction</a:t>
            </a:r>
            <a:r>
              <a:rPr lang="en-US" sz="1600" dirty="0">
                <a:solidFill>
                  <a:schemeClr val="tx1"/>
                </a:solidFill>
                <a:latin typeface="Consolas" charset="0"/>
                <a:ea typeface="Consolas" charset="0"/>
                <a:cs typeface="Consolas" charset="0"/>
              </a:rPr>
              <a:t>(&lt;function1&gt;,</a:t>
            </a:r>
            <a:r>
              <a:rPr lang="en-US" sz="1600" dirty="0" err="1">
                <a:solidFill>
                  <a:schemeClr val="tx1"/>
                </a:solidFill>
                <a:latin typeface="Consolas" charset="0"/>
                <a:ea typeface="Consolas" charset="0"/>
                <a:cs typeface="Consolas" charset="0"/>
              </a:rPr>
              <a:t>StringType,List</a:t>
            </a:r>
            <a:r>
              <a:rPr lang="en-US" sz="1600" dirty="0" smtClean="0">
                <a:solidFill>
                  <a:schemeClr val="tx1"/>
                </a:solidFill>
                <a:latin typeface="Consolas" charset="0"/>
                <a:ea typeface="Consolas" charset="0"/>
                <a:cs typeface="Consolas" charset="0"/>
              </a:rPr>
              <a:t>())</a:t>
            </a:r>
            <a:br>
              <a:rPr lang="en-US" sz="1600" dirty="0" smtClean="0">
                <a:solidFill>
                  <a:schemeClr val="tx1"/>
                </a:solidFill>
                <a:latin typeface="Consolas" charset="0"/>
                <a:ea typeface="Consolas" charset="0"/>
                <a:cs typeface="Consolas" charset="0"/>
              </a:rPr>
            </a:br>
            <a:endParaRPr lang="en-US" sz="1600" dirty="0">
              <a:solidFill>
                <a:schemeClr val="tx1"/>
              </a:solidFill>
              <a:latin typeface="Consolas" charset="0"/>
              <a:ea typeface="Consolas" charset="0"/>
              <a:cs typeface="Consolas" charset="0"/>
            </a:endParaRPr>
          </a:p>
          <a:p>
            <a:r>
              <a:rPr lang="en-US" sz="1600" dirty="0" err="1">
                <a:solidFill>
                  <a:schemeClr val="tx1"/>
                </a:solidFill>
                <a:latin typeface="Consolas" charset="0"/>
                <a:ea typeface="Consolas" charset="0"/>
                <a:cs typeface="Consolas" charset="0"/>
              </a:rPr>
              <a:t>scala</a:t>
            </a:r>
            <a:r>
              <a:rPr lang="en-US" sz="1600" dirty="0">
                <a:solidFill>
                  <a:schemeClr val="tx1"/>
                </a:solidFill>
                <a:latin typeface="Consolas" charset="0"/>
                <a:ea typeface="Consolas" charset="0"/>
                <a:cs typeface="Consolas" charset="0"/>
              </a:rPr>
              <a:t>&gt; </a:t>
            </a:r>
            <a:r>
              <a:rPr lang="en-US" sz="1600" b="1" dirty="0" err="1" smtClean="0">
                <a:solidFill>
                  <a:schemeClr val="tx1"/>
                </a:solidFill>
                <a:latin typeface="Consolas" charset="0"/>
                <a:ea typeface="Consolas" charset="0"/>
                <a:cs typeface="Consolas" charset="0"/>
              </a:rPr>
              <a:t>df.select</a:t>
            </a:r>
            <a:r>
              <a:rPr lang="en-US" sz="1600" b="1" dirty="0" smtClean="0">
                <a:solidFill>
                  <a:schemeClr val="tx1"/>
                </a:solidFill>
                <a:latin typeface="Consolas" charset="0"/>
                <a:ea typeface="Consolas" charset="0"/>
                <a:cs typeface="Consolas" charset="0"/>
              </a:rPr>
              <a:t>(</a:t>
            </a:r>
            <a:r>
              <a:rPr lang="en-US" sz="1600" b="1" dirty="0" err="1" smtClean="0">
                <a:solidFill>
                  <a:schemeClr val="tx1"/>
                </a:solidFill>
                <a:latin typeface="Consolas" charset="0"/>
                <a:ea typeface="Consolas" charset="0"/>
                <a:cs typeface="Consolas" charset="0"/>
              </a:rPr>
              <a:t>monthName</a:t>
            </a:r>
            <a:r>
              <a:rPr lang="en-US" sz="1600" b="1" dirty="0" smtClean="0">
                <a:solidFill>
                  <a:schemeClr val="tx1"/>
                </a:solidFill>
                <a:latin typeface="Consolas" charset="0"/>
                <a:ea typeface="Consolas" charset="0"/>
                <a:cs typeface="Consolas" charset="0"/>
              </a:rPr>
              <a:t>($</a:t>
            </a:r>
            <a:r>
              <a:rPr lang="en-US" sz="1600" b="1" dirty="0" smtClean="0">
                <a:solidFill>
                  <a:srgbClr val="0070C0"/>
                </a:solidFill>
                <a:latin typeface="Consolas" charset="0"/>
                <a:ea typeface="Consolas" charset="0"/>
                <a:cs typeface="Consolas" charset="0"/>
              </a:rPr>
              <a:t>"time"</a:t>
            </a:r>
            <a:r>
              <a:rPr lang="en-US" sz="1600" b="1" dirty="0" smtClean="0">
                <a:solidFill>
                  <a:schemeClr val="tx1"/>
                </a:solidFill>
                <a:latin typeface="Consolas" charset="0"/>
                <a:ea typeface="Consolas" charset="0"/>
                <a:cs typeface="Consolas" charset="0"/>
              </a:rPr>
              <a:t>)).show(5</a:t>
            </a:r>
            <a:r>
              <a:rPr lang="en-US" sz="1600" b="1" dirty="0">
                <a:solidFill>
                  <a:schemeClr val="tx1"/>
                </a:solidFill>
                <a:latin typeface="Consolas" charset="0"/>
                <a:ea typeface="Consolas" charset="0"/>
                <a:cs typeface="Consolas" charset="0"/>
              </a:rPr>
              <a:t>)</a:t>
            </a:r>
          </a:p>
          <a:p>
            <a:r>
              <a:rPr lang="en-US" sz="1600" dirty="0" smtClean="0">
                <a:solidFill>
                  <a:schemeClr val="tx1"/>
                </a:solidFill>
                <a:latin typeface="Courier" charset="0"/>
                <a:ea typeface="Courier" charset="0"/>
                <a:cs typeface="Courier" charset="0"/>
              </a:rPr>
              <a:t>+---------+</a:t>
            </a:r>
            <a:br>
              <a:rPr lang="en-US" sz="1600" dirty="0" smtClean="0">
                <a:solidFill>
                  <a:schemeClr val="tx1"/>
                </a:solidFill>
                <a:latin typeface="Courier" charset="0"/>
                <a:ea typeface="Courier" charset="0"/>
                <a:cs typeface="Courier" charset="0"/>
              </a:rPr>
            </a:br>
            <a:r>
              <a:rPr lang="en-US" sz="1600" dirty="0" smtClean="0">
                <a:solidFill>
                  <a:schemeClr val="tx1"/>
                </a:solidFill>
                <a:latin typeface="Courier" charset="0"/>
                <a:ea typeface="Courier" charset="0"/>
                <a:cs typeface="Courier" charset="0"/>
              </a:rPr>
              <a:t>|</a:t>
            </a:r>
            <a:r>
              <a:rPr lang="en-US" sz="1600" dirty="0">
                <a:solidFill>
                  <a:schemeClr val="tx1"/>
                </a:solidFill>
                <a:latin typeface="Courier" charset="0"/>
                <a:ea typeface="Courier" charset="0"/>
                <a:cs typeface="Courier" charset="0"/>
              </a:rPr>
              <a:t>UDF(time</a:t>
            </a:r>
            <a:r>
              <a:rPr lang="en-US" sz="1600" dirty="0" smtClean="0">
                <a:solidFill>
                  <a:schemeClr val="tx1"/>
                </a:solidFill>
                <a:latin typeface="Courier" charset="0"/>
                <a:ea typeface="Courier" charset="0"/>
                <a:cs typeface="Courier" charset="0"/>
              </a:rPr>
              <a:t>)|</a:t>
            </a:r>
            <a:br>
              <a:rPr lang="en-US" sz="1600" dirty="0" smtClean="0">
                <a:solidFill>
                  <a:schemeClr val="tx1"/>
                </a:solidFill>
                <a:latin typeface="Courier" charset="0"/>
                <a:ea typeface="Courier" charset="0"/>
                <a:cs typeface="Courier" charset="0"/>
              </a:rPr>
            </a:br>
            <a:r>
              <a:rPr lang="en-US" sz="1600" dirty="0" smtClean="0">
                <a:solidFill>
                  <a:schemeClr val="tx1"/>
                </a:solidFill>
                <a:latin typeface="Courier" charset="0"/>
                <a:ea typeface="Courier" charset="0"/>
                <a:cs typeface="Courier" charset="0"/>
              </a:rPr>
              <a:t>+---------+</a:t>
            </a:r>
            <a:br>
              <a:rPr lang="en-US" sz="1600" dirty="0" smtClean="0">
                <a:solidFill>
                  <a:schemeClr val="tx1"/>
                </a:solidFill>
                <a:latin typeface="Courier" charset="0"/>
                <a:ea typeface="Courier" charset="0"/>
                <a:cs typeface="Courier" charset="0"/>
              </a:rPr>
            </a:br>
            <a:r>
              <a:rPr lang="en-US" sz="1600" dirty="0" smtClean="0">
                <a:solidFill>
                  <a:schemeClr val="tx1"/>
                </a:solidFill>
                <a:latin typeface="Courier" charset="0"/>
                <a:ea typeface="Courier" charset="0"/>
                <a:cs typeface="Courier" charset="0"/>
              </a:rPr>
              <a:t>|      </a:t>
            </a:r>
            <a:r>
              <a:rPr lang="en-US" sz="1600" dirty="0">
                <a:solidFill>
                  <a:schemeClr val="tx1"/>
                </a:solidFill>
                <a:latin typeface="Courier" charset="0"/>
                <a:ea typeface="Courier" charset="0"/>
                <a:cs typeface="Courier" charset="0"/>
              </a:rPr>
              <a:t>Oct</a:t>
            </a:r>
            <a:r>
              <a:rPr lang="en-US" sz="1600" dirty="0" smtClean="0">
                <a:solidFill>
                  <a:schemeClr val="tx1"/>
                </a:solidFill>
                <a:latin typeface="Courier" charset="0"/>
                <a:ea typeface="Courier" charset="0"/>
                <a:cs typeface="Courier" charset="0"/>
              </a:rPr>
              <a:t>|</a:t>
            </a:r>
            <a:br>
              <a:rPr lang="en-US" sz="1600" dirty="0" smtClean="0">
                <a:solidFill>
                  <a:schemeClr val="tx1"/>
                </a:solidFill>
                <a:latin typeface="Courier" charset="0"/>
                <a:ea typeface="Courier" charset="0"/>
                <a:cs typeface="Courier" charset="0"/>
              </a:rPr>
            </a:br>
            <a:r>
              <a:rPr lang="en-US" sz="1600" dirty="0" smtClean="0">
                <a:solidFill>
                  <a:schemeClr val="tx1"/>
                </a:solidFill>
                <a:latin typeface="Courier" charset="0"/>
                <a:ea typeface="Courier" charset="0"/>
                <a:cs typeface="Courier" charset="0"/>
              </a:rPr>
              <a:t>|      </a:t>
            </a:r>
            <a:r>
              <a:rPr lang="en-US" sz="1600" dirty="0">
                <a:solidFill>
                  <a:schemeClr val="tx1"/>
                </a:solidFill>
                <a:latin typeface="Courier" charset="0"/>
                <a:ea typeface="Courier" charset="0"/>
                <a:cs typeface="Courier" charset="0"/>
              </a:rPr>
              <a:t>Oct</a:t>
            </a:r>
            <a:r>
              <a:rPr lang="en-US" sz="1600" dirty="0" smtClean="0">
                <a:solidFill>
                  <a:schemeClr val="tx1"/>
                </a:solidFill>
                <a:latin typeface="Courier" charset="0"/>
                <a:ea typeface="Courier" charset="0"/>
                <a:cs typeface="Courier" charset="0"/>
              </a:rPr>
              <a:t>|</a:t>
            </a:r>
            <a:br>
              <a:rPr lang="en-US" sz="1600" dirty="0" smtClean="0">
                <a:solidFill>
                  <a:schemeClr val="tx1"/>
                </a:solidFill>
                <a:latin typeface="Courier" charset="0"/>
                <a:ea typeface="Courier" charset="0"/>
                <a:cs typeface="Courier" charset="0"/>
              </a:rPr>
            </a:br>
            <a:r>
              <a:rPr lang="en-US" sz="1600" dirty="0" smtClean="0">
                <a:solidFill>
                  <a:schemeClr val="tx1"/>
                </a:solidFill>
                <a:latin typeface="Courier" charset="0"/>
                <a:ea typeface="Courier" charset="0"/>
                <a:cs typeface="Courier" charset="0"/>
              </a:rPr>
              <a:t>+---------+</a:t>
            </a:r>
            <a:endParaRPr lang="en-US" sz="1600" dirty="0">
              <a:solidFill>
                <a:schemeClr val="tx1"/>
              </a:solidFill>
              <a:latin typeface="Courier" charset="0"/>
              <a:ea typeface="Courier" charset="0"/>
              <a:cs typeface="Courier"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77915" y="2191443"/>
            <a:ext cx="315382" cy="464575"/>
          </a:xfrm>
          <a:prstGeom prst="rect">
            <a:avLst/>
          </a:prstGeom>
        </p:spPr>
      </p:pic>
    </p:spTree>
    <p:extLst>
      <p:ext uri="{BB962C8B-B14F-4D97-AF65-F5344CB8AC3E}">
        <p14:creationId xmlns:p14="http://schemas.microsoft.com/office/powerpoint/2010/main" val="12008680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291" y="275167"/>
            <a:ext cx="8351923" cy="909919"/>
          </a:xfrm>
        </p:spPr>
        <p:txBody>
          <a:bodyPr>
            <a:normAutofit fontScale="90000"/>
          </a:bodyPr>
          <a:lstStyle/>
          <a:p>
            <a:r>
              <a:rPr lang="en-US" dirty="0" smtClean="0"/>
              <a:t>Writing </a:t>
            </a:r>
            <a:r>
              <a:rPr lang="en-US" dirty="0" err="1" smtClean="0"/>
              <a:t>DataFrames</a:t>
            </a:r>
            <a:endParaRPr lang="en-US" dirty="0"/>
          </a:p>
        </p:txBody>
      </p:sp>
      <p:sp>
        <p:nvSpPr>
          <p:cNvPr id="3" name="Content Placeholder 2"/>
          <p:cNvSpPr>
            <a:spLocks noGrp="1"/>
          </p:cNvSpPr>
          <p:nvPr>
            <p:ph idx="1"/>
          </p:nvPr>
        </p:nvSpPr>
        <p:spPr>
          <a:xfrm>
            <a:off x="1826202" y="1518460"/>
            <a:ext cx="8472313" cy="4863291"/>
          </a:xfrm>
        </p:spPr>
        <p:txBody>
          <a:bodyPr>
            <a:normAutofit/>
          </a:bodyPr>
          <a:lstStyle/>
          <a:p>
            <a:pPr marL="0" indent="0">
              <a:spcBef>
                <a:spcPts val="1333"/>
              </a:spcBef>
              <a:buNone/>
            </a:pPr>
            <a:r>
              <a:rPr lang="en-US" dirty="0" smtClean="0">
                <a:solidFill>
                  <a:schemeClr val="tx1"/>
                </a:solidFill>
                <a:latin typeface="Source Sans Pro Light" charset="0"/>
                <a:ea typeface="Source Sans Pro Light" charset="0"/>
                <a:cs typeface="Source Sans Pro Light" charset="0"/>
              </a:rPr>
              <a:t>You can write </a:t>
            </a:r>
            <a:r>
              <a:rPr lang="en-US" dirty="0" err="1" smtClean="0">
                <a:solidFill>
                  <a:schemeClr val="tx1"/>
                </a:solidFill>
                <a:latin typeface="Source Sans Pro Light" charset="0"/>
                <a:ea typeface="Source Sans Pro Light" charset="0"/>
                <a:cs typeface="Source Sans Pro Light" charset="0"/>
              </a:rPr>
              <a:t>DataFrames</a:t>
            </a:r>
            <a:r>
              <a:rPr lang="en-US" dirty="0">
                <a:solidFill>
                  <a:schemeClr val="tx1"/>
                </a:solidFill>
                <a:latin typeface="Source Sans Pro Light" charset="0"/>
                <a:ea typeface="Source Sans Pro Light" charset="0"/>
                <a:cs typeface="Source Sans Pro Light" charset="0"/>
              </a:rPr>
              <a:t> </a:t>
            </a:r>
            <a:r>
              <a:rPr lang="en-US" dirty="0" smtClean="0">
                <a:solidFill>
                  <a:schemeClr val="tx1"/>
                </a:solidFill>
                <a:latin typeface="Source Sans Pro Light" charset="0"/>
                <a:ea typeface="Source Sans Pro Light" charset="0"/>
                <a:cs typeface="Source Sans Pro Light" charset="0"/>
              </a:rPr>
              <a:t>out, as well. When doing ETL, this is a </a:t>
            </a:r>
            <a:r>
              <a:rPr lang="en-US" i="1" dirty="0" smtClean="0">
                <a:solidFill>
                  <a:schemeClr val="tx1"/>
                </a:solidFill>
                <a:latin typeface="Source Sans Pro Light" charset="0"/>
                <a:ea typeface="Source Sans Pro Light" charset="0"/>
                <a:cs typeface="Source Sans Pro Light" charset="0"/>
              </a:rPr>
              <a:t>very</a:t>
            </a:r>
            <a:r>
              <a:rPr lang="en-US" dirty="0" smtClean="0">
                <a:solidFill>
                  <a:schemeClr val="tx1"/>
                </a:solidFill>
                <a:latin typeface="Source Sans Pro Light" charset="0"/>
                <a:ea typeface="Source Sans Pro Light" charset="0"/>
                <a:cs typeface="Source Sans Pro Light" charset="0"/>
              </a:rPr>
              <a:t> common requirement.</a:t>
            </a:r>
          </a:p>
          <a:p>
            <a:pPr>
              <a:spcBef>
                <a:spcPts val="1333"/>
              </a:spcBef>
            </a:pPr>
            <a:r>
              <a:rPr lang="en-US" dirty="0" smtClean="0">
                <a:solidFill>
                  <a:schemeClr val="tx1"/>
                </a:solidFill>
                <a:latin typeface="Source Sans Pro Light" charset="0"/>
                <a:ea typeface="Source Sans Pro Light" charset="0"/>
                <a:cs typeface="Source Sans Pro Light" charset="0"/>
              </a:rPr>
              <a:t>In most cases, if you can read a data format, you can write that data format, as well.</a:t>
            </a:r>
          </a:p>
          <a:p>
            <a:pPr>
              <a:spcBef>
                <a:spcPts val="1333"/>
              </a:spcBef>
            </a:pPr>
            <a:r>
              <a:rPr lang="en-US" dirty="0" smtClean="0">
                <a:solidFill>
                  <a:schemeClr val="tx1"/>
                </a:solidFill>
                <a:latin typeface="Source Sans Pro Light" charset="0"/>
                <a:ea typeface="Source Sans Pro Light" charset="0"/>
                <a:cs typeface="Source Sans Pro Light" charset="0"/>
              </a:rPr>
              <a:t>If you're writing to a text file format (e.g., JSON), you'll typically get multiple output files.</a:t>
            </a:r>
          </a:p>
        </p:txBody>
      </p:sp>
    </p:spTree>
    <p:extLst>
      <p:ext uri="{BB962C8B-B14F-4D97-AF65-F5344CB8AC3E}">
        <p14:creationId xmlns:p14="http://schemas.microsoft.com/office/powerpoint/2010/main" val="17982839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438309" y="296949"/>
            <a:ext cx="1907024"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Parallelize</a:t>
            </a:r>
            <a:endParaRPr lang="en-US" dirty="0">
              <a:solidFill>
                <a:schemeClr val="tx1">
                  <a:lumMod val="95000"/>
                </a:schemeClr>
              </a:solidFill>
              <a:latin typeface="Source Sans Pro"/>
              <a:cs typeface="Source Sans Pro"/>
            </a:endParaRPr>
          </a:p>
        </p:txBody>
      </p:sp>
      <p:sp>
        <p:nvSpPr>
          <p:cNvPr id="3" name="TextBox 2"/>
          <p:cNvSpPr txBox="1"/>
          <p:nvPr/>
        </p:nvSpPr>
        <p:spPr>
          <a:xfrm>
            <a:off x="2064135" y="3090964"/>
            <a:ext cx="7582328" cy="553996"/>
          </a:xfrm>
          <a:prstGeom prst="rect">
            <a:avLst/>
          </a:prstGeom>
          <a:noFill/>
        </p:spPr>
        <p:txBody>
          <a:bodyPr wrap="square" lIns="91438" tIns="45719" rIns="91438" bIns="45719" rtlCol="0">
            <a:spAutoFit/>
          </a:bodyPr>
          <a:lstStyle/>
          <a:p>
            <a:r>
              <a:rPr lang="en-US" sz="1500" dirty="0">
                <a:solidFill>
                  <a:schemeClr val="accent1"/>
                </a:solidFill>
                <a:latin typeface="Consolas" panose="020B0609020204030204" pitchFamily="49" charset="0"/>
                <a:cs typeface="Consolas" panose="020B0609020204030204" pitchFamily="49" charset="0"/>
              </a:rPr>
              <a:t># Parallelize in Python</a:t>
            </a:r>
          </a:p>
          <a:p>
            <a:r>
              <a:rPr lang="en-US" sz="1500" dirty="0" err="1">
                <a:latin typeface="Consolas" panose="020B0609020204030204" pitchFamily="49" charset="0"/>
                <a:cs typeface="Consolas" panose="020B0609020204030204" pitchFamily="49" charset="0"/>
              </a:rPr>
              <a:t>wordsRDD</a:t>
            </a:r>
            <a:r>
              <a:rPr lang="en-US" sz="1500" dirty="0">
                <a:latin typeface="Consolas" panose="020B0609020204030204" pitchFamily="49" charset="0"/>
                <a:cs typeface="Consolas" panose="020B0609020204030204" pitchFamily="49" charset="0"/>
              </a:rPr>
              <a:t> = </a:t>
            </a:r>
            <a:r>
              <a:rPr lang="en-US" sz="1500" dirty="0" err="1">
                <a:latin typeface="Consolas" panose="020B0609020204030204" pitchFamily="49" charset="0"/>
                <a:cs typeface="Consolas" panose="020B0609020204030204" pitchFamily="49" charset="0"/>
              </a:rPr>
              <a:t>sc.parallelize</a:t>
            </a:r>
            <a:r>
              <a:rPr lang="en-US" sz="1500" dirty="0">
                <a:latin typeface="Consolas" panose="020B0609020204030204" pitchFamily="49" charset="0"/>
                <a:cs typeface="Consolas" panose="020B0609020204030204" pitchFamily="49" charset="0"/>
              </a:rPr>
              <a:t>([</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fish", </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cats</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 </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dogs</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4405" y="594107"/>
            <a:ext cx="440413" cy="64875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14405" y="3172075"/>
            <a:ext cx="564231" cy="56423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161" y="5236287"/>
            <a:ext cx="695657" cy="695657"/>
          </a:xfrm>
          <a:prstGeom prst="rect">
            <a:avLst/>
          </a:prstGeom>
        </p:spPr>
      </p:pic>
      <p:sp>
        <p:nvSpPr>
          <p:cNvPr id="7" name="TextBox 6"/>
          <p:cNvSpPr txBox="1"/>
          <p:nvPr/>
        </p:nvSpPr>
        <p:spPr>
          <a:xfrm>
            <a:off x="2026045" y="719639"/>
            <a:ext cx="7582328" cy="553996"/>
          </a:xfrm>
          <a:prstGeom prst="rect">
            <a:avLst/>
          </a:prstGeom>
          <a:noFill/>
        </p:spPr>
        <p:txBody>
          <a:bodyPr wrap="square" lIns="91438" tIns="45719" rIns="91438" bIns="45719" rtlCol="0">
            <a:spAutoFit/>
          </a:bodyPr>
          <a:lstStyle/>
          <a:p>
            <a:r>
              <a:rPr lang="en-US" sz="1500" dirty="0">
                <a:solidFill>
                  <a:schemeClr val="accent1"/>
                </a:solidFill>
                <a:latin typeface="Consolas" panose="020B0609020204030204" pitchFamily="49" charset="0"/>
                <a:cs typeface="Consolas" panose="020B0609020204030204" pitchFamily="49" charset="0"/>
              </a:rPr>
              <a:t>// Parallelize in Scala</a:t>
            </a:r>
          </a:p>
          <a:p>
            <a:r>
              <a:rPr lang="nn-NO" sz="1500" dirty="0">
                <a:latin typeface="Consolas" panose="020B0609020204030204" pitchFamily="49" charset="0"/>
                <a:cs typeface="Consolas" panose="020B0609020204030204" pitchFamily="49" charset="0"/>
              </a:rPr>
              <a:t>val </a:t>
            </a:r>
            <a:r>
              <a:rPr lang="nn-NO" sz="1500" dirty="0" err="1">
                <a:latin typeface="Consolas" panose="020B0609020204030204" pitchFamily="49" charset="0"/>
                <a:cs typeface="Consolas" panose="020B0609020204030204" pitchFamily="49" charset="0"/>
              </a:rPr>
              <a:t>wordsRDD</a:t>
            </a:r>
            <a:r>
              <a:rPr lang="nn-NO" sz="1500" dirty="0">
                <a:latin typeface="Consolas" panose="020B0609020204030204" pitchFamily="49" charset="0"/>
                <a:cs typeface="Consolas" panose="020B0609020204030204" pitchFamily="49" charset="0"/>
              </a:rPr>
              <a:t> = sc.parallelize(List("fish", "cats", "dogs"))</a:t>
            </a:r>
            <a:endParaRPr lang="en-US" sz="1500" dirty="0">
              <a:latin typeface="Consolas" panose="020B0609020204030204" pitchFamily="49" charset="0"/>
              <a:cs typeface="Consolas" panose="020B0609020204030204" pitchFamily="49" charset="0"/>
            </a:endParaRPr>
          </a:p>
        </p:txBody>
      </p:sp>
      <p:sp>
        <p:nvSpPr>
          <p:cNvPr id="8" name="TextBox 7"/>
          <p:cNvSpPr txBox="1"/>
          <p:nvPr/>
        </p:nvSpPr>
        <p:spPr>
          <a:xfrm>
            <a:off x="1921273" y="5305687"/>
            <a:ext cx="9424065" cy="553996"/>
          </a:xfrm>
          <a:prstGeom prst="rect">
            <a:avLst/>
          </a:prstGeom>
          <a:noFill/>
        </p:spPr>
        <p:txBody>
          <a:bodyPr wrap="square" lIns="91438" tIns="45719" rIns="91438" bIns="45719" rtlCol="0">
            <a:spAutoFit/>
          </a:bodyPr>
          <a:lstStyle/>
          <a:p>
            <a:r>
              <a:rPr lang="en-US" sz="1500" dirty="0">
                <a:solidFill>
                  <a:schemeClr val="accent1"/>
                </a:solidFill>
                <a:latin typeface="Consolas" panose="020B0609020204030204" pitchFamily="49" charset="0"/>
                <a:cs typeface="Consolas" panose="020B0609020204030204" pitchFamily="49" charset="0"/>
              </a:rPr>
              <a:t>// Parallelize in Java</a:t>
            </a:r>
          </a:p>
          <a:p>
            <a:r>
              <a:rPr lang="en-US" sz="1500" dirty="0" err="1">
                <a:latin typeface="Consolas" panose="020B0609020204030204" pitchFamily="49" charset="0"/>
                <a:cs typeface="Consolas" panose="020B0609020204030204" pitchFamily="49" charset="0"/>
              </a:rPr>
              <a:t>JavaRDD</a:t>
            </a:r>
            <a:r>
              <a:rPr lang="en-US" sz="1500" dirty="0">
                <a:latin typeface="Consolas" panose="020B0609020204030204" pitchFamily="49" charset="0"/>
                <a:cs typeface="Consolas" panose="020B0609020204030204" pitchFamily="49" charset="0"/>
              </a:rPr>
              <a:t>&lt;String&gt; </a:t>
            </a:r>
            <a:r>
              <a:rPr lang="en-US" sz="1500" dirty="0" err="1">
                <a:latin typeface="Consolas" panose="020B0609020204030204" pitchFamily="49" charset="0"/>
                <a:cs typeface="Consolas" panose="020B0609020204030204" pitchFamily="49" charset="0"/>
              </a:rPr>
              <a:t>wordsRDD</a:t>
            </a:r>
            <a:r>
              <a:rPr lang="en-US" sz="1500" dirty="0">
                <a:latin typeface="Consolas" panose="020B0609020204030204" pitchFamily="49" charset="0"/>
                <a:cs typeface="Consolas" panose="020B0609020204030204" pitchFamily="49" charset="0"/>
              </a:rPr>
              <a:t> = </a:t>
            </a:r>
            <a:r>
              <a:rPr lang="en-US" sz="1500" dirty="0" err="1">
                <a:latin typeface="Consolas" panose="020B0609020204030204" pitchFamily="49" charset="0"/>
                <a:cs typeface="Consolas" panose="020B0609020204030204" pitchFamily="49" charset="0"/>
              </a:rPr>
              <a:t>sc.parallelize</a:t>
            </a:r>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Arrays.asList</a:t>
            </a:r>
            <a:r>
              <a:rPr lang="en-US" sz="1500" dirty="0">
                <a:latin typeface="Consolas" panose="020B0609020204030204" pitchFamily="49" charset="0"/>
                <a:cs typeface="Consolas" panose="020B0609020204030204" pitchFamily="49" charset="0"/>
              </a:rPr>
              <a:t>(</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fish", </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cats</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 </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dogs</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a:t>
            </a:r>
          </a:p>
        </p:txBody>
      </p:sp>
      <p:cxnSp>
        <p:nvCxnSpPr>
          <p:cNvPr id="9" name="Straight Connector 8"/>
          <p:cNvCxnSpPr/>
          <p:nvPr/>
        </p:nvCxnSpPr>
        <p:spPr>
          <a:xfrm>
            <a:off x="1993189" y="2321959"/>
            <a:ext cx="6226139"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a:off x="1993189" y="4580561"/>
            <a:ext cx="6226139" cy="0"/>
          </a:xfrm>
          <a:prstGeom prst="line">
            <a:avLst/>
          </a:prstGeom>
        </p:spPr>
        <p:style>
          <a:lnRef idx="2">
            <a:schemeClr val="accent6"/>
          </a:lnRef>
          <a:fillRef idx="0">
            <a:schemeClr val="accent6"/>
          </a:fillRef>
          <a:effectRef idx="1">
            <a:schemeClr val="accent6"/>
          </a:effectRef>
          <a:fontRef idx="minor">
            <a:schemeClr val="tx1"/>
          </a:fontRef>
        </p:style>
      </p:cxnSp>
      <p:sp>
        <p:nvSpPr>
          <p:cNvPr id="11" name="TextBox 10"/>
          <p:cNvSpPr txBox="1"/>
          <p:nvPr/>
        </p:nvSpPr>
        <p:spPr>
          <a:xfrm>
            <a:off x="9027583" y="823553"/>
            <a:ext cx="2603500" cy="2554543"/>
          </a:xfrm>
          <a:prstGeom prst="rect">
            <a:avLst/>
          </a:prstGeom>
          <a:noFill/>
        </p:spPr>
        <p:txBody>
          <a:bodyPr wrap="square" lIns="91438" tIns="45719" rIns="91438" bIns="45719" rtlCol="0">
            <a:spAutoFit/>
          </a:bodyPr>
          <a:lstStyle/>
          <a:p>
            <a:pPr marL="228594" indent="-228594">
              <a:buFont typeface="Arial"/>
              <a:buChar char="•"/>
            </a:pPr>
            <a:r>
              <a:rPr lang="en-US" sz="1600" dirty="0">
                <a:latin typeface="Source Sans Pro Light"/>
              </a:rPr>
              <a:t>Take an existing in-memory collection and pass it to </a:t>
            </a:r>
            <a:r>
              <a:rPr lang="en-US" sz="1600" dirty="0" err="1">
                <a:latin typeface="Source Sans Pro Light"/>
              </a:rPr>
              <a:t>SparkContext’s</a:t>
            </a:r>
            <a:r>
              <a:rPr lang="en-US" sz="1600" dirty="0">
                <a:latin typeface="Source Sans Pro Light"/>
              </a:rPr>
              <a:t> parallelize method</a:t>
            </a:r>
          </a:p>
          <a:p>
            <a:pPr marL="228594" indent="-228594">
              <a:buFont typeface="Arial"/>
              <a:buChar char="•"/>
            </a:pPr>
            <a:endParaRPr lang="en-US" sz="1600" dirty="0">
              <a:latin typeface="Source Sans Pro Light"/>
              <a:cs typeface="Consolas" panose="020B0609020204030204" pitchFamily="49" charset="0"/>
            </a:endParaRPr>
          </a:p>
          <a:p>
            <a:pPr marL="228594" indent="-228594">
              <a:buFont typeface="Arial"/>
              <a:buChar char="•"/>
            </a:pPr>
            <a:r>
              <a:rPr lang="en-US" sz="1600" dirty="0">
                <a:latin typeface="Source Sans Pro Light"/>
                <a:cs typeface="Consolas" panose="020B0609020204030204" pitchFamily="49" charset="0"/>
              </a:rPr>
              <a:t>Not generally used outside of prototyping and testing since it requires entire dataset in memory on one machine</a:t>
            </a:r>
          </a:p>
        </p:txBody>
      </p:sp>
    </p:spTree>
    <p:extLst>
      <p:ext uri="{BB962C8B-B14F-4D97-AF65-F5344CB8AC3E}">
        <p14:creationId xmlns:p14="http://schemas.microsoft.com/office/powerpoint/2010/main" val="463530010"/>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9324" y="381000"/>
            <a:ext cx="8973917" cy="1066800"/>
          </a:xfrm>
        </p:spPr>
        <p:txBody>
          <a:bodyPr>
            <a:normAutofit fontScale="90000"/>
          </a:bodyPr>
          <a:lstStyle/>
          <a:p>
            <a:r>
              <a:rPr lang="en-US" sz="3600" dirty="0" err="1">
                <a:latin typeface="Source Sans Pro Light" charset="0"/>
                <a:ea typeface="Source Sans Pro Light" charset="0"/>
                <a:cs typeface="Source Sans Pro Light" charset="0"/>
              </a:rPr>
              <a:t>DataFrames</a:t>
            </a:r>
            <a:r>
              <a:rPr lang="en-US" sz="3600" dirty="0">
                <a:latin typeface="Source Sans Pro Light" charset="0"/>
                <a:ea typeface="Source Sans Pro Light" charset="0"/>
                <a:cs typeface="Source Sans Pro Light" charset="0"/>
              </a:rPr>
              <a:t> can be </a:t>
            </a:r>
            <a:r>
              <a:rPr lang="en-US" sz="3600" i="1" dirty="0">
                <a:latin typeface="Source Sans Pro Light" charset="0"/>
                <a:ea typeface="Source Sans Pro Light" charset="0"/>
                <a:cs typeface="Source Sans Pro Light" charset="0"/>
              </a:rPr>
              <a:t>significantly</a:t>
            </a:r>
            <a:r>
              <a:rPr lang="en-US" sz="3600" dirty="0">
                <a:latin typeface="Source Sans Pro Light" charset="0"/>
                <a:ea typeface="Source Sans Pro Light" charset="0"/>
                <a:cs typeface="Source Sans Pro Light" charset="0"/>
              </a:rPr>
              <a:t> faster than RDDs. And they perform the same, regardless of language.</a:t>
            </a:r>
          </a:p>
        </p:txBody>
      </p:sp>
      <p:graphicFrame>
        <p:nvGraphicFramePr>
          <p:cNvPr id="6" name="Content Placeholder 4"/>
          <p:cNvGraphicFramePr>
            <a:graphicFrameLocks noGrp="1" noChangeAspect="1"/>
          </p:cNvGraphicFramePr>
          <p:nvPr>
            <p:ph idx="1"/>
            <p:extLst>
              <p:ext uri="{D42A27DB-BD31-4B8C-83A1-F6EECF244321}">
                <p14:modId xmlns:p14="http://schemas.microsoft.com/office/powerpoint/2010/main" val="1970727129"/>
              </p:ext>
            </p:extLst>
          </p:nvPr>
        </p:nvGraphicFramePr>
        <p:xfrm>
          <a:off x="1523999" y="1600201"/>
          <a:ext cx="9019427" cy="457093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731302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Optimization &amp; Execution</a:t>
            </a:r>
            <a:endParaRPr lang="en-US" dirty="0"/>
          </a:p>
        </p:txBody>
      </p:sp>
      <p:sp>
        <p:nvSpPr>
          <p:cNvPr id="3" name="Content Placeholder 2"/>
          <p:cNvSpPr>
            <a:spLocks noGrp="1"/>
          </p:cNvSpPr>
          <p:nvPr>
            <p:ph idx="1"/>
          </p:nvPr>
        </p:nvSpPr>
        <p:spPr>
          <a:xfrm>
            <a:off x="1261535" y="1750502"/>
            <a:ext cx="10112604" cy="4525433"/>
          </a:xfrm>
        </p:spPr>
        <p:txBody>
          <a:bodyPr/>
          <a:lstStyle/>
          <a:p>
            <a:r>
              <a:rPr lang="en-US" dirty="0"/>
              <a:t>Represented internally as a “logical plan</a:t>
            </a:r>
            <a:r>
              <a:rPr lang="en-US" dirty="0" smtClean="0"/>
              <a:t>”</a:t>
            </a:r>
          </a:p>
          <a:p>
            <a:endParaRPr lang="en-US" dirty="0"/>
          </a:p>
          <a:p>
            <a:r>
              <a:rPr lang="en-US" dirty="0" smtClean="0"/>
              <a:t>Execution </a:t>
            </a:r>
            <a:r>
              <a:rPr lang="en-US" dirty="0"/>
              <a:t>is lazy, allowing it to be optimized by Catalyst</a:t>
            </a:r>
          </a:p>
          <a:p>
            <a:endParaRPr lang="en-US" dirty="0"/>
          </a:p>
        </p:txBody>
      </p:sp>
    </p:spTree>
    <p:extLst>
      <p:ext uri="{BB962C8B-B14F-4D97-AF65-F5344CB8AC3E}">
        <p14:creationId xmlns:p14="http://schemas.microsoft.com/office/powerpoint/2010/main" val="42066651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6689629" y="3301711"/>
            <a:ext cx="1014675" cy="612005"/>
          </a:xfrm>
          <a:prstGeom prst="roundRect">
            <a:avLst/>
          </a:prstGeom>
          <a:solidFill>
            <a:schemeClr val="accent1">
              <a:lumMod val="60000"/>
              <a:lumOff val="4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12" name="Rounded Rectangle 11"/>
          <p:cNvSpPr/>
          <p:nvPr/>
        </p:nvSpPr>
        <p:spPr>
          <a:xfrm>
            <a:off x="6746081" y="3350188"/>
            <a:ext cx="1014675" cy="612005"/>
          </a:xfrm>
          <a:prstGeom prst="roundRect">
            <a:avLst/>
          </a:prstGeom>
          <a:solidFill>
            <a:schemeClr val="accent1">
              <a:lumMod val="40000"/>
              <a:lumOff val="6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2" name="Title 1"/>
          <p:cNvSpPr>
            <a:spLocks noGrp="1"/>
          </p:cNvSpPr>
          <p:nvPr>
            <p:ph type="title"/>
          </p:nvPr>
        </p:nvSpPr>
        <p:spPr/>
        <p:txBody>
          <a:bodyPr/>
          <a:lstStyle/>
          <a:p>
            <a:r>
              <a:rPr lang="en-US" dirty="0" smtClean="0"/>
              <a:t>Plan Optimization &amp; Execution</a:t>
            </a:r>
            <a:endParaRPr lang="en-US" dirty="0"/>
          </a:p>
        </p:txBody>
      </p:sp>
      <p:sp>
        <p:nvSpPr>
          <p:cNvPr id="6" name="Rectangle 5"/>
          <p:cNvSpPr/>
          <p:nvPr/>
        </p:nvSpPr>
        <p:spPr>
          <a:xfrm>
            <a:off x="1666002" y="3005128"/>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SQL AST</a:t>
            </a:r>
          </a:p>
        </p:txBody>
      </p:sp>
      <p:sp>
        <p:nvSpPr>
          <p:cNvPr id="7" name="Rectangle 6"/>
          <p:cNvSpPr/>
          <p:nvPr/>
        </p:nvSpPr>
        <p:spPr>
          <a:xfrm>
            <a:off x="1666002" y="3728742"/>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DataFrame</a:t>
            </a:r>
          </a:p>
        </p:txBody>
      </p:sp>
      <p:sp>
        <p:nvSpPr>
          <p:cNvPr id="8" name="Rounded Rectangle 7"/>
          <p:cNvSpPr/>
          <p:nvPr/>
        </p:nvSpPr>
        <p:spPr>
          <a:xfrm>
            <a:off x="2961426" y="3343836"/>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Unresolved Logical Plan</a:t>
            </a:r>
          </a:p>
        </p:txBody>
      </p:sp>
      <p:sp>
        <p:nvSpPr>
          <p:cNvPr id="9" name="Rounded Rectangle 8"/>
          <p:cNvSpPr/>
          <p:nvPr/>
        </p:nvSpPr>
        <p:spPr>
          <a:xfrm>
            <a:off x="4229961" y="3343836"/>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Logical Plan</a:t>
            </a:r>
          </a:p>
        </p:txBody>
      </p:sp>
      <p:sp>
        <p:nvSpPr>
          <p:cNvPr id="10" name="Rounded Rectangle 9"/>
          <p:cNvSpPr/>
          <p:nvPr/>
        </p:nvSpPr>
        <p:spPr>
          <a:xfrm>
            <a:off x="5498496" y="3343836"/>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Optimized Logical Plan</a:t>
            </a:r>
          </a:p>
        </p:txBody>
      </p:sp>
      <p:sp>
        <p:nvSpPr>
          <p:cNvPr id="13" name="Rectangle 12"/>
          <p:cNvSpPr/>
          <p:nvPr/>
        </p:nvSpPr>
        <p:spPr>
          <a:xfrm>
            <a:off x="9829938" y="3379914"/>
            <a:ext cx="713489"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RDDs</a:t>
            </a:r>
          </a:p>
        </p:txBody>
      </p:sp>
      <p:sp>
        <p:nvSpPr>
          <p:cNvPr id="14" name="Rounded Rectangle 13"/>
          <p:cNvSpPr/>
          <p:nvPr/>
        </p:nvSpPr>
        <p:spPr>
          <a:xfrm>
            <a:off x="8541697" y="3349490"/>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Selected Physical Plan</a:t>
            </a:r>
          </a:p>
        </p:txBody>
      </p:sp>
      <p:cxnSp>
        <p:nvCxnSpPr>
          <p:cNvPr id="15" name="Straight Arrow Connector 14"/>
          <p:cNvCxnSpPr>
            <a:stCxn id="6" idx="3"/>
            <a:endCxn id="8" idx="1"/>
          </p:cNvCxnSpPr>
          <p:nvPr/>
        </p:nvCxnSpPr>
        <p:spPr>
          <a:xfrm>
            <a:off x="2626093" y="3280708"/>
            <a:ext cx="335331" cy="36913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3"/>
            <a:endCxn id="8" idx="1"/>
          </p:cNvCxnSpPr>
          <p:nvPr/>
        </p:nvCxnSpPr>
        <p:spPr>
          <a:xfrm flipV="1">
            <a:off x="2626093" y="3649837"/>
            <a:ext cx="335331" cy="354483"/>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3"/>
            <a:endCxn id="9" idx="1"/>
          </p:cNvCxnSpPr>
          <p:nvPr/>
        </p:nvCxnSpPr>
        <p:spPr>
          <a:xfrm>
            <a:off x="3976103" y="3649837"/>
            <a:ext cx="253859"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9" idx="3"/>
            <a:endCxn id="10" idx="1"/>
          </p:cNvCxnSpPr>
          <p:nvPr/>
        </p:nvCxnSpPr>
        <p:spPr>
          <a:xfrm>
            <a:off x="5244637" y="3649839"/>
            <a:ext cx="253859" cy="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2" idx="3"/>
            <a:endCxn id="14" idx="1"/>
          </p:cNvCxnSpPr>
          <p:nvPr/>
        </p:nvCxnSpPr>
        <p:spPr>
          <a:xfrm flipV="1">
            <a:off x="7760754" y="3655491"/>
            <a:ext cx="780943" cy="69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4" idx="3"/>
            <a:endCxn id="13" idx="1"/>
          </p:cNvCxnSpPr>
          <p:nvPr/>
        </p:nvCxnSpPr>
        <p:spPr>
          <a:xfrm>
            <a:off x="9556372" y="3655491"/>
            <a:ext cx="273565"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630566" y="2769442"/>
            <a:ext cx="917345" cy="369332"/>
          </a:xfrm>
          <a:prstGeom prst="rect">
            <a:avLst/>
          </a:prstGeom>
          <a:noFill/>
        </p:spPr>
        <p:txBody>
          <a:bodyPr wrap="none" lIns="121917" tIns="60958" rIns="121917" bIns="60958" rtlCol="0">
            <a:spAutoFit/>
          </a:bodyPr>
          <a:lstStyle/>
          <a:p>
            <a:pPr algn="ctr"/>
            <a:r>
              <a:rPr lang="en-US" sz="1600" dirty="0">
                <a:latin typeface="Source Sans Pro Light"/>
                <a:cs typeface="Source Sans Pro"/>
              </a:rPr>
              <a:t>Analysis</a:t>
            </a:r>
          </a:p>
        </p:txBody>
      </p:sp>
      <p:sp>
        <p:nvSpPr>
          <p:cNvPr id="23" name="TextBox 22"/>
          <p:cNvSpPr txBox="1"/>
          <p:nvPr/>
        </p:nvSpPr>
        <p:spPr>
          <a:xfrm>
            <a:off x="4614781" y="2646330"/>
            <a:ext cx="1331988" cy="615553"/>
          </a:xfrm>
          <a:prstGeom prst="rect">
            <a:avLst/>
          </a:prstGeom>
          <a:noFill/>
        </p:spPr>
        <p:txBody>
          <a:bodyPr wrap="none" lIns="121917" tIns="60958" rIns="121917" bIns="60958" rtlCol="0">
            <a:spAutoFit/>
          </a:bodyPr>
          <a:lstStyle/>
          <a:p>
            <a:pPr algn="ctr"/>
            <a:r>
              <a:rPr lang="en-US" sz="1600" dirty="0">
                <a:latin typeface="Source Sans Pro Light"/>
                <a:cs typeface="Source Sans Pro"/>
              </a:rPr>
              <a:t>Logical</a:t>
            </a:r>
          </a:p>
          <a:p>
            <a:pPr algn="ctr"/>
            <a:r>
              <a:rPr lang="en-US" sz="1600" dirty="0">
                <a:latin typeface="Source Sans Pro Light"/>
                <a:cs typeface="Source Sans Pro"/>
              </a:rPr>
              <a:t>Optimization</a:t>
            </a:r>
          </a:p>
        </p:txBody>
      </p:sp>
      <p:sp>
        <p:nvSpPr>
          <p:cNvPr id="24" name="TextBox 23"/>
          <p:cNvSpPr txBox="1"/>
          <p:nvPr/>
        </p:nvSpPr>
        <p:spPr>
          <a:xfrm>
            <a:off x="6044149" y="2646330"/>
            <a:ext cx="1002833" cy="615549"/>
          </a:xfrm>
          <a:prstGeom prst="rect">
            <a:avLst/>
          </a:prstGeom>
          <a:noFill/>
        </p:spPr>
        <p:txBody>
          <a:bodyPr wrap="none" lIns="121917" tIns="60958" rIns="121917" bIns="60958" rtlCol="0">
            <a:spAutoFit/>
          </a:bodyPr>
          <a:lstStyle/>
          <a:p>
            <a:pPr algn="ctr"/>
            <a:r>
              <a:rPr lang="en-US" sz="1600" dirty="0">
                <a:latin typeface="Source Sans Pro Light"/>
                <a:cs typeface="Source Sans Pro"/>
              </a:rPr>
              <a:t>Physical</a:t>
            </a:r>
          </a:p>
          <a:p>
            <a:pPr algn="ctr"/>
            <a:r>
              <a:rPr lang="en-US" sz="1600" dirty="0">
                <a:latin typeface="Source Sans Pro Light"/>
                <a:cs typeface="Source Sans Pro"/>
              </a:rPr>
              <a:t>Planning</a:t>
            </a:r>
          </a:p>
        </p:txBody>
      </p:sp>
      <p:cxnSp>
        <p:nvCxnSpPr>
          <p:cNvPr id="25" name="Straight Arrow Connector 24"/>
          <p:cNvCxnSpPr>
            <a:stCxn id="12" idx="3"/>
          </p:cNvCxnSpPr>
          <p:nvPr/>
        </p:nvCxnSpPr>
        <p:spPr>
          <a:xfrm>
            <a:off x="7760753" y="3656191"/>
            <a:ext cx="549619" cy="618077"/>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2" idx="3"/>
          </p:cNvCxnSpPr>
          <p:nvPr/>
        </p:nvCxnSpPr>
        <p:spPr>
          <a:xfrm flipV="1">
            <a:off x="7760755" y="3023462"/>
            <a:ext cx="549620" cy="63272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rot="16200000">
            <a:off x="7591508" y="3500699"/>
            <a:ext cx="1274771" cy="283624"/>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Cost Model</a:t>
            </a:r>
          </a:p>
        </p:txBody>
      </p:sp>
      <p:sp>
        <p:nvSpPr>
          <p:cNvPr id="28" name="Rounded Rectangle 27"/>
          <p:cNvSpPr/>
          <p:nvPr/>
        </p:nvSpPr>
        <p:spPr>
          <a:xfrm>
            <a:off x="6802533" y="3398666"/>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Physical </a:t>
            </a:r>
            <a:br>
              <a:rPr lang="en-US" sz="1300" dirty="0">
                <a:latin typeface="Source Sans Pro Light"/>
                <a:cs typeface="Source Sans Pro"/>
              </a:rPr>
            </a:br>
            <a:r>
              <a:rPr lang="en-US" sz="1300" dirty="0">
                <a:latin typeface="Source Sans Pro Light"/>
                <a:cs typeface="Source Sans Pro"/>
              </a:rPr>
              <a:t>Plans</a:t>
            </a:r>
          </a:p>
        </p:txBody>
      </p:sp>
      <p:sp>
        <p:nvSpPr>
          <p:cNvPr id="29" name="TextBox 28"/>
          <p:cNvSpPr txBox="1"/>
          <p:nvPr/>
        </p:nvSpPr>
        <p:spPr>
          <a:xfrm>
            <a:off x="9159473" y="2677107"/>
            <a:ext cx="1062684" cy="553997"/>
          </a:xfrm>
          <a:prstGeom prst="rect">
            <a:avLst/>
          </a:prstGeom>
          <a:noFill/>
        </p:spPr>
        <p:txBody>
          <a:bodyPr wrap="none" lIns="121917" tIns="60958" rIns="121917" bIns="60958" rtlCol="0">
            <a:spAutoFit/>
          </a:bodyPr>
          <a:lstStyle/>
          <a:p>
            <a:pPr algn="ctr"/>
            <a:r>
              <a:rPr lang="en-US" sz="1400" dirty="0">
                <a:latin typeface="Source Sans Pro Light"/>
                <a:cs typeface="Source Sans Pro"/>
              </a:rPr>
              <a:t>Code</a:t>
            </a:r>
          </a:p>
          <a:p>
            <a:pPr algn="ctr"/>
            <a:r>
              <a:rPr lang="en-US" sz="1400" dirty="0">
                <a:latin typeface="Source Sans Pro Light"/>
                <a:cs typeface="Source Sans Pro"/>
              </a:rPr>
              <a:t>Generation</a:t>
            </a:r>
          </a:p>
        </p:txBody>
      </p:sp>
      <p:sp>
        <p:nvSpPr>
          <p:cNvPr id="30" name="Rectangle 29"/>
          <p:cNvSpPr/>
          <p:nvPr/>
        </p:nvSpPr>
        <p:spPr>
          <a:xfrm>
            <a:off x="3609191" y="4152009"/>
            <a:ext cx="960095" cy="362809"/>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Catalog</a:t>
            </a:r>
          </a:p>
        </p:txBody>
      </p:sp>
      <p:cxnSp>
        <p:nvCxnSpPr>
          <p:cNvPr id="31" name="Straight Arrow Connector 30"/>
          <p:cNvCxnSpPr>
            <a:stCxn id="30" idx="0"/>
          </p:cNvCxnSpPr>
          <p:nvPr/>
        </p:nvCxnSpPr>
        <p:spPr>
          <a:xfrm flipV="1">
            <a:off x="4089237" y="3668009"/>
            <a:ext cx="0" cy="48399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705261" y="5020568"/>
            <a:ext cx="8876783" cy="492438"/>
          </a:xfrm>
          <a:prstGeom prst="rect">
            <a:avLst/>
          </a:prstGeom>
          <a:noFill/>
        </p:spPr>
        <p:txBody>
          <a:bodyPr wrap="none" lIns="121917" tIns="60958" rIns="121917" bIns="60958" rtlCol="0">
            <a:spAutoFit/>
          </a:bodyPr>
          <a:lstStyle/>
          <a:p>
            <a:r>
              <a:rPr lang="en-US" sz="2400" dirty="0" err="1" smtClean="0">
                <a:latin typeface="Source Sans Pro Light"/>
                <a:cs typeface="Source Sans Pro Light"/>
              </a:rPr>
              <a:t>DataFrames</a:t>
            </a:r>
            <a:r>
              <a:rPr lang="en-US" sz="2400" dirty="0" smtClean="0">
                <a:latin typeface="Source Sans Pro Light"/>
                <a:cs typeface="Source Sans Pro Light"/>
              </a:rPr>
              <a:t> and SQL share the same optimization/execution pipeline</a:t>
            </a:r>
            <a:endParaRPr lang="en-US" sz="2400" dirty="0">
              <a:latin typeface="Source Sans Pro Light"/>
              <a:cs typeface="Source Sans Pro Light"/>
            </a:endParaRPr>
          </a:p>
        </p:txBody>
      </p:sp>
      <p:cxnSp>
        <p:nvCxnSpPr>
          <p:cNvPr id="19" name="Straight Arrow Connector 18"/>
          <p:cNvCxnSpPr/>
          <p:nvPr/>
        </p:nvCxnSpPr>
        <p:spPr>
          <a:xfrm>
            <a:off x="6512739" y="3658623"/>
            <a:ext cx="256363"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76960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0D15546-3768-674C-81B9-C40A1A080E88}" type="slidenum">
              <a:rPr lang="en-US" smtClean="0"/>
              <a:pPr/>
              <a:t>173</a:t>
            </a:fld>
            <a:endParaRPr lang="en-US" dirty="0"/>
          </a:p>
        </p:txBody>
      </p:sp>
      <p:sp>
        <p:nvSpPr>
          <p:cNvPr id="5" name="Rectangle 4"/>
          <p:cNvSpPr/>
          <p:nvPr/>
        </p:nvSpPr>
        <p:spPr>
          <a:xfrm>
            <a:off x="2746910" y="11499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smtClean="0">
                <a:latin typeface="Consolas"/>
                <a:cs typeface="Consolas"/>
              </a:rPr>
              <a:t>2015</a:t>
            </a:r>
            <a:r>
              <a:rPr lang="da-DK" dirty="0">
                <a:latin typeface="Consolas"/>
                <a:cs typeface="Consolas"/>
              </a:rPr>
              <a:t>-01-</a:t>
            </a:r>
            <a:r>
              <a:rPr lang="da-DK" dirty="0" smtClean="0">
                <a:latin typeface="Consolas"/>
                <a:cs typeface="Consolas"/>
              </a:rPr>
              <a:t>01</a:t>
            </a:r>
            <a:r>
              <a:rPr lang="nl-NL" dirty="0">
                <a:latin typeface="Consolas"/>
                <a:ea typeface="Consolas" charset="0"/>
                <a:cs typeface="Consolas"/>
              </a:rPr>
              <a:t>"</a:t>
            </a:r>
            <a:r>
              <a:rPr lang="da-DK" dirty="0" smtClean="0">
                <a:latin typeface="Consolas"/>
                <a:cs typeface="Consolas"/>
              </a:rPr>
              <a:t>)</a:t>
            </a:r>
            <a:endParaRPr lang="da-DK" dirty="0">
              <a:latin typeface="Consolas"/>
              <a:cs typeface="Consolas"/>
            </a:endParaRPr>
          </a:p>
        </p:txBody>
      </p:sp>
      <p:sp>
        <p:nvSpPr>
          <p:cNvPr id="24" name="Title 1"/>
          <p:cNvSpPr txBox="1">
            <a:spLocks/>
          </p:cNvSpPr>
          <p:nvPr/>
        </p:nvSpPr>
        <p:spPr>
          <a:xfrm>
            <a:off x="1987291" y="275167"/>
            <a:ext cx="8351923" cy="1143000"/>
          </a:xfrm>
          <a:prstGeom prst="rect">
            <a:avLst/>
          </a:prstGeom>
        </p:spPr>
        <p:txBody>
          <a:bodyPr lIns="121917" tIns="60958" rIns="121917" bIns="60958"/>
          <a:lstStyle>
            <a:lvl1pPr algn="l" defTabSz="457200" rtl="0" eaLnBrk="1" fontAlgn="base" hangingPunct="1">
              <a:spcBef>
                <a:spcPct val="0"/>
              </a:spcBef>
              <a:spcAft>
                <a:spcPct val="0"/>
              </a:spcAft>
              <a:defRPr sz="4400" kern="1200">
                <a:solidFill>
                  <a:schemeClr val="tx1">
                    <a:lumMod val="75000"/>
                    <a:lumOff val="25000"/>
                  </a:schemeClr>
                </a:solidFill>
                <a:latin typeface="Newslab Thin"/>
                <a:ea typeface="ＭＳ Ｐゴシック" charset="0"/>
                <a:cs typeface="Newslab Thin"/>
              </a:defRPr>
            </a:lvl1pPr>
            <a:lvl2pPr algn="l" defTabSz="457200" rtl="0" eaLnBrk="1" fontAlgn="base" hangingPunct="1">
              <a:spcBef>
                <a:spcPct val="0"/>
              </a:spcBef>
              <a:spcAft>
                <a:spcPct val="0"/>
              </a:spcAft>
              <a:defRPr sz="4000">
                <a:solidFill>
                  <a:schemeClr val="tx1"/>
                </a:solidFill>
                <a:latin typeface="Newslab Light" charset="0"/>
                <a:ea typeface="ＭＳ Ｐゴシック" charset="0"/>
              </a:defRPr>
            </a:lvl2pPr>
            <a:lvl3pPr algn="l" defTabSz="457200" rtl="0" eaLnBrk="1" fontAlgn="base" hangingPunct="1">
              <a:spcBef>
                <a:spcPct val="0"/>
              </a:spcBef>
              <a:spcAft>
                <a:spcPct val="0"/>
              </a:spcAft>
              <a:defRPr sz="4000">
                <a:solidFill>
                  <a:schemeClr val="tx1"/>
                </a:solidFill>
                <a:latin typeface="Newslab Light" charset="0"/>
                <a:ea typeface="ＭＳ Ｐゴシック" charset="0"/>
              </a:defRPr>
            </a:lvl3pPr>
            <a:lvl4pPr algn="l" defTabSz="457200" rtl="0" eaLnBrk="1" fontAlgn="base" hangingPunct="1">
              <a:spcBef>
                <a:spcPct val="0"/>
              </a:spcBef>
              <a:spcAft>
                <a:spcPct val="0"/>
              </a:spcAft>
              <a:defRPr sz="4000">
                <a:solidFill>
                  <a:schemeClr val="tx1"/>
                </a:solidFill>
                <a:latin typeface="Newslab Light" charset="0"/>
                <a:ea typeface="ＭＳ Ｐゴシック" charset="0"/>
              </a:defRPr>
            </a:lvl4pPr>
            <a:lvl5pPr algn="l" defTabSz="457200" rtl="0" eaLnBrk="1" fontAlgn="base" hangingPunct="1">
              <a:spcBef>
                <a:spcPct val="0"/>
              </a:spcBef>
              <a:spcAft>
                <a:spcPct val="0"/>
              </a:spcAft>
              <a:defRPr sz="4000">
                <a:solidFill>
                  <a:schemeClr val="tx1"/>
                </a:solidFill>
                <a:latin typeface="Newslab Light" charset="0"/>
                <a:ea typeface="ＭＳ Ｐゴシック" charset="0"/>
              </a:defRPr>
            </a:lvl5pPr>
            <a:lvl6pPr marL="457200" algn="l" defTabSz="457200" rtl="0" eaLnBrk="1" fontAlgn="base" hangingPunct="1">
              <a:spcBef>
                <a:spcPct val="0"/>
              </a:spcBef>
              <a:spcAft>
                <a:spcPct val="0"/>
              </a:spcAft>
              <a:defRPr sz="4000">
                <a:solidFill>
                  <a:schemeClr val="tx1"/>
                </a:solidFill>
                <a:latin typeface="Newslab Light" charset="0"/>
                <a:ea typeface="ＭＳ Ｐゴシック" charset="0"/>
              </a:defRPr>
            </a:lvl6pPr>
            <a:lvl7pPr marL="914400" algn="l" defTabSz="457200" rtl="0" eaLnBrk="1" fontAlgn="base" hangingPunct="1">
              <a:spcBef>
                <a:spcPct val="0"/>
              </a:spcBef>
              <a:spcAft>
                <a:spcPct val="0"/>
              </a:spcAft>
              <a:defRPr sz="4000">
                <a:solidFill>
                  <a:schemeClr val="tx1"/>
                </a:solidFill>
                <a:latin typeface="Newslab Light" charset="0"/>
                <a:ea typeface="ＭＳ Ｐゴシック" charset="0"/>
              </a:defRPr>
            </a:lvl7pPr>
            <a:lvl8pPr marL="1371600" algn="l" defTabSz="457200" rtl="0" eaLnBrk="1" fontAlgn="base" hangingPunct="1">
              <a:spcBef>
                <a:spcPct val="0"/>
              </a:spcBef>
              <a:spcAft>
                <a:spcPct val="0"/>
              </a:spcAft>
              <a:defRPr sz="4000">
                <a:solidFill>
                  <a:schemeClr val="tx1"/>
                </a:solidFill>
                <a:latin typeface="Newslab Light" charset="0"/>
                <a:ea typeface="ＭＳ Ｐゴシック" charset="0"/>
              </a:defRPr>
            </a:lvl8pPr>
            <a:lvl9pPr marL="1828800" algn="l" defTabSz="457200" rtl="0" eaLnBrk="1" fontAlgn="base" hangingPunct="1">
              <a:spcBef>
                <a:spcPct val="0"/>
              </a:spcBef>
              <a:spcAft>
                <a:spcPct val="0"/>
              </a:spcAft>
              <a:defRPr sz="4000">
                <a:solidFill>
                  <a:schemeClr val="tx1"/>
                </a:solidFill>
                <a:latin typeface="Newslab Light" charset="0"/>
                <a:ea typeface="ＭＳ Ｐゴシック" charset="0"/>
              </a:defRPr>
            </a:lvl9pPr>
          </a:lstStyle>
          <a:p>
            <a:r>
              <a:rPr lang="en-US" dirty="0"/>
              <a:t>Plan Optimization &amp; Execution</a:t>
            </a:r>
          </a:p>
        </p:txBody>
      </p:sp>
      <p:grpSp>
        <p:nvGrpSpPr>
          <p:cNvPr id="15" name="Group 14"/>
          <p:cNvGrpSpPr/>
          <p:nvPr/>
        </p:nvGrpSpPr>
        <p:grpSpPr>
          <a:xfrm>
            <a:off x="4195693" y="2403453"/>
            <a:ext cx="2998795" cy="4047243"/>
            <a:chOff x="319998" y="1169703"/>
            <a:chExt cx="2559152" cy="3637906"/>
          </a:xfrm>
        </p:grpSpPr>
        <p:sp>
          <p:nvSpPr>
            <p:cNvPr id="17" name="TextBox 16"/>
            <p:cNvSpPr txBox="1"/>
            <p:nvPr/>
          </p:nvSpPr>
          <p:spPr>
            <a:xfrm>
              <a:off x="778612" y="1169703"/>
              <a:ext cx="1504496" cy="345810"/>
            </a:xfrm>
            <a:prstGeom prst="rect">
              <a:avLst/>
            </a:prstGeom>
            <a:noFill/>
          </p:spPr>
          <p:txBody>
            <a:bodyPr wrap="square" rtlCol="0">
              <a:spAutoFit/>
            </a:bodyPr>
            <a:lstStyle/>
            <a:p>
              <a:pPr algn="ctr"/>
              <a:r>
                <a:rPr lang="en-US" dirty="0" smtClean="0">
                  <a:latin typeface="Source Sans Pro Light"/>
                  <a:cs typeface="Source Sans Pro Light"/>
                </a:rPr>
                <a:t>logical plan</a:t>
              </a:r>
              <a:endParaRPr lang="en-US" dirty="0">
                <a:latin typeface="Source Sans Pro Light"/>
                <a:cs typeface="Source Sans Pro Light"/>
              </a:endParaRPr>
            </a:p>
          </p:txBody>
        </p:sp>
        <p:grpSp>
          <p:nvGrpSpPr>
            <p:cNvPr id="19" name="Group 18"/>
            <p:cNvGrpSpPr/>
            <p:nvPr/>
          </p:nvGrpSpPr>
          <p:grpSpPr>
            <a:xfrm>
              <a:off x="319998" y="1767152"/>
              <a:ext cx="2559152" cy="3040457"/>
              <a:chOff x="319998" y="1767152"/>
              <a:chExt cx="2559152" cy="3040457"/>
            </a:xfrm>
          </p:grpSpPr>
          <p:sp>
            <p:nvSpPr>
              <p:cNvPr id="20" name="Rounded Rectangle 19"/>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21" name="Straight Connector 20"/>
              <p:cNvCxnSpPr/>
              <p:nvPr/>
            </p:nvCxnSpPr>
            <p:spPr>
              <a:xfrm flipV="1">
                <a:off x="920029" y="3408648"/>
                <a:ext cx="603308"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3" name="Rounded Rectangle 22"/>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25" name="Rounded Rectangle 24"/>
              <p:cNvSpPr/>
              <p:nvPr/>
            </p:nvSpPr>
            <p:spPr>
              <a:xfrm>
                <a:off x="319998" y="3868358"/>
                <a:ext cx="1200062" cy="93924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26" name="Straight Connector 25"/>
              <p:cNvCxnSpPr/>
              <p:nvPr/>
            </p:nvCxnSpPr>
            <p:spPr>
              <a:xfrm flipH="1" flipV="1">
                <a:off x="1523338" y="3408648"/>
                <a:ext cx="771213" cy="45971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7" name="Rounded Rectangle 26"/>
              <p:cNvSpPr/>
              <p:nvPr/>
            </p:nvSpPr>
            <p:spPr>
              <a:xfrm>
                <a:off x="1709951" y="3868358"/>
                <a:ext cx="1169199" cy="939251"/>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spTree>
    <p:extLst>
      <p:ext uri="{BB962C8B-B14F-4D97-AF65-F5344CB8AC3E}">
        <p14:creationId xmlns:p14="http://schemas.microsoft.com/office/powerpoint/2010/main" val="29737039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0D15546-3768-674C-81B9-C40A1A080E88}" type="slidenum">
              <a:rPr lang="en-US" smtClean="0"/>
              <a:pPr/>
              <a:t>174</a:t>
            </a:fld>
            <a:endParaRPr lang="en-US" dirty="0"/>
          </a:p>
        </p:txBody>
      </p:sp>
      <p:grpSp>
        <p:nvGrpSpPr>
          <p:cNvPr id="17" name="Group 16"/>
          <p:cNvGrpSpPr/>
          <p:nvPr/>
        </p:nvGrpSpPr>
        <p:grpSpPr>
          <a:xfrm>
            <a:off x="4195693" y="2403453"/>
            <a:ext cx="2998795" cy="4047243"/>
            <a:chOff x="319998" y="1169703"/>
            <a:chExt cx="2559152" cy="3637906"/>
          </a:xfrm>
        </p:grpSpPr>
        <p:sp>
          <p:nvSpPr>
            <p:cNvPr id="19" name="TextBox 18"/>
            <p:cNvSpPr txBox="1"/>
            <p:nvPr/>
          </p:nvSpPr>
          <p:spPr>
            <a:xfrm>
              <a:off x="778612" y="1169703"/>
              <a:ext cx="1504494" cy="345810"/>
            </a:xfrm>
            <a:prstGeom prst="rect">
              <a:avLst/>
            </a:prstGeom>
            <a:noFill/>
          </p:spPr>
          <p:txBody>
            <a:bodyPr wrap="square" rtlCol="0">
              <a:spAutoFit/>
            </a:bodyPr>
            <a:lstStyle/>
            <a:p>
              <a:pPr algn="ctr"/>
              <a:r>
                <a:rPr lang="en-US" dirty="0" smtClean="0">
                  <a:latin typeface="Source Sans Pro Light"/>
                  <a:cs typeface="Source Sans Pro Light"/>
                </a:rPr>
                <a:t>logical plan</a:t>
              </a:r>
              <a:endParaRPr lang="en-US" dirty="0">
                <a:latin typeface="Source Sans Pro Light"/>
                <a:cs typeface="Source Sans Pro Light"/>
              </a:endParaRPr>
            </a:p>
          </p:txBody>
        </p:sp>
        <p:grpSp>
          <p:nvGrpSpPr>
            <p:cNvPr id="20" name="Group 19"/>
            <p:cNvGrpSpPr/>
            <p:nvPr/>
          </p:nvGrpSpPr>
          <p:grpSpPr>
            <a:xfrm>
              <a:off x="319998" y="1767152"/>
              <a:ext cx="2559152" cy="3040457"/>
              <a:chOff x="319998" y="1767152"/>
              <a:chExt cx="2559152" cy="3040457"/>
            </a:xfrm>
          </p:grpSpPr>
          <p:sp>
            <p:nvSpPr>
              <p:cNvPr id="21" name="Rounded Rectangle 20"/>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22" name="Straight Connector 21"/>
              <p:cNvCxnSpPr>
                <a:stCxn id="22" idx="0"/>
                <a:endCxn id="23" idx="2"/>
              </p:cNvCxnSpPr>
              <p:nvPr/>
            </p:nvCxnSpPr>
            <p:spPr>
              <a:xfrm flipV="1">
                <a:off x="920029" y="3408648"/>
                <a:ext cx="603308"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23" name="Straight Connector 22"/>
              <p:cNvCxnSpPr>
                <a:endCxn id="25" idx="2"/>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26" name="Rounded Rectangle 25"/>
              <p:cNvSpPr/>
              <p:nvPr/>
            </p:nvSpPr>
            <p:spPr>
              <a:xfrm>
                <a:off x="319998" y="3868358"/>
                <a:ext cx="1200062" cy="93924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27" name="Straight Connector 26"/>
              <p:cNvCxnSpPr>
                <a:endCxn id="23" idx="2"/>
              </p:cNvCxnSpPr>
              <p:nvPr/>
            </p:nvCxnSpPr>
            <p:spPr>
              <a:xfrm flipH="1" flipV="1">
                <a:off x="1523338" y="3408648"/>
                <a:ext cx="771213" cy="45971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8" name="Rounded Rectangle 27"/>
              <p:cNvSpPr/>
              <p:nvPr/>
            </p:nvSpPr>
            <p:spPr>
              <a:xfrm>
                <a:off x="1709951" y="3868358"/>
                <a:ext cx="1169199" cy="939251"/>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sp>
        <p:nvSpPr>
          <p:cNvPr id="31" name="TextBox 30"/>
          <p:cNvSpPr txBox="1"/>
          <p:nvPr/>
        </p:nvSpPr>
        <p:spPr>
          <a:xfrm>
            <a:off x="2325685" y="4330435"/>
            <a:ext cx="2538653" cy="415494"/>
          </a:xfrm>
          <a:prstGeom prst="rect">
            <a:avLst/>
          </a:prstGeom>
          <a:noFill/>
        </p:spPr>
        <p:txBody>
          <a:bodyPr wrap="none" lIns="121917" tIns="60958" rIns="121917" bIns="60958" rtlCol="0">
            <a:spAutoFit/>
          </a:bodyPr>
          <a:lstStyle/>
          <a:p>
            <a:r>
              <a:rPr lang="en-US" dirty="0" smtClean="0">
                <a:solidFill>
                  <a:srgbClr val="FF0000"/>
                </a:solidFill>
                <a:latin typeface="Source Sans Pro Light"/>
                <a:cs typeface="Source Sans Pro Light"/>
              </a:rPr>
              <a:t>this join is expensive </a:t>
            </a:r>
            <a:r>
              <a:rPr lang="en-US" dirty="0" smtClean="0">
                <a:solidFill>
                  <a:srgbClr val="FF0000"/>
                </a:solidFill>
                <a:latin typeface="Source Sans Pro Light"/>
                <a:cs typeface="Source Sans Pro Light"/>
                <a:sym typeface="Wingdings"/>
              </a:rPr>
              <a:t></a:t>
            </a:r>
            <a:endParaRPr lang="en-US" dirty="0">
              <a:solidFill>
                <a:srgbClr val="FF0000"/>
              </a:solidFill>
              <a:latin typeface="Source Sans Pro Light"/>
              <a:cs typeface="Source Sans Pro Light"/>
            </a:endParaRPr>
          </a:p>
        </p:txBody>
      </p:sp>
      <p:sp>
        <p:nvSpPr>
          <p:cNvPr id="18" name="Rectangle 17"/>
          <p:cNvSpPr/>
          <p:nvPr/>
        </p:nvSpPr>
        <p:spPr>
          <a:xfrm>
            <a:off x="2746910" y="11499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smtClean="0">
                <a:latin typeface="Consolas"/>
                <a:cs typeface="Consolas"/>
              </a:rPr>
              <a:t>2015</a:t>
            </a:r>
            <a:r>
              <a:rPr lang="da-DK" dirty="0">
                <a:latin typeface="Consolas"/>
                <a:cs typeface="Consolas"/>
              </a:rPr>
              <a:t>-01-</a:t>
            </a:r>
            <a:r>
              <a:rPr lang="da-DK" dirty="0" smtClean="0">
                <a:latin typeface="Consolas"/>
                <a:cs typeface="Consolas"/>
              </a:rPr>
              <a:t>01</a:t>
            </a:r>
            <a:r>
              <a:rPr lang="nl-NL" dirty="0">
                <a:latin typeface="Consolas"/>
                <a:ea typeface="Consolas" charset="0"/>
                <a:cs typeface="Consolas"/>
              </a:rPr>
              <a:t>"</a:t>
            </a:r>
            <a:r>
              <a:rPr lang="da-DK" dirty="0" smtClean="0">
                <a:latin typeface="Consolas"/>
                <a:cs typeface="Consolas"/>
              </a:rPr>
              <a:t>)</a:t>
            </a:r>
            <a:endParaRPr lang="da-DK" dirty="0">
              <a:latin typeface="Consolas"/>
              <a:cs typeface="Consolas"/>
            </a:endParaRPr>
          </a:p>
        </p:txBody>
      </p:sp>
      <p:sp>
        <p:nvSpPr>
          <p:cNvPr id="29" name="Title 1"/>
          <p:cNvSpPr txBox="1">
            <a:spLocks/>
          </p:cNvSpPr>
          <p:nvPr/>
        </p:nvSpPr>
        <p:spPr>
          <a:xfrm>
            <a:off x="1987291" y="275167"/>
            <a:ext cx="8351923" cy="1143000"/>
          </a:xfrm>
          <a:prstGeom prst="rect">
            <a:avLst/>
          </a:prstGeom>
        </p:spPr>
        <p:txBody>
          <a:bodyPr lIns="121917" tIns="60958" rIns="121917" bIns="60958"/>
          <a:lstStyle>
            <a:lvl1pPr algn="l" defTabSz="457200" rtl="0" eaLnBrk="1" fontAlgn="base" hangingPunct="1">
              <a:spcBef>
                <a:spcPct val="0"/>
              </a:spcBef>
              <a:spcAft>
                <a:spcPct val="0"/>
              </a:spcAft>
              <a:defRPr sz="4400" kern="1200">
                <a:solidFill>
                  <a:schemeClr val="tx1">
                    <a:lumMod val="75000"/>
                    <a:lumOff val="25000"/>
                  </a:schemeClr>
                </a:solidFill>
                <a:latin typeface="Newslab Thin"/>
                <a:ea typeface="ＭＳ Ｐゴシック" charset="0"/>
                <a:cs typeface="Newslab Thin"/>
              </a:defRPr>
            </a:lvl1pPr>
            <a:lvl2pPr algn="l" defTabSz="457200" rtl="0" eaLnBrk="1" fontAlgn="base" hangingPunct="1">
              <a:spcBef>
                <a:spcPct val="0"/>
              </a:spcBef>
              <a:spcAft>
                <a:spcPct val="0"/>
              </a:spcAft>
              <a:defRPr sz="4000">
                <a:solidFill>
                  <a:schemeClr val="tx1"/>
                </a:solidFill>
                <a:latin typeface="Newslab Light" charset="0"/>
                <a:ea typeface="ＭＳ Ｐゴシック" charset="0"/>
              </a:defRPr>
            </a:lvl2pPr>
            <a:lvl3pPr algn="l" defTabSz="457200" rtl="0" eaLnBrk="1" fontAlgn="base" hangingPunct="1">
              <a:spcBef>
                <a:spcPct val="0"/>
              </a:spcBef>
              <a:spcAft>
                <a:spcPct val="0"/>
              </a:spcAft>
              <a:defRPr sz="4000">
                <a:solidFill>
                  <a:schemeClr val="tx1"/>
                </a:solidFill>
                <a:latin typeface="Newslab Light" charset="0"/>
                <a:ea typeface="ＭＳ Ｐゴシック" charset="0"/>
              </a:defRPr>
            </a:lvl3pPr>
            <a:lvl4pPr algn="l" defTabSz="457200" rtl="0" eaLnBrk="1" fontAlgn="base" hangingPunct="1">
              <a:spcBef>
                <a:spcPct val="0"/>
              </a:spcBef>
              <a:spcAft>
                <a:spcPct val="0"/>
              </a:spcAft>
              <a:defRPr sz="4000">
                <a:solidFill>
                  <a:schemeClr val="tx1"/>
                </a:solidFill>
                <a:latin typeface="Newslab Light" charset="0"/>
                <a:ea typeface="ＭＳ Ｐゴシック" charset="0"/>
              </a:defRPr>
            </a:lvl4pPr>
            <a:lvl5pPr algn="l" defTabSz="457200" rtl="0" eaLnBrk="1" fontAlgn="base" hangingPunct="1">
              <a:spcBef>
                <a:spcPct val="0"/>
              </a:spcBef>
              <a:spcAft>
                <a:spcPct val="0"/>
              </a:spcAft>
              <a:defRPr sz="4000">
                <a:solidFill>
                  <a:schemeClr val="tx1"/>
                </a:solidFill>
                <a:latin typeface="Newslab Light" charset="0"/>
                <a:ea typeface="ＭＳ Ｐゴシック" charset="0"/>
              </a:defRPr>
            </a:lvl5pPr>
            <a:lvl6pPr marL="457200" algn="l" defTabSz="457200" rtl="0" eaLnBrk="1" fontAlgn="base" hangingPunct="1">
              <a:spcBef>
                <a:spcPct val="0"/>
              </a:spcBef>
              <a:spcAft>
                <a:spcPct val="0"/>
              </a:spcAft>
              <a:defRPr sz="4000">
                <a:solidFill>
                  <a:schemeClr val="tx1"/>
                </a:solidFill>
                <a:latin typeface="Newslab Light" charset="0"/>
                <a:ea typeface="ＭＳ Ｐゴシック" charset="0"/>
              </a:defRPr>
            </a:lvl6pPr>
            <a:lvl7pPr marL="914400" algn="l" defTabSz="457200" rtl="0" eaLnBrk="1" fontAlgn="base" hangingPunct="1">
              <a:spcBef>
                <a:spcPct val="0"/>
              </a:spcBef>
              <a:spcAft>
                <a:spcPct val="0"/>
              </a:spcAft>
              <a:defRPr sz="4000">
                <a:solidFill>
                  <a:schemeClr val="tx1"/>
                </a:solidFill>
                <a:latin typeface="Newslab Light" charset="0"/>
                <a:ea typeface="ＭＳ Ｐゴシック" charset="0"/>
              </a:defRPr>
            </a:lvl7pPr>
            <a:lvl8pPr marL="1371600" algn="l" defTabSz="457200" rtl="0" eaLnBrk="1" fontAlgn="base" hangingPunct="1">
              <a:spcBef>
                <a:spcPct val="0"/>
              </a:spcBef>
              <a:spcAft>
                <a:spcPct val="0"/>
              </a:spcAft>
              <a:defRPr sz="4000">
                <a:solidFill>
                  <a:schemeClr val="tx1"/>
                </a:solidFill>
                <a:latin typeface="Newslab Light" charset="0"/>
                <a:ea typeface="ＭＳ Ｐゴシック" charset="0"/>
              </a:defRPr>
            </a:lvl8pPr>
            <a:lvl9pPr marL="1828800" algn="l" defTabSz="457200" rtl="0" eaLnBrk="1" fontAlgn="base" hangingPunct="1">
              <a:spcBef>
                <a:spcPct val="0"/>
              </a:spcBef>
              <a:spcAft>
                <a:spcPct val="0"/>
              </a:spcAft>
              <a:defRPr sz="4000">
                <a:solidFill>
                  <a:schemeClr val="tx1"/>
                </a:solidFill>
                <a:latin typeface="Newslab Light" charset="0"/>
                <a:ea typeface="ＭＳ Ｐゴシック" charset="0"/>
              </a:defRPr>
            </a:lvl9pPr>
          </a:lstStyle>
          <a:p>
            <a:r>
              <a:rPr lang="en-US" dirty="0"/>
              <a:t>Plan Optimization &amp; Execution</a:t>
            </a:r>
          </a:p>
        </p:txBody>
      </p:sp>
    </p:spTree>
    <p:extLst>
      <p:ext uri="{BB962C8B-B14F-4D97-AF65-F5344CB8AC3E}">
        <p14:creationId xmlns:p14="http://schemas.microsoft.com/office/powerpoint/2010/main" val="237004933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3003885" y="2242601"/>
            <a:ext cx="2923115" cy="3929784"/>
            <a:chOff x="130107" y="1160470"/>
            <a:chExt cx="2923116" cy="3929784"/>
          </a:xfrm>
        </p:grpSpPr>
        <p:sp>
          <p:nvSpPr>
            <p:cNvPr id="27" name="TextBox 26"/>
            <p:cNvSpPr txBox="1"/>
            <p:nvPr/>
          </p:nvSpPr>
          <p:spPr>
            <a:xfrm>
              <a:off x="675598" y="1160470"/>
              <a:ext cx="1326004" cy="384721"/>
            </a:xfrm>
            <a:prstGeom prst="rect">
              <a:avLst/>
            </a:prstGeom>
            <a:noFill/>
          </p:spPr>
          <p:txBody>
            <a:bodyPr wrap="none" rtlCol="0">
              <a:spAutoFit/>
            </a:bodyPr>
            <a:lstStyle/>
            <a:p>
              <a:r>
                <a:rPr lang="en-US" dirty="0" smtClean="0">
                  <a:latin typeface="Source Sans Pro Light"/>
                  <a:cs typeface="Source Sans Pro Light"/>
                </a:rPr>
                <a:t>logical plan</a:t>
              </a:r>
              <a:endParaRPr lang="en-US" dirty="0">
                <a:latin typeface="Source Sans Pro Light"/>
                <a:cs typeface="Source Sans Pro Light"/>
              </a:endParaRPr>
            </a:p>
          </p:txBody>
        </p:sp>
        <p:grpSp>
          <p:nvGrpSpPr>
            <p:cNvPr id="28" name="Group 27"/>
            <p:cNvGrpSpPr/>
            <p:nvPr/>
          </p:nvGrpSpPr>
          <p:grpSpPr>
            <a:xfrm>
              <a:off x="130107" y="1767152"/>
              <a:ext cx="2923116" cy="3323102"/>
              <a:chOff x="130107" y="1767152"/>
              <a:chExt cx="2923116" cy="3323102"/>
            </a:xfrm>
          </p:grpSpPr>
          <p:sp>
            <p:nvSpPr>
              <p:cNvPr id="31" name="Rounded Rectangle 30"/>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32" name="Straight Connector 31"/>
              <p:cNvCxnSpPr>
                <a:stCxn id="32" idx="0"/>
                <a:endCxn id="33" idx="2"/>
              </p:cNvCxnSpPr>
              <p:nvPr/>
            </p:nvCxnSpPr>
            <p:spPr>
              <a:xfrm flipV="1">
                <a:off x="825083" y="3408648"/>
                <a:ext cx="698255" cy="457212"/>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33" name="Straight Connector 32"/>
              <p:cNvCxnSpPr>
                <a:endCxn id="34" idx="2"/>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34" name="Rounded Rectangle 33"/>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35" name="Rounded Rectangle 34"/>
              <p:cNvSpPr/>
              <p:nvPr/>
            </p:nvSpPr>
            <p:spPr>
              <a:xfrm>
                <a:off x="130107" y="3865860"/>
                <a:ext cx="1389952" cy="1224394"/>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37" name="Straight Connector 36"/>
              <p:cNvCxnSpPr>
                <a:endCxn id="33" idx="2"/>
              </p:cNvCxnSpPr>
              <p:nvPr/>
            </p:nvCxnSpPr>
            <p:spPr>
              <a:xfrm flipH="1" flipV="1">
                <a:off x="1523337" y="3408648"/>
                <a:ext cx="8582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42" name="Rounded Rectangle 41"/>
              <p:cNvSpPr/>
              <p:nvPr/>
            </p:nvSpPr>
            <p:spPr>
              <a:xfrm>
                <a:off x="1709949" y="3868358"/>
                <a:ext cx="1343274" cy="1221896"/>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grpSp>
        <p:nvGrpSpPr>
          <p:cNvPr id="46" name="Group 45"/>
          <p:cNvGrpSpPr/>
          <p:nvPr/>
        </p:nvGrpSpPr>
        <p:grpSpPr>
          <a:xfrm>
            <a:off x="7049973" y="2219885"/>
            <a:ext cx="3101977" cy="3929785"/>
            <a:chOff x="3082851" y="1160197"/>
            <a:chExt cx="3101979" cy="3929785"/>
          </a:xfrm>
        </p:grpSpPr>
        <p:sp>
          <p:nvSpPr>
            <p:cNvPr id="47" name="TextBox 46"/>
            <p:cNvSpPr txBox="1"/>
            <p:nvPr/>
          </p:nvSpPr>
          <p:spPr>
            <a:xfrm>
              <a:off x="3569482" y="1160197"/>
              <a:ext cx="1672254" cy="384721"/>
            </a:xfrm>
            <a:prstGeom prst="rect">
              <a:avLst/>
            </a:prstGeom>
            <a:noFill/>
          </p:spPr>
          <p:txBody>
            <a:bodyPr wrap="none" rtlCol="0">
              <a:spAutoFit/>
            </a:bodyPr>
            <a:lstStyle/>
            <a:p>
              <a:r>
                <a:rPr lang="en-US" dirty="0" smtClean="0">
                  <a:latin typeface="Source Sans Pro Light"/>
                  <a:cs typeface="Source Sans Pro Light"/>
                </a:rPr>
                <a:t>optimized plan</a:t>
              </a:r>
              <a:endParaRPr lang="en-US" dirty="0">
                <a:latin typeface="Source Sans Pro Light"/>
                <a:cs typeface="Source Sans Pro Light"/>
              </a:endParaRPr>
            </a:p>
          </p:txBody>
        </p:sp>
        <p:cxnSp>
          <p:nvCxnSpPr>
            <p:cNvPr id="50" name="Straight Connector 49"/>
            <p:cNvCxnSpPr/>
            <p:nvPr/>
          </p:nvCxnSpPr>
          <p:spPr>
            <a:xfrm flipV="1">
              <a:off x="3763070" y="2363636"/>
              <a:ext cx="868883"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2" name="Rounded Rectangle 51"/>
            <p:cNvSpPr/>
            <p:nvPr/>
          </p:nvSpPr>
          <p:spPr>
            <a:xfrm>
              <a:off x="4124616" y="175163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53" name="Rounded Rectangle 52"/>
            <p:cNvSpPr/>
            <p:nvPr/>
          </p:nvSpPr>
          <p:spPr>
            <a:xfrm>
              <a:off x="3082851" y="2823346"/>
              <a:ext cx="1360438" cy="1141680"/>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54" name="Straight Connector 53"/>
            <p:cNvCxnSpPr/>
            <p:nvPr/>
          </p:nvCxnSpPr>
          <p:spPr>
            <a:xfrm flipH="1" flipV="1">
              <a:off x="4631954" y="2363635"/>
              <a:ext cx="6939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5" name="Rounded Rectangle 54"/>
            <p:cNvSpPr/>
            <p:nvPr/>
          </p:nvSpPr>
          <p:spPr>
            <a:xfrm>
              <a:off x="4818566" y="2823346"/>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56" name="Straight Connector 55"/>
            <p:cNvCxnSpPr/>
            <p:nvPr/>
          </p:nvCxnSpPr>
          <p:spPr>
            <a:xfrm flipH="1" flipV="1">
              <a:off x="5325904" y="3435351"/>
              <a:ext cx="175795" cy="43884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7" name="Rounded Rectangle 56"/>
            <p:cNvSpPr/>
            <p:nvPr/>
          </p:nvSpPr>
          <p:spPr>
            <a:xfrm>
              <a:off x="4818566" y="3874193"/>
              <a:ext cx="1366264" cy="121578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sp>
        <p:nvSpPr>
          <p:cNvPr id="29" name="Rectangle 28"/>
          <p:cNvSpPr/>
          <p:nvPr/>
        </p:nvSpPr>
        <p:spPr>
          <a:xfrm>
            <a:off x="2746910" y="11499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smtClean="0">
                <a:latin typeface="Consolas"/>
                <a:cs typeface="Consolas"/>
              </a:rPr>
              <a:t>2015</a:t>
            </a:r>
            <a:r>
              <a:rPr lang="da-DK" dirty="0">
                <a:latin typeface="Consolas"/>
                <a:cs typeface="Consolas"/>
              </a:rPr>
              <a:t>-01-</a:t>
            </a:r>
            <a:r>
              <a:rPr lang="da-DK" dirty="0" smtClean="0">
                <a:latin typeface="Consolas"/>
                <a:cs typeface="Consolas"/>
              </a:rPr>
              <a:t>01</a:t>
            </a:r>
            <a:r>
              <a:rPr lang="nl-NL" dirty="0">
                <a:latin typeface="Consolas"/>
                <a:ea typeface="Consolas" charset="0"/>
                <a:cs typeface="Consolas"/>
              </a:rPr>
              <a:t>"</a:t>
            </a:r>
            <a:r>
              <a:rPr lang="da-DK" dirty="0" smtClean="0">
                <a:latin typeface="Consolas"/>
                <a:cs typeface="Consolas"/>
              </a:rPr>
              <a:t>)</a:t>
            </a:r>
            <a:endParaRPr lang="da-DK" dirty="0">
              <a:latin typeface="Consolas"/>
              <a:cs typeface="Consolas"/>
            </a:endParaRPr>
          </a:p>
        </p:txBody>
      </p:sp>
      <p:sp>
        <p:nvSpPr>
          <p:cNvPr id="30" name="Title 1"/>
          <p:cNvSpPr txBox="1">
            <a:spLocks/>
          </p:cNvSpPr>
          <p:nvPr/>
        </p:nvSpPr>
        <p:spPr>
          <a:xfrm>
            <a:off x="1987291" y="275167"/>
            <a:ext cx="8351923" cy="1143000"/>
          </a:xfrm>
          <a:prstGeom prst="rect">
            <a:avLst/>
          </a:prstGeom>
        </p:spPr>
        <p:txBody>
          <a:bodyPr lIns="121917" tIns="60958" rIns="121917" bIns="60958"/>
          <a:lstStyle>
            <a:lvl1pPr algn="l" defTabSz="457200" rtl="0" eaLnBrk="1" fontAlgn="base" hangingPunct="1">
              <a:spcBef>
                <a:spcPct val="0"/>
              </a:spcBef>
              <a:spcAft>
                <a:spcPct val="0"/>
              </a:spcAft>
              <a:defRPr sz="4400" kern="1200">
                <a:solidFill>
                  <a:schemeClr val="tx1">
                    <a:lumMod val="75000"/>
                    <a:lumOff val="25000"/>
                  </a:schemeClr>
                </a:solidFill>
                <a:latin typeface="Newslab Thin"/>
                <a:ea typeface="ＭＳ Ｐゴシック" charset="0"/>
                <a:cs typeface="Newslab Thin"/>
              </a:defRPr>
            </a:lvl1pPr>
            <a:lvl2pPr algn="l" defTabSz="457200" rtl="0" eaLnBrk="1" fontAlgn="base" hangingPunct="1">
              <a:spcBef>
                <a:spcPct val="0"/>
              </a:spcBef>
              <a:spcAft>
                <a:spcPct val="0"/>
              </a:spcAft>
              <a:defRPr sz="4000">
                <a:solidFill>
                  <a:schemeClr val="tx1"/>
                </a:solidFill>
                <a:latin typeface="Newslab Light" charset="0"/>
                <a:ea typeface="ＭＳ Ｐゴシック" charset="0"/>
              </a:defRPr>
            </a:lvl2pPr>
            <a:lvl3pPr algn="l" defTabSz="457200" rtl="0" eaLnBrk="1" fontAlgn="base" hangingPunct="1">
              <a:spcBef>
                <a:spcPct val="0"/>
              </a:spcBef>
              <a:spcAft>
                <a:spcPct val="0"/>
              </a:spcAft>
              <a:defRPr sz="4000">
                <a:solidFill>
                  <a:schemeClr val="tx1"/>
                </a:solidFill>
                <a:latin typeface="Newslab Light" charset="0"/>
                <a:ea typeface="ＭＳ Ｐゴシック" charset="0"/>
              </a:defRPr>
            </a:lvl3pPr>
            <a:lvl4pPr algn="l" defTabSz="457200" rtl="0" eaLnBrk="1" fontAlgn="base" hangingPunct="1">
              <a:spcBef>
                <a:spcPct val="0"/>
              </a:spcBef>
              <a:spcAft>
                <a:spcPct val="0"/>
              </a:spcAft>
              <a:defRPr sz="4000">
                <a:solidFill>
                  <a:schemeClr val="tx1"/>
                </a:solidFill>
                <a:latin typeface="Newslab Light" charset="0"/>
                <a:ea typeface="ＭＳ Ｐゴシック" charset="0"/>
              </a:defRPr>
            </a:lvl4pPr>
            <a:lvl5pPr algn="l" defTabSz="457200" rtl="0" eaLnBrk="1" fontAlgn="base" hangingPunct="1">
              <a:spcBef>
                <a:spcPct val="0"/>
              </a:spcBef>
              <a:spcAft>
                <a:spcPct val="0"/>
              </a:spcAft>
              <a:defRPr sz="4000">
                <a:solidFill>
                  <a:schemeClr val="tx1"/>
                </a:solidFill>
                <a:latin typeface="Newslab Light" charset="0"/>
                <a:ea typeface="ＭＳ Ｐゴシック" charset="0"/>
              </a:defRPr>
            </a:lvl5pPr>
            <a:lvl6pPr marL="457200" algn="l" defTabSz="457200" rtl="0" eaLnBrk="1" fontAlgn="base" hangingPunct="1">
              <a:spcBef>
                <a:spcPct val="0"/>
              </a:spcBef>
              <a:spcAft>
                <a:spcPct val="0"/>
              </a:spcAft>
              <a:defRPr sz="4000">
                <a:solidFill>
                  <a:schemeClr val="tx1"/>
                </a:solidFill>
                <a:latin typeface="Newslab Light" charset="0"/>
                <a:ea typeface="ＭＳ Ｐゴシック" charset="0"/>
              </a:defRPr>
            </a:lvl6pPr>
            <a:lvl7pPr marL="914400" algn="l" defTabSz="457200" rtl="0" eaLnBrk="1" fontAlgn="base" hangingPunct="1">
              <a:spcBef>
                <a:spcPct val="0"/>
              </a:spcBef>
              <a:spcAft>
                <a:spcPct val="0"/>
              </a:spcAft>
              <a:defRPr sz="4000">
                <a:solidFill>
                  <a:schemeClr val="tx1"/>
                </a:solidFill>
                <a:latin typeface="Newslab Light" charset="0"/>
                <a:ea typeface="ＭＳ Ｐゴシック" charset="0"/>
              </a:defRPr>
            </a:lvl7pPr>
            <a:lvl8pPr marL="1371600" algn="l" defTabSz="457200" rtl="0" eaLnBrk="1" fontAlgn="base" hangingPunct="1">
              <a:spcBef>
                <a:spcPct val="0"/>
              </a:spcBef>
              <a:spcAft>
                <a:spcPct val="0"/>
              </a:spcAft>
              <a:defRPr sz="4000">
                <a:solidFill>
                  <a:schemeClr val="tx1"/>
                </a:solidFill>
                <a:latin typeface="Newslab Light" charset="0"/>
                <a:ea typeface="ＭＳ Ｐゴシック" charset="0"/>
              </a:defRPr>
            </a:lvl8pPr>
            <a:lvl9pPr marL="1828800" algn="l" defTabSz="457200" rtl="0" eaLnBrk="1" fontAlgn="base" hangingPunct="1">
              <a:spcBef>
                <a:spcPct val="0"/>
              </a:spcBef>
              <a:spcAft>
                <a:spcPct val="0"/>
              </a:spcAft>
              <a:defRPr sz="4000">
                <a:solidFill>
                  <a:schemeClr val="tx1"/>
                </a:solidFill>
                <a:latin typeface="Newslab Light" charset="0"/>
                <a:ea typeface="ＭＳ Ｐゴシック" charset="0"/>
              </a:defRPr>
            </a:lvl9pPr>
          </a:lstStyle>
          <a:p>
            <a:r>
              <a:rPr lang="en-US" dirty="0"/>
              <a:t>Plan Optimization &amp; Execution</a:t>
            </a:r>
          </a:p>
        </p:txBody>
      </p:sp>
    </p:spTree>
    <p:extLst>
      <p:ext uri="{BB962C8B-B14F-4D97-AF65-F5344CB8AC3E}">
        <p14:creationId xmlns:p14="http://schemas.microsoft.com/office/powerpoint/2010/main" val="344285448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8447782" y="2894830"/>
            <a:ext cx="3216231" cy="2986414"/>
            <a:chOff x="6264089" y="2190744"/>
            <a:chExt cx="2404627" cy="1683721"/>
          </a:xfrm>
        </p:grpSpPr>
        <p:cxnSp>
          <p:nvCxnSpPr>
            <p:cNvPr id="24" name="Straight Connector 23"/>
            <p:cNvCxnSpPr/>
            <p:nvPr/>
          </p:nvCxnSpPr>
          <p:spPr>
            <a:xfrm flipV="1">
              <a:off x="6771427" y="2802749"/>
              <a:ext cx="696002"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6960091" y="2190744"/>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26" name="Rounded Rectangle 25"/>
            <p:cNvSpPr/>
            <p:nvPr/>
          </p:nvSpPr>
          <p:spPr>
            <a:xfrm>
              <a:off x="6264089" y="326246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27" name="Straight Connector 26"/>
            <p:cNvCxnSpPr/>
            <p:nvPr/>
          </p:nvCxnSpPr>
          <p:spPr>
            <a:xfrm flipH="1" flipV="1">
              <a:off x="7467429" y="2802749"/>
              <a:ext cx="6939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8" name="Rounded Rectangle 27"/>
            <p:cNvSpPr/>
            <p:nvPr/>
          </p:nvSpPr>
          <p:spPr>
            <a:xfrm>
              <a:off x="7654041" y="326246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b="1" dirty="0">
                  <a:latin typeface="Source Sans Pro"/>
                  <a:cs typeface="Source Sans Pro"/>
                </a:rPr>
                <a:t>filter scan</a:t>
              </a:r>
            </a:p>
            <a:p>
              <a:pPr algn="ctr"/>
              <a:r>
                <a:rPr lang="en-US" dirty="0">
                  <a:latin typeface="Source Sans Pro Light"/>
                  <a:cs typeface="Source Sans Pro Light"/>
                </a:rPr>
                <a:t>(events)</a:t>
              </a:r>
            </a:p>
          </p:txBody>
        </p:sp>
      </p:grpSp>
      <p:sp>
        <p:nvSpPr>
          <p:cNvPr id="30" name="TextBox 29"/>
          <p:cNvSpPr txBox="1"/>
          <p:nvPr/>
        </p:nvSpPr>
        <p:spPr>
          <a:xfrm>
            <a:off x="2786749" y="6145855"/>
            <a:ext cx="7672047" cy="461665"/>
          </a:xfrm>
          <a:prstGeom prst="rect">
            <a:avLst/>
          </a:prstGeom>
          <a:noFill/>
        </p:spPr>
        <p:txBody>
          <a:bodyPr wrap="square" rtlCol="0">
            <a:spAutoFit/>
          </a:bodyPr>
          <a:lstStyle/>
          <a:p>
            <a:r>
              <a:rPr lang="en-US" sz="2400" i="1" dirty="0" smtClean="0">
                <a:solidFill>
                  <a:schemeClr val="accent2">
                    <a:lumMod val="75000"/>
                  </a:schemeClr>
                </a:solidFill>
                <a:latin typeface="Source Sans Pro" charset="0"/>
                <a:ea typeface="Source Sans Pro" charset="0"/>
                <a:cs typeface="Source Sans Pro" charset="0"/>
              </a:rPr>
              <a:t>filter done by data source (e.g., RDBMS via JDBC)</a:t>
            </a:r>
            <a:endParaRPr lang="en-US" sz="2400" i="1" dirty="0">
              <a:solidFill>
                <a:schemeClr val="accent2">
                  <a:lumMod val="75000"/>
                </a:schemeClr>
              </a:solidFill>
              <a:latin typeface="Source Sans Pro" charset="0"/>
              <a:ea typeface="Source Sans Pro" charset="0"/>
              <a:cs typeface="Source Sans Pro" charset="0"/>
            </a:endParaRPr>
          </a:p>
        </p:txBody>
      </p:sp>
      <p:sp>
        <p:nvSpPr>
          <p:cNvPr id="32" name="Rectangle 31"/>
          <p:cNvSpPr/>
          <p:nvPr/>
        </p:nvSpPr>
        <p:spPr>
          <a:xfrm>
            <a:off x="2746910" y="11499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smtClean="0">
                <a:latin typeface="Consolas"/>
                <a:cs typeface="Consolas"/>
              </a:rPr>
              <a:t>2015</a:t>
            </a:r>
            <a:r>
              <a:rPr lang="da-DK" dirty="0">
                <a:latin typeface="Consolas"/>
                <a:cs typeface="Consolas"/>
              </a:rPr>
              <a:t>-01-</a:t>
            </a:r>
            <a:r>
              <a:rPr lang="da-DK" dirty="0" smtClean="0">
                <a:latin typeface="Consolas"/>
                <a:cs typeface="Consolas"/>
              </a:rPr>
              <a:t>01</a:t>
            </a:r>
            <a:r>
              <a:rPr lang="nl-NL" dirty="0">
                <a:latin typeface="Consolas"/>
                <a:ea typeface="Consolas" charset="0"/>
                <a:cs typeface="Consolas"/>
              </a:rPr>
              <a:t>"</a:t>
            </a:r>
            <a:r>
              <a:rPr lang="da-DK" dirty="0" smtClean="0">
                <a:latin typeface="Consolas"/>
                <a:cs typeface="Consolas"/>
              </a:rPr>
              <a:t>)</a:t>
            </a:r>
            <a:endParaRPr lang="da-DK" dirty="0">
              <a:latin typeface="Consolas"/>
              <a:cs typeface="Consolas"/>
            </a:endParaRPr>
          </a:p>
        </p:txBody>
      </p:sp>
      <p:sp>
        <p:nvSpPr>
          <p:cNvPr id="33" name="Title 1"/>
          <p:cNvSpPr txBox="1">
            <a:spLocks/>
          </p:cNvSpPr>
          <p:nvPr/>
        </p:nvSpPr>
        <p:spPr>
          <a:xfrm>
            <a:off x="1987291" y="275167"/>
            <a:ext cx="8351923" cy="1143000"/>
          </a:xfrm>
          <a:prstGeom prst="rect">
            <a:avLst/>
          </a:prstGeom>
        </p:spPr>
        <p:txBody>
          <a:bodyPr lIns="121917" tIns="60958" rIns="121917" bIns="60958"/>
          <a:lstStyle>
            <a:lvl1pPr algn="l" defTabSz="457200" rtl="0" eaLnBrk="1" fontAlgn="base" hangingPunct="1">
              <a:spcBef>
                <a:spcPct val="0"/>
              </a:spcBef>
              <a:spcAft>
                <a:spcPct val="0"/>
              </a:spcAft>
              <a:defRPr sz="4400" kern="1200">
                <a:solidFill>
                  <a:schemeClr val="tx1">
                    <a:lumMod val="75000"/>
                    <a:lumOff val="25000"/>
                  </a:schemeClr>
                </a:solidFill>
                <a:latin typeface="Newslab Thin"/>
                <a:ea typeface="ＭＳ Ｐゴシック" charset="0"/>
                <a:cs typeface="Newslab Thin"/>
              </a:defRPr>
            </a:lvl1pPr>
            <a:lvl2pPr algn="l" defTabSz="457200" rtl="0" eaLnBrk="1" fontAlgn="base" hangingPunct="1">
              <a:spcBef>
                <a:spcPct val="0"/>
              </a:spcBef>
              <a:spcAft>
                <a:spcPct val="0"/>
              </a:spcAft>
              <a:defRPr sz="4000">
                <a:solidFill>
                  <a:schemeClr val="tx1"/>
                </a:solidFill>
                <a:latin typeface="Newslab Light" charset="0"/>
                <a:ea typeface="ＭＳ Ｐゴシック" charset="0"/>
              </a:defRPr>
            </a:lvl2pPr>
            <a:lvl3pPr algn="l" defTabSz="457200" rtl="0" eaLnBrk="1" fontAlgn="base" hangingPunct="1">
              <a:spcBef>
                <a:spcPct val="0"/>
              </a:spcBef>
              <a:spcAft>
                <a:spcPct val="0"/>
              </a:spcAft>
              <a:defRPr sz="4000">
                <a:solidFill>
                  <a:schemeClr val="tx1"/>
                </a:solidFill>
                <a:latin typeface="Newslab Light" charset="0"/>
                <a:ea typeface="ＭＳ Ｐゴシック" charset="0"/>
              </a:defRPr>
            </a:lvl3pPr>
            <a:lvl4pPr algn="l" defTabSz="457200" rtl="0" eaLnBrk="1" fontAlgn="base" hangingPunct="1">
              <a:spcBef>
                <a:spcPct val="0"/>
              </a:spcBef>
              <a:spcAft>
                <a:spcPct val="0"/>
              </a:spcAft>
              <a:defRPr sz="4000">
                <a:solidFill>
                  <a:schemeClr val="tx1"/>
                </a:solidFill>
                <a:latin typeface="Newslab Light" charset="0"/>
                <a:ea typeface="ＭＳ Ｐゴシック" charset="0"/>
              </a:defRPr>
            </a:lvl4pPr>
            <a:lvl5pPr algn="l" defTabSz="457200" rtl="0" eaLnBrk="1" fontAlgn="base" hangingPunct="1">
              <a:spcBef>
                <a:spcPct val="0"/>
              </a:spcBef>
              <a:spcAft>
                <a:spcPct val="0"/>
              </a:spcAft>
              <a:defRPr sz="4000">
                <a:solidFill>
                  <a:schemeClr val="tx1"/>
                </a:solidFill>
                <a:latin typeface="Newslab Light" charset="0"/>
                <a:ea typeface="ＭＳ Ｐゴシック" charset="0"/>
              </a:defRPr>
            </a:lvl5pPr>
            <a:lvl6pPr marL="457200" algn="l" defTabSz="457200" rtl="0" eaLnBrk="1" fontAlgn="base" hangingPunct="1">
              <a:spcBef>
                <a:spcPct val="0"/>
              </a:spcBef>
              <a:spcAft>
                <a:spcPct val="0"/>
              </a:spcAft>
              <a:defRPr sz="4000">
                <a:solidFill>
                  <a:schemeClr val="tx1"/>
                </a:solidFill>
                <a:latin typeface="Newslab Light" charset="0"/>
                <a:ea typeface="ＭＳ Ｐゴシック" charset="0"/>
              </a:defRPr>
            </a:lvl6pPr>
            <a:lvl7pPr marL="914400" algn="l" defTabSz="457200" rtl="0" eaLnBrk="1" fontAlgn="base" hangingPunct="1">
              <a:spcBef>
                <a:spcPct val="0"/>
              </a:spcBef>
              <a:spcAft>
                <a:spcPct val="0"/>
              </a:spcAft>
              <a:defRPr sz="4000">
                <a:solidFill>
                  <a:schemeClr val="tx1"/>
                </a:solidFill>
                <a:latin typeface="Newslab Light" charset="0"/>
                <a:ea typeface="ＭＳ Ｐゴシック" charset="0"/>
              </a:defRPr>
            </a:lvl7pPr>
            <a:lvl8pPr marL="1371600" algn="l" defTabSz="457200" rtl="0" eaLnBrk="1" fontAlgn="base" hangingPunct="1">
              <a:spcBef>
                <a:spcPct val="0"/>
              </a:spcBef>
              <a:spcAft>
                <a:spcPct val="0"/>
              </a:spcAft>
              <a:defRPr sz="4000">
                <a:solidFill>
                  <a:schemeClr val="tx1"/>
                </a:solidFill>
                <a:latin typeface="Newslab Light" charset="0"/>
                <a:ea typeface="ＭＳ Ｐゴシック" charset="0"/>
              </a:defRPr>
            </a:lvl8pPr>
            <a:lvl9pPr marL="1828800" algn="l" defTabSz="457200" rtl="0" eaLnBrk="1" fontAlgn="base" hangingPunct="1">
              <a:spcBef>
                <a:spcPct val="0"/>
              </a:spcBef>
              <a:spcAft>
                <a:spcPct val="0"/>
              </a:spcAft>
              <a:defRPr sz="4000">
                <a:solidFill>
                  <a:schemeClr val="tx1"/>
                </a:solidFill>
                <a:latin typeface="Newslab Light" charset="0"/>
                <a:ea typeface="ＭＳ Ｐゴシック" charset="0"/>
              </a:defRPr>
            </a:lvl9pPr>
          </a:lstStyle>
          <a:p>
            <a:r>
              <a:rPr lang="en-US" dirty="0"/>
              <a:t>Plan Optimization &amp; Execution</a:t>
            </a:r>
          </a:p>
        </p:txBody>
      </p:sp>
      <p:grpSp>
        <p:nvGrpSpPr>
          <p:cNvPr id="34" name="Group 33"/>
          <p:cNvGrpSpPr/>
          <p:nvPr/>
        </p:nvGrpSpPr>
        <p:grpSpPr>
          <a:xfrm>
            <a:off x="712493" y="2049463"/>
            <a:ext cx="2923115" cy="3929784"/>
            <a:chOff x="130107" y="1160470"/>
            <a:chExt cx="2923116" cy="3929784"/>
          </a:xfrm>
        </p:grpSpPr>
        <p:sp>
          <p:nvSpPr>
            <p:cNvPr id="35" name="TextBox 34"/>
            <p:cNvSpPr txBox="1"/>
            <p:nvPr/>
          </p:nvSpPr>
          <p:spPr>
            <a:xfrm>
              <a:off x="675598" y="1160470"/>
              <a:ext cx="1326004" cy="384721"/>
            </a:xfrm>
            <a:prstGeom prst="rect">
              <a:avLst/>
            </a:prstGeom>
            <a:noFill/>
          </p:spPr>
          <p:txBody>
            <a:bodyPr wrap="none" rtlCol="0">
              <a:spAutoFit/>
            </a:bodyPr>
            <a:lstStyle/>
            <a:p>
              <a:r>
                <a:rPr lang="en-US" dirty="0" smtClean="0">
                  <a:latin typeface="Source Sans Pro Light"/>
                  <a:cs typeface="Source Sans Pro Light"/>
                </a:rPr>
                <a:t>logical plan</a:t>
              </a:r>
              <a:endParaRPr lang="en-US" dirty="0">
                <a:latin typeface="Source Sans Pro Light"/>
                <a:cs typeface="Source Sans Pro Light"/>
              </a:endParaRPr>
            </a:p>
          </p:txBody>
        </p:sp>
        <p:grpSp>
          <p:nvGrpSpPr>
            <p:cNvPr id="36" name="Group 35"/>
            <p:cNvGrpSpPr/>
            <p:nvPr/>
          </p:nvGrpSpPr>
          <p:grpSpPr>
            <a:xfrm>
              <a:off x="130107" y="1767152"/>
              <a:ext cx="2923116" cy="3323102"/>
              <a:chOff x="130107" y="1767152"/>
              <a:chExt cx="2923116" cy="3323102"/>
            </a:xfrm>
          </p:grpSpPr>
          <p:sp>
            <p:nvSpPr>
              <p:cNvPr id="37" name="Rounded Rectangle 36"/>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38" name="Straight Connector 37"/>
              <p:cNvCxnSpPr>
                <a:stCxn id="38" idx="0"/>
                <a:endCxn id="39" idx="2"/>
              </p:cNvCxnSpPr>
              <p:nvPr/>
            </p:nvCxnSpPr>
            <p:spPr>
              <a:xfrm flipV="1">
                <a:off x="825083" y="3408648"/>
                <a:ext cx="698255" cy="457212"/>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39" name="Straight Connector 38"/>
              <p:cNvCxnSpPr>
                <a:endCxn id="40" idx="2"/>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40" name="Rounded Rectangle 39"/>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41" name="Rounded Rectangle 40"/>
              <p:cNvSpPr/>
              <p:nvPr/>
            </p:nvSpPr>
            <p:spPr>
              <a:xfrm>
                <a:off x="130107" y="3865860"/>
                <a:ext cx="1389952" cy="1224394"/>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42" name="Straight Connector 41"/>
              <p:cNvCxnSpPr>
                <a:endCxn id="39" idx="2"/>
              </p:cNvCxnSpPr>
              <p:nvPr/>
            </p:nvCxnSpPr>
            <p:spPr>
              <a:xfrm flipH="1" flipV="1">
                <a:off x="1523337" y="3408648"/>
                <a:ext cx="8582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43" name="Rounded Rectangle 42"/>
              <p:cNvSpPr/>
              <p:nvPr/>
            </p:nvSpPr>
            <p:spPr>
              <a:xfrm>
                <a:off x="1709949" y="3868358"/>
                <a:ext cx="1343274" cy="1221896"/>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grpSp>
        <p:nvGrpSpPr>
          <p:cNvPr id="44" name="Group 43"/>
          <p:cNvGrpSpPr/>
          <p:nvPr/>
        </p:nvGrpSpPr>
        <p:grpSpPr>
          <a:xfrm>
            <a:off x="4545011" y="2049463"/>
            <a:ext cx="3101977" cy="3929785"/>
            <a:chOff x="3082851" y="1160197"/>
            <a:chExt cx="3101979" cy="3929785"/>
          </a:xfrm>
        </p:grpSpPr>
        <p:sp>
          <p:nvSpPr>
            <p:cNvPr id="45" name="TextBox 44"/>
            <p:cNvSpPr txBox="1"/>
            <p:nvPr/>
          </p:nvSpPr>
          <p:spPr>
            <a:xfrm>
              <a:off x="3569482" y="1160197"/>
              <a:ext cx="1672254" cy="384721"/>
            </a:xfrm>
            <a:prstGeom prst="rect">
              <a:avLst/>
            </a:prstGeom>
            <a:noFill/>
          </p:spPr>
          <p:txBody>
            <a:bodyPr wrap="none" rtlCol="0">
              <a:spAutoFit/>
            </a:bodyPr>
            <a:lstStyle/>
            <a:p>
              <a:r>
                <a:rPr lang="en-US" dirty="0" smtClean="0">
                  <a:latin typeface="Source Sans Pro Light"/>
                  <a:cs typeface="Source Sans Pro Light"/>
                </a:rPr>
                <a:t>optimized plan</a:t>
              </a:r>
              <a:endParaRPr lang="en-US" dirty="0">
                <a:latin typeface="Source Sans Pro Light"/>
                <a:cs typeface="Source Sans Pro Light"/>
              </a:endParaRPr>
            </a:p>
          </p:txBody>
        </p:sp>
        <p:cxnSp>
          <p:nvCxnSpPr>
            <p:cNvPr id="46" name="Straight Connector 45"/>
            <p:cNvCxnSpPr/>
            <p:nvPr/>
          </p:nvCxnSpPr>
          <p:spPr>
            <a:xfrm flipV="1">
              <a:off x="3763070" y="2363636"/>
              <a:ext cx="868883"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47" name="Rounded Rectangle 46"/>
            <p:cNvSpPr/>
            <p:nvPr/>
          </p:nvSpPr>
          <p:spPr>
            <a:xfrm>
              <a:off x="4124616" y="175163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48" name="Rounded Rectangle 47"/>
            <p:cNvSpPr/>
            <p:nvPr/>
          </p:nvSpPr>
          <p:spPr>
            <a:xfrm>
              <a:off x="3082851" y="2823346"/>
              <a:ext cx="1360438" cy="1141680"/>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49" name="Straight Connector 48"/>
            <p:cNvCxnSpPr/>
            <p:nvPr/>
          </p:nvCxnSpPr>
          <p:spPr>
            <a:xfrm flipH="1" flipV="1">
              <a:off x="4631954" y="2363635"/>
              <a:ext cx="6939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0" name="Rounded Rectangle 49"/>
            <p:cNvSpPr/>
            <p:nvPr/>
          </p:nvSpPr>
          <p:spPr>
            <a:xfrm>
              <a:off x="4818566" y="2823346"/>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51" name="Straight Connector 50"/>
            <p:cNvCxnSpPr/>
            <p:nvPr/>
          </p:nvCxnSpPr>
          <p:spPr>
            <a:xfrm flipH="1" flipV="1">
              <a:off x="5325904" y="3435351"/>
              <a:ext cx="175795" cy="43884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2" name="Rounded Rectangle 51"/>
            <p:cNvSpPr/>
            <p:nvPr/>
          </p:nvSpPr>
          <p:spPr>
            <a:xfrm>
              <a:off x="4818566" y="3874193"/>
              <a:ext cx="1366264" cy="121578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sp>
        <p:nvSpPr>
          <p:cNvPr id="55" name="TextBox 54"/>
          <p:cNvSpPr txBox="1"/>
          <p:nvPr/>
        </p:nvSpPr>
        <p:spPr>
          <a:xfrm>
            <a:off x="8502884" y="2049463"/>
            <a:ext cx="2821606" cy="646331"/>
          </a:xfrm>
          <a:prstGeom prst="rect">
            <a:avLst/>
          </a:prstGeom>
          <a:noFill/>
        </p:spPr>
        <p:txBody>
          <a:bodyPr wrap="none" rtlCol="0">
            <a:spAutoFit/>
          </a:bodyPr>
          <a:lstStyle/>
          <a:p>
            <a:pPr algn="ctr"/>
            <a:r>
              <a:rPr lang="en-US" dirty="0" smtClean="0">
                <a:latin typeface="Source Sans Pro Light"/>
                <a:cs typeface="Source Sans Pro Light"/>
              </a:rPr>
              <a:t>optimized plan</a:t>
            </a:r>
          </a:p>
          <a:p>
            <a:pPr algn="ctr"/>
            <a:r>
              <a:rPr lang="en-US" dirty="0" smtClean="0">
                <a:latin typeface="Source Sans Pro Light"/>
                <a:cs typeface="Source Sans Pro Light"/>
              </a:rPr>
              <a:t>with intelligent data sources</a:t>
            </a:r>
            <a:endParaRPr lang="en-US" dirty="0">
              <a:latin typeface="Source Sans Pro Light"/>
              <a:cs typeface="Source Sans Pro Light"/>
            </a:endParaRPr>
          </a:p>
        </p:txBody>
      </p:sp>
      <p:sp>
        <p:nvSpPr>
          <p:cNvPr id="57" name="Right Arrow 56"/>
          <p:cNvSpPr/>
          <p:nvPr/>
        </p:nvSpPr>
        <p:spPr>
          <a:xfrm rot="19510939">
            <a:off x="9744185" y="5910254"/>
            <a:ext cx="971333" cy="386560"/>
          </a:xfrm>
          <a:prstGeom prst="rightArrow">
            <a:avLst/>
          </a:prstGeom>
          <a:solidFill>
            <a:schemeClr val="accent2">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25244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341178" y="2463851"/>
            <a:ext cx="9403023" cy="382646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60156 w 8724954"/>
              <a:gd name="connsiteY5" fmla="*/ 2723048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696580 w 8724954"/>
              <a:gd name="connsiteY4" fmla="*/ 2981369 h 3060740"/>
              <a:gd name="connsiteX5" fmla="*/ 4360156 w 8724954"/>
              <a:gd name="connsiteY5" fmla="*/ 2723048 h 3060740"/>
              <a:gd name="connsiteX6" fmla="*/ 54 w 8724954"/>
              <a:gd name="connsiteY6" fmla="*/ 3060740 h 3060740"/>
              <a:gd name="connsiteX7" fmla="*/ 340472 w 8724954"/>
              <a:gd name="connsiteY7" fmla="*/ 1345100 h 3060740"/>
              <a:gd name="connsiteX8" fmla="*/ 54 w 8724954"/>
              <a:gd name="connsiteY8" fmla="*/ 40 h 3060740"/>
              <a:gd name="connsiteX0" fmla="*/ 0 w 8724900"/>
              <a:gd name="connsiteY0" fmla="*/ 40 h 2981369"/>
              <a:gd name="connsiteX1" fmla="*/ 4279900 w 8724900"/>
              <a:gd name="connsiteY1" fmla="*/ 317540 h 2981369"/>
              <a:gd name="connsiteX2" fmla="*/ 8724900 w 8724900"/>
              <a:gd name="connsiteY2" fmla="*/ 40 h 2981369"/>
              <a:gd name="connsiteX3" fmla="*/ 8455718 w 8724900"/>
              <a:gd name="connsiteY3" fmla="*/ 1421300 h 2981369"/>
              <a:gd name="connsiteX4" fmla="*/ 8696526 w 8724900"/>
              <a:gd name="connsiteY4" fmla="*/ 2981369 h 2981369"/>
              <a:gd name="connsiteX5" fmla="*/ 4360102 w 8724900"/>
              <a:gd name="connsiteY5" fmla="*/ 2723048 h 2981369"/>
              <a:gd name="connsiteX6" fmla="*/ 85121 w 8724900"/>
              <a:gd name="connsiteY6" fmla="*/ 2973432 h 2981369"/>
              <a:gd name="connsiteX7" fmla="*/ 340418 w 8724900"/>
              <a:gd name="connsiteY7" fmla="*/ 1345100 h 2981369"/>
              <a:gd name="connsiteX8" fmla="*/ 0 w 8724900"/>
              <a:gd name="connsiteY8" fmla="*/ 40 h 2981369"/>
              <a:gd name="connsiteX0" fmla="*/ 9511 w 8734411"/>
              <a:gd name="connsiteY0" fmla="*/ 40 h 2989306"/>
              <a:gd name="connsiteX1" fmla="*/ 4289411 w 8734411"/>
              <a:gd name="connsiteY1" fmla="*/ 317540 h 2989306"/>
              <a:gd name="connsiteX2" fmla="*/ 8734411 w 8734411"/>
              <a:gd name="connsiteY2" fmla="*/ 40 h 2989306"/>
              <a:gd name="connsiteX3" fmla="*/ 8465229 w 8734411"/>
              <a:gd name="connsiteY3" fmla="*/ 1421300 h 2989306"/>
              <a:gd name="connsiteX4" fmla="*/ 8706037 w 8734411"/>
              <a:gd name="connsiteY4" fmla="*/ 2981369 h 2989306"/>
              <a:gd name="connsiteX5" fmla="*/ 4369613 w 8734411"/>
              <a:gd name="connsiteY5" fmla="*/ 2723048 h 2989306"/>
              <a:gd name="connsiteX6" fmla="*/ 52 w 8734411"/>
              <a:gd name="connsiteY6" fmla="*/ 2989306 h 2989306"/>
              <a:gd name="connsiteX7" fmla="*/ 349929 w 8734411"/>
              <a:gd name="connsiteY7" fmla="*/ 1345100 h 2989306"/>
              <a:gd name="connsiteX8" fmla="*/ 9511 w 8734411"/>
              <a:gd name="connsiteY8" fmla="*/ 40 h 2989306"/>
              <a:gd name="connsiteX0" fmla="*/ 47343 w 8734411"/>
              <a:gd name="connsiteY0" fmla="*/ 47622 h 2989266"/>
              <a:gd name="connsiteX1" fmla="*/ 4289411 w 8734411"/>
              <a:gd name="connsiteY1" fmla="*/ 317500 h 2989266"/>
              <a:gd name="connsiteX2" fmla="*/ 8734411 w 8734411"/>
              <a:gd name="connsiteY2" fmla="*/ 0 h 2989266"/>
              <a:gd name="connsiteX3" fmla="*/ 8465229 w 8734411"/>
              <a:gd name="connsiteY3" fmla="*/ 1421260 h 2989266"/>
              <a:gd name="connsiteX4" fmla="*/ 8706037 w 8734411"/>
              <a:gd name="connsiteY4" fmla="*/ 2981329 h 2989266"/>
              <a:gd name="connsiteX5" fmla="*/ 4369613 w 8734411"/>
              <a:gd name="connsiteY5" fmla="*/ 2723008 h 2989266"/>
              <a:gd name="connsiteX6" fmla="*/ 52 w 8734411"/>
              <a:gd name="connsiteY6" fmla="*/ 2989266 h 2989266"/>
              <a:gd name="connsiteX7" fmla="*/ 349929 w 8734411"/>
              <a:gd name="connsiteY7" fmla="*/ 1345060 h 2989266"/>
              <a:gd name="connsiteX8" fmla="*/ 47343 w 8734411"/>
              <a:gd name="connsiteY8" fmla="*/ 47622 h 2989266"/>
              <a:gd name="connsiteX0" fmla="*/ 28427 w 8734411"/>
              <a:gd name="connsiteY0" fmla="*/ 38 h 3013116"/>
              <a:gd name="connsiteX1" fmla="*/ 4289411 w 8734411"/>
              <a:gd name="connsiteY1" fmla="*/ 341350 h 3013116"/>
              <a:gd name="connsiteX2" fmla="*/ 8734411 w 8734411"/>
              <a:gd name="connsiteY2" fmla="*/ 23850 h 3013116"/>
              <a:gd name="connsiteX3" fmla="*/ 8465229 w 8734411"/>
              <a:gd name="connsiteY3" fmla="*/ 1445110 h 3013116"/>
              <a:gd name="connsiteX4" fmla="*/ 8706037 w 8734411"/>
              <a:gd name="connsiteY4" fmla="*/ 3005179 h 3013116"/>
              <a:gd name="connsiteX5" fmla="*/ 4369613 w 8734411"/>
              <a:gd name="connsiteY5" fmla="*/ 2746858 h 3013116"/>
              <a:gd name="connsiteX6" fmla="*/ 52 w 8734411"/>
              <a:gd name="connsiteY6" fmla="*/ 3013116 h 3013116"/>
              <a:gd name="connsiteX7" fmla="*/ 349929 w 8734411"/>
              <a:gd name="connsiteY7" fmla="*/ 1368910 h 3013116"/>
              <a:gd name="connsiteX8" fmla="*/ 28427 w 8734411"/>
              <a:gd name="connsiteY8" fmla="*/ 38 h 3013116"/>
              <a:gd name="connsiteX0" fmla="*/ 0 w 8753274"/>
              <a:gd name="connsiteY0" fmla="*/ 7937 h 2989266"/>
              <a:gd name="connsiteX1" fmla="*/ 4308274 w 8753274"/>
              <a:gd name="connsiteY1" fmla="*/ 317500 h 2989266"/>
              <a:gd name="connsiteX2" fmla="*/ 8753274 w 8753274"/>
              <a:gd name="connsiteY2" fmla="*/ 0 h 2989266"/>
              <a:gd name="connsiteX3" fmla="*/ 8484092 w 8753274"/>
              <a:gd name="connsiteY3" fmla="*/ 1421260 h 2989266"/>
              <a:gd name="connsiteX4" fmla="*/ 8724900 w 8753274"/>
              <a:gd name="connsiteY4" fmla="*/ 2981329 h 2989266"/>
              <a:gd name="connsiteX5" fmla="*/ 4388476 w 8753274"/>
              <a:gd name="connsiteY5" fmla="*/ 2723008 h 2989266"/>
              <a:gd name="connsiteX6" fmla="*/ 18915 w 8753274"/>
              <a:gd name="connsiteY6" fmla="*/ 2989266 h 2989266"/>
              <a:gd name="connsiteX7" fmla="*/ 368792 w 8753274"/>
              <a:gd name="connsiteY7" fmla="*/ 1345060 h 2989266"/>
              <a:gd name="connsiteX8" fmla="*/ 0 w 8753274"/>
              <a:gd name="connsiteY8" fmla="*/ 7937 h 298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53274" h="2989266">
                <a:moveTo>
                  <a:pt x="0" y="7937"/>
                </a:moveTo>
                <a:cubicBezTo>
                  <a:pt x="1435100" y="3704"/>
                  <a:pt x="2873174" y="321733"/>
                  <a:pt x="4308274" y="317500"/>
                </a:cubicBezTo>
                <a:lnTo>
                  <a:pt x="8753274" y="0"/>
                </a:lnTo>
                <a:cubicBezTo>
                  <a:pt x="8752447" y="444120"/>
                  <a:pt x="8484919" y="977140"/>
                  <a:pt x="8484092" y="1421260"/>
                </a:cubicBezTo>
                <a:lnTo>
                  <a:pt x="8724900" y="2981329"/>
                </a:lnTo>
                <a:cubicBezTo>
                  <a:pt x="7280506" y="2976716"/>
                  <a:pt x="5832870" y="2727621"/>
                  <a:pt x="4388476" y="2723008"/>
                </a:cubicBezTo>
                <a:lnTo>
                  <a:pt x="18915" y="2989266"/>
                </a:lnTo>
                <a:cubicBezTo>
                  <a:pt x="13854" y="2417386"/>
                  <a:pt x="373853" y="1916940"/>
                  <a:pt x="368792" y="1345060"/>
                </a:cubicBezTo>
                <a:lnTo>
                  <a:pt x="0" y="7937"/>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245576" y="275167"/>
            <a:ext cx="8351923" cy="909919"/>
          </a:xfrm>
        </p:spPr>
        <p:txBody>
          <a:bodyPr>
            <a:normAutofit fontScale="90000"/>
          </a:bodyPr>
          <a:lstStyle/>
          <a:p>
            <a:r>
              <a:rPr lang="en-US" dirty="0" smtClean="0"/>
              <a:t>Explain</a:t>
            </a:r>
            <a:endParaRPr lang="en-US" dirty="0"/>
          </a:p>
        </p:txBody>
      </p:sp>
      <p:sp>
        <p:nvSpPr>
          <p:cNvPr id="3" name="Content Placeholder 2"/>
          <p:cNvSpPr>
            <a:spLocks noGrp="1"/>
          </p:cNvSpPr>
          <p:nvPr>
            <p:ph idx="1"/>
          </p:nvPr>
        </p:nvSpPr>
        <p:spPr>
          <a:xfrm>
            <a:off x="1353737" y="1299386"/>
            <a:ext cx="9705045" cy="1240615"/>
          </a:xfrm>
        </p:spPr>
        <p:txBody>
          <a:bodyPr>
            <a:noAutofit/>
          </a:bodyPr>
          <a:lstStyle/>
          <a:p>
            <a:r>
              <a:rPr lang="en-US" sz="2900" dirty="0">
                <a:solidFill>
                  <a:schemeClr val="tx1"/>
                </a:solidFill>
                <a:latin typeface="Source Sans Pro Light" charset="0"/>
                <a:ea typeface="Source Sans Pro Light" charset="0"/>
                <a:cs typeface="Source Sans Pro Light" charset="0"/>
              </a:rPr>
              <a:t>You can dump the query plan to standard output, so you can get an idea of how Spark will execute your  query.</a:t>
            </a:r>
          </a:p>
        </p:txBody>
      </p:sp>
      <p:sp>
        <p:nvSpPr>
          <p:cNvPr id="5" name="Rectangle 4"/>
          <p:cNvSpPr/>
          <p:nvPr/>
        </p:nvSpPr>
        <p:spPr>
          <a:xfrm>
            <a:off x="1638301" y="2705101"/>
            <a:ext cx="8880475" cy="33147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endParaRPr lang="en-US" sz="1500" dirty="0">
              <a:solidFill>
                <a:srgbClr val="0070C0"/>
              </a:solidFill>
              <a:latin typeface="Consolas" charset="0"/>
              <a:ea typeface="Consolas" charset="0"/>
              <a:cs typeface="Consolas" charset="0"/>
            </a:endParaRPr>
          </a:p>
          <a:p>
            <a:endParaRPr lang="en-US" sz="1500" dirty="0">
              <a:solidFill>
                <a:srgbClr val="0070C0"/>
              </a:solidFill>
              <a:latin typeface="Consolas" charset="0"/>
              <a:ea typeface="Consolas" charset="0"/>
              <a:cs typeface="Consolas" charset="0"/>
            </a:endParaRPr>
          </a:p>
          <a:p>
            <a:r>
              <a:rPr lang="en-US" sz="1500" dirty="0" err="1" smtClean="0">
                <a:solidFill>
                  <a:schemeClr val="tx1"/>
                </a:solidFill>
                <a:latin typeface="Consolas" charset="0"/>
                <a:ea typeface="Consolas" charset="0"/>
                <a:cs typeface="Consolas" charset="0"/>
              </a:rPr>
              <a:t>scala</a:t>
            </a:r>
            <a:r>
              <a:rPr lang="en-US" sz="1500" dirty="0" smtClean="0">
                <a:solidFill>
                  <a:schemeClr val="tx1"/>
                </a:solidFill>
                <a:latin typeface="Consolas" charset="0"/>
                <a:ea typeface="Consolas" charset="0"/>
                <a:cs typeface="Consolas" charset="0"/>
              </a:rPr>
              <a:t>&gt; </a:t>
            </a:r>
            <a:r>
              <a:rPr lang="en-US" sz="1500" b="1" dirty="0" err="1" smtClean="0">
                <a:solidFill>
                  <a:schemeClr val="accent6">
                    <a:lumMod val="75000"/>
                  </a:schemeClr>
                </a:solidFill>
                <a:latin typeface="Consolas" charset="0"/>
                <a:ea typeface="Consolas" charset="0"/>
                <a:cs typeface="Consolas" charset="0"/>
              </a:rPr>
              <a:t>val</a:t>
            </a:r>
            <a:r>
              <a:rPr lang="en-US" sz="1500" dirty="0" smtClean="0">
                <a:solidFill>
                  <a:schemeClr val="accent6">
                    <a:lumMod val="75000"/>
                  </a:schemeClr>
                </a:solidFill>
                <a:latin typeface="Consolas" charset="0"/>
                <a:ea typeface="Consolas" charset="0"/>
                <a:cs typeface="Consolas" charset="0"/>
              </a:rPr>
              <a:t> </a:t>
            </a:r>
            <a:r>
              <a:rPr lang="en-US" sz="1500" b="1" dirty="0" smtClean="0">
                <a:solidFill>
                  <a:schemeClr val="tx1"/>
                </a:solidFill>
                <a:latin typeface="Consolas" charset="0"/>
                <a:ea typeface="Consolas" charset="0"/>
                <a:cs typeface="Consolas" charset="0"/>
              </a:rPr>
              <a:t>df3 </a:t>
            </a:r>
            <a:r>
              <a:rPr lang="en-US" sz="1500" b="1" dirty="0">
                <a:solidFill>
                  <a:schemeClr val="tx1"/>
                </a:solidFill>
                <a:latin typeface="Consolas" charset="0"/>
                <a:ea typeface="Consolas" charset="0"/>
                <a:cs typeface="Consolas" charset="0"/>
              </a:rPr>
              <a:t>= </a:t>
            </a:r>
            <a:r>
              <a:rPr lang="en-US" sz="1500" b="1" dirty="0" err="1">
                <a:solidFill>
                  <a:schemeClr val="tx1"/>
                </a:solidFill>
                <a:latin typeface="Consolas" charset="0"/>
                <a:ea typeface="Consolas" charset="0"/>
                <a:cs typeface="Consolas" charset="0"/>
              </a:rPr>
              <a:t>df.join</a:t>
            </a:r>
            <a:r>
              <a:rPr lang="en-US" sz="1500" b="1" dirty="0">
                <a:solidFill>
                  <a:schemeClr val="tx1"/>
                </a:solidFill>
                <a:latin typeface="Consolas" charset="0"/>
                <a:ea typeface="Consolas" charset="0"/>
                <a:cs typeface="Consolas" charset="0"/>
              </a:rPr>
              <a:t>(df2, </a:t>
            </a:r>
            <a:br>
              <a:rPr lang="en-US" sz="1500" b="1" dirty="0">
                <a:solidFill>
                  <a:schemeClr val="tx1"/>
                </a:solidFill>
                <a:latin typeface="Consolas" charset="0"/>
                <a:ea typeface="Consolas" charset="0"/>
                <a:cs typeface="Consolas" charset="0"/>
              </a:rPr>
            </a:br>
            <a:r>
              <a:rPr lang="en-US" sz="1500" b="1" dirty="0">
                <a:solidFill>
                  <a:schemeClr val="tx1"/>
                </a:solidFill>
                <a:latin typeface="Consolas" charset="0"/>
                <a:ea typeface="Consolas" charset="0"/>
                <a:cs typeface="Consolas" charset="0"/>
              </a:rPr>
              <a:t>  </a:t>
            </a:r>
            <a:r>
              <a:rPr lang="en-US" sz="1500" b="1" dirty="0" smtClean="0">
                <a:solidFill>
                  <a:schemeClr val="tx1"/>
                </a:solidFill>
                <a:latin typeface="Consolas" charset="0"/>
                <a:ea typeface="Consolas" charset="0"/>
                <a:cs typeface="Consolas" charset="0"/>
              </a:rPr>
              <a:t>(</a:t>
            </a:r>
            <a:r>
              <a:rPr lang="en-US" sz="1500" b="1" dirty="0" err="1" smtClean="0">
                <a:solidFill>
                  <a:schemeClr val="tx1"/>
                </a:solidFill>
                <a:latin typeface="Consolas" charset="0"/>
                <a:ea typeface="Consolas" charset="0"/>
                <a:cs typeface="Consolas" charset="0"/>
              </a:rPr>
              <a:t>df</a:t>
            </a:r>
            <a:r>
              <a:rPr lang="en-US" sz="1500" b="1" dirty="0" smtClean="0">
                <a:solidFill>
                  <a:schemeClr val="tx1"/>
                </a:solidFill>
                <a:latin typeface="Consolas" charset="0"/>
                <a:ea typeface="Consolas" charset="0"/>
                <a:cs typeface="Consolas" charset="0"/>
              </a:rPr>
              <a:t>(</a:t>
            </a:r>
            <a:r>
              <a:rPr lang="en-US" sz="1500" b="1" dirty="0" smtClean="0">
                <a:solidFill>
                  <a:srgbClr val="0070C0"/>
                </a:solidFill>
                <a:latin typeface="Consolas" charset="0"/>
                <a:ea typeface="Consolas" charset="0"/>
                <a:cs typeface="Consolas" charset="0"/>
              </a:rPr>
              <a:t>"</a:t>
            </a:r>
            <a:r>
              <a:rPr lang="en-US" sz="1500" b="1" dirty="0" err="1" smtClean="0">
                <a:solidFill>
                  <a:srgbClr val="0070C0"/>
                </a:solidFill>
                <a:latin typeface="Consolas" charset="0"/>
                <a:ea typeface="Consolas" charset="0"/>
                <a:cs typeface="Consolas" charset="0"/>
              </a:rPr>
              <a:t>first_name</a:t>
            </a:r>
            <a:r>
              <a:rPr lang="en-US" sz="1500" b="1" dirty="0" smtClean="0">
                <a:solidFill>
                  <a:srgbClr val="0070C0"/>
                </a:solidFill>
                <a:latin typeface="Consolas" charset="0"/>
                <a:ea typeface="Consolas" charset="0"/>
                <a:cs typeface="Consolas" charset="0"/>
              </a:rPr>
              <a:t>"</a:t>
            </a:r>
            <a:r>
              <a:rPr lang="en-US" sz="1500" b="1" dirty="0" smtClean="0">
                <a:solidFill>
                  <a:schemeClr val="tx1"/>
                </a:solidFill>
                <a:latin typeface="Consolas" charset="0"/>
                <a:ea typeface="Consolas" charset="0"/>
                <a:cs typeface="Consolas" charset="0"/>
              </a:rPr>
              <a:t>) === df2(</a:t>
            </a:r>
            <a:r>
              <a:rPr lang="en-US" sz="1500" b="1" dirty="0" smtClean="0">
                <a:solidFill>
                  <a:srgbClr val="0070C0"/>
                </a:solidFill>
                <a:latin typeface="Consolas" charset="0"/>
                <a:ea typeface="Consolas" charset="0"/>
                <a:cs typeface="Consolas" charset="0"/>
              </a:rPr>
              <a:t>"</a:t>
            </a:r>
            <a:r>
              <a:rPr lang="en-US" sz="1500" b="1" dirty="0" err="1" smtClean="0">
                <a:solidFill>
                  <a:srgbClr val="0070C0"/>
                </a:solidFill>
                <a:latin typeface="Consolas" charset="0"/>
                <a:ea typeface="Consolas" charset="0"/>
                <a:cs typeface="Consolas" charset="0"/>
              </a:rPr>
              <a:t>firstName</a:t>
            </a:r>
            <a:r>
              <a:rPr lang="en-US" sz="1500" b="1" dirty="0" smtClean="0">
                <a:solidFill>
                  <a:srgbClr val="0070C0"/>
                </a:solidFill>
                <a:latin typeface="Consolas" charset="0"/>
                <a:ea typeface="Consolas" charset="0"/>
                <a:cs typeface="Consolas" charset="0"/>
              </a:rPr>
              <a:t>"</a:t>
            </a:r>
            <a:r>
              <a:rPr lang="en-US" sz="1500" b="1" dirty="0" smtClean="0">
                <a:solidFill>
                  <a:schemeClr val="tx1"/>
                </a:solidFill>
                <a:latin typeface="Consolas" charset="0"/>
                <a:ea typeface="Consolas" charset="0"/>
                <a:cs typeface="Consolas" charset="0"/>
              </a:rPr>
              <a:t>)) &amp; (</a:t>
            </a:r>
            <a:r>
              <a:rPr lang="en-US" sz="1500" b="1" dirty="0" err="1" smtClean="0">
                <a:solidFill>
                  <a:schemeClr val="tx1"/>
                </a:solidFill>
                <a:latin typeface="Consolas" charset="0"/>
                <a:ea typeface="Consolas" charset="0"/>
                <a:cs typeface="Consolas" charset="0"/>
              </a:rPr>
              <a:t>df</a:t>
            </a:r>
            <a:r>
              <a:rPr lang="en-US" sz="1500" b="1" dirty="0" smtClean="0">
                <a:solidFill>
                  <a:schemeClr val="tx1"/>
                </a:solidFill>
                <a:latin typeface="Consolas" charset="0"/>
                <a:ea typeface="Consolas" charset="0"/>
                <a:cs typeface="Consolas" charset="0"/>
              </a:rPr>
              <a:t>(</a:t>
            </a:r>
            <a:r>
              <a:rPr lang="en-US" sz="1500" b="1" dirty="0" smtClean="0">
                <a:solidFill>
                  <a:srgbClr val="0070C0"/>
                </a:solidFill>
                <a:latin typeface="Consolas" charset="0"/>
                <a:ea typeface="Consolas" charset="0"/>
                <a:cs typeface="Consolas" charset="0"/>
              </a:rPr>
              <a:t>"</a:t>
            </a:r>
            <a:r>
              <a:rPr lang="en-US" sz="1500" b="1" dirty="0" err="1" smtClean="0">
                <a:solidFill>
                  <a:srgbClr val="0070C0"/>
                </a:solidFill>
                <a:latin typeface="Consolas" charset="0"/>
                <a:ea typeface="Consolas" charset="0"/>
                <a:cs typeface="Consolas" charset="0"/>
              </a:rPr>
              <a:t>last_name</a:t>
            </a:r>
            <a:r>
              <a:rPr lang="en-US" sz="1500" b="1" dirty="0" smtClean="0">
                <a:solidFill>
                  <a:srgbClr val="0070C0"/>
                </a:solidFill>
                <a:latin typeface="Consolas" charset="0"/>
                <a:ea typeface="Consolas" charset="0"/>
                <a:cs typeface="Consolas" charset="0"/>
              </a:rPr>
              <a:t>"</a:t>
            </a:r>
            <a:r>
              <a:rPr lang="en-US" sz="1500" b="1" dirty="0" smtClean="0">
                <a:solidFill>
                  <a:schemeClr val="tx1"/>
                </a:solidFill>
                <a:latin typeface="Consolas" charset="0"/>
                <a:ea typeface="Consolas" charset="0"/>
                <a:cs typeface="Consolas" charset="0"/>
              </a:rPr>
              <a:t>) === df2(</a:t>
            </a:r>
            <a:r>
              <a:rPr lang="en-US" sz="1500" b="1" dirty="0" smtClean="0">
                <a:solidFill>
                  <a:srgbClr val="0070C0"/>
                </a:solidFill>
                <a:latin typeface="Consolas" charset="0"/>
                <a:ea typeface="Consolas" charset="0"/>
                <a:cs typeface="Consolas" charset="0"/>
              </a:rPr>
              <a:t>"</a:t>
            </a:r>
            <a:r>
              <a:rPr lang="en-US" sz="1500" b="1" dirty="0" err="1" smtClean="0">
                <a:solidFill>
                  <a:srgbClr val="0070C0"/>
                </a:solidFill>
                <a:latin typeface="Consolas" charset="0"/>
                <a:ea typeface="Consolas" charset="0"/>
                <a:cs typeface="Consolas" charset="0"/>
              </a:rPr>
              <a:t>lastName</a:t>
            </a:r>
            <a:r>
              <a:rPr lang="en-US" sz="1500" b="1" dirty="0" smtClean="0">
                <a:solidFill>
                  <a:srgbClr val="0070C0"/>
                </a:solidFill>
                <a:latin typeface="Consolas" charset="0"/>
                <a:ea typeface="Consolas" charset="0"/>
                <a:cs typeface="Consolas" charset="0"/>
              </a:rPr>
              <a:t>"</a:t>
            </a:r>
            <a:r>
              <a:rPr lang="en-US" sz="1500" b="1" dirty="0" smtClean="0">
                <a:solidFill>
                  <a:schemeClr val="tx1"/>
                </a:solidFill>
                <a:latin typeface="Consolas" charset="0"/>
                <a:ea typeface="Consolas" charset="0"/>
                <a:cs typeface="Consolas" charset="0"/>
              </a:rPr>
              <a:t>))</a:t>
            </a:r>
            <a:endParaRPr lang="en-US" sz="1500" b="1" dirty="0">
              <a:solidFill>
                <a:schemeClr val="tx1"/>
              </a:solidFill>
              <a:latin typeface="Consolas" charset="0"/>
              <a:ea typeface="Consolas" charset="0"/>
              <a:cs typeface="Consolas" charset="0"/>
            </a:endParaRPr>
          </a:p>
          <a:p>
            <a:r>
              <a:rPr lang="en-US" sz="1500" dirty="0" err="1" smtClean="0">
                <a:solidFill>
                  <a:schemeClr val="tx1"/>
                </a:solidFill>
                <a:latin typeface="Consolas" charset="0"/>
                <a:ea typeface="Consolas" charset="0"/>
                <a:cs typeface="Consolas" charset="0"/>
              </a:rPr>
              <a:t>scala</a:t>
            </a:r>
            <a:r>
              <a:rPr lang="en-US" sz="1500" dirty="0" smtClean="0">
                <a:solidFill>
                  <a:schemeClr val="tx1"/>
                </a:solidFill>
                <a:latin typeface="Consolas" charset="0"/>
                <a:ea typeface="Consolas" charset="0"/>
                <a:cs typeface="Consolas" charset="0"/>
              </a:rPr>
              <a:t>&gt; </a:t>
            </a:r>
            <a:r>
              <a:rPr lang="en-US" sz="1500" b="1" dirty="0" smtClean="0">
                <a:solidFill>
                  <a:schemeClr val="tx1"/>
                </a:solidFill>
                <a:latin typeface="Consolas" charset="0"/>
                <a:ea typeface="Consolas" charset="0"/>
                <a:cs typeface="Consolas" charset="0"/>
              </a:rPr>
              <a:t>df3.explain</a:t>
            </a:r>
            <a:r>
              <a:rPr lang="en-US" sz="1500" b="1" dirty="0">
                <a:solidFill>
                  <a:schemeClr val="tx1"/>
                </a:solidFill>
                <a:latin typeface="Consolas" charset="0"/>
                <a:ea typeface="Consolas" charset="0"/>
                <a:cs typeface="Consolas" charset="0"/>
              </a:rPr>
              <a:t>()</a:t>
            </a:r>
          </a:p>
          <a:p>
            <a:endParaRPr lang="en-US" sz="1500" b="1" dirty="0">
              <a:solidFill>
                <a:schemeClr val="tx1"/>
              </a:solidFill>
              <a:latin typeface="Consolas" charset="0"/>
              <a:ea typeface="Consolas" charset="0"/>
              <a:cs typeface="Consolas" charset="0"/>
            </a:endParaRPr>
          </a:p>
          <a:p>
            <a:r>
              <a:rPr lang="en-US" sz="1500" dirty="0" err="1">
                <a:solidFill>
                  <a:srgbClr val="666666"/>
                </a:solidFill>
                <a:latin typeface="Consolas" charset="0"/>
                <a:ea typeface="Consolas" charset="0"/>
                <a:cs typeface="Consolas" charset="0"/>
              </a:rPr>
              <a:t>ShuffledHashJoin</a:t>
            </a:r>
            <a:r>
              <a:rPr lang="en-US" sz="1500" dirty="0">
                <a:solidFill>
                  <a:srgbClr val="666666"/>
                </a:solidFill>
                <a:latin typeface="Consolas" charset="0"/>
                <a:ea typeface="Consolas" charset="0"/>
                <a:cs typeface="Consolas" charset="0"/>
              </a:rPr>
              <a:t> [last_name#18], [lastName#36], </a:t>
            </a:r>
            <a:r>
              <a:rPr lang="en-US" sz="1500" dirty="0" err="1">
                <a:solidFill>
                  <a:srgbClr val="666666"/>
                </a:solidFill>
                <a:latin typeface="Consolas" charset="0"/>
                <a:ea typeface="Consolas" charset="0"/>
                <a:cs typeface="Consolas" charset="0"/>
              </a:rPr>
              <a:t>BuildRight</a:t>
            </a:r>
            <a:endParaRPr lang="en-US" sz="1500" dirty="0">
              <a:solidFill>
                <a:srgbClr val="666666"/>
              </a:solidFill>
              <a:latin typeface="Consolas" charset="0"/>
              <a:ea typeface="Consolas" charset="0"/>
              <a:cs typeface="Consolas" charset="0"/>
            </a:endParaRPr>
          </a:p>
          <a:p>
            <a:r>
              <a:rPr lang="en-US" sz="1500" dirty="0">
                <a:solidFill>
                  <a:srgbClr val="666666"/>
                </a:solidFill>
                <a:latin typeface="Consolas" charset="0"/>
                <a:ea typeface="Consolas" charset="0"/>
                <a:cs typeface="Consolas" charset="0"/>
              </a:rPr>
              <a:t> Exchange (</a:t>
            </a:r>
            <a:r>
              <a:rPr lang="en-US" sz="1500" dirty="0" err="1">
                <a:solidFill>
                  <a:srgbClr val="666666"/>
                </a:solidFill>
                <a:latin typeface="Consolas" charset="0"/>
                <a:ea typeface="Consolas" charset="0"/>
                <a:cs typeface="Consolas" charset="0"/>
              </a:rPr>
              <a:t>HashPartitioning</a:t>
            </a:r>
            <a:r>
              <a:rPr lang="en-US" sz="1500" dirty="0">
                <a:solidFill>
                  <a:srgbClr val="666666"/>
                </a:solidFill>
                <a:latin typeface="Consolas" charset="0"/>
                <a:ea typeface="Consolas" charset="0"/>
                <a:cs typeface="Consolas" charset="0"/>
              </a:rPr>
              <a:t> 200)</a:t>
            </a:r>
          </a:p>
          <a:p>
            <a:r>
              <a:rPr lang="en-US" sz="1500" dirty="0">
                <a:solidFill>
                  <a:srgbClr val="666666"/>
                </a:solidFill>
                <a:latin typeface="Consolas" charset="0"/>
                <a:ea typeface="Consolas" charset="0"/>
                <a:cs typeface="Consolas" charset="0"/>
              </a:rPr>
              <a:t>  </a:t>
            </a:r>
            <a:r>
              <a:rPr lang="en-US" sz="1500" dirty="0" err="1">
                <a:solidFill>
                  <a:srgbClr val="666666"/>
                </a:solidFill>
                <a:latin typeface="Consolas" charset="0"/>
                <a:ea typeface="Consolas" charset="0"/>
                <a:cs typeface="Consolas" charset="0"/>
              </a:rPr>
              <a:t>PhysicalRDD</a:t>
            </a:r>
            <a:r>
              <a:rPr lang="en-US" sz="1500" dirty="0">
                <a:solidFill>
                  <a:srgbClr val="666666"/>
                </a:solidFill>
                <a:latin typeface="Consolas" charset="0"/>
                <a:ea typeface="Consolas" charset="0"/>
                <a:cs typeface="Consolas" charset="0"/>
              </a:rPr>
              <a:t> [first_name#17,last_name#18,gender#19,age#20L], </a:t>
            </a:r>
            <a:r>
              <a:rPr lang="en-US" sz="1500" dirty="0" err="1">
                <a:solidFill>
                  <a:srgbClr val="666666"/>
                </a:solidFill>
                <a:latin typeface="Consolas" charset="0"/>
                <a:ea typeface="Consolas" charset="0"/>
                <a:cs typeface="Consolas" charset="0"/>
              </a:rPr>
              <a:t>MapPartitionsRDD</a:t>
            </a:r>
            <a:r>
              <a:rPr lang="en-US" sz="1500" dirty="0">
                <a:solidFill>
                  <a:srgbClr val="666666"/>
                </a:solidFill>
                <a:latin typeface="Consolas" charset="0"/>
                <a:ea typeface="Consolas" charset="0"/>
                <a:cs typeface="Consolas" charset="0"/>
              </a:rPr>
              <a:t>[41] at </a:t>
            </a:r>
            <a:r>
              <a:rPr lang="en-US" sz="1500" dirty="0" err="1">
                <a:solidFill>
                  <a:srgbClr val="666666"/>
                </a:solidFill>
                <a:latin typeface="Consolas" charset="0"/>
                <a:ea typeface="Consolas" charset="0"/>
                <a:cs typeface="Consolas" charset="0"/>
              </a:rPr>
              <a:t>applySchemaToPythonRDD</a:t>
            </a:r>
            <a:r>
              <a:rPr lang="en-US" sz="1500" dirty="0">
                <a:solidFill>
                  <a:srgbClr val="666666"/>
                </a:solidFill>
                <a:latin typeface="Consolas" charset="0"/>
                <a:ea typeface="Consolas" charset="0"/>
                <a:cs typeface="Consolas" charset="0"/>
              </a:rPr>
              <a:t> at </a:t>
            </a:r>
            <a:r>
              <a:rPr lang="en-US" sz="1500" dirty="0" err="1">
                <a:solidFill>
                  <a:srgbClr val="666666"/>
                </a:solidFill>
                <a:latin typeface="Consolas" charset="0"/>
                <a:ea typeface="Consolas" charset="0"/>
                <a:cs typeface="Consolas" charset="0"/>
              </a:rPr>
              <a:t>NativeMethodAccessorImpl.java</a:t>
            </a:r>
            <a:r>
              <a:rPr lang="en-US" sz="1500" dirty="0">
                <a:solidFill>
                  <a:srgbClr val="666666"/>
                </a:solidFill>
                <a:latin typeface="Consolas" charset="0"/>
                <a:ea typeface="Consolas" charset="0"/>
                <a:cs typeface="Consolas" charset="0"/>
              </a:rPr>
              <a:t>:-2</a:t>
            </a:r>
          </a:p>
          <a:p>
            <a:r>
              <a:rPr lang="en-US" sz="1500" dirty="0">
                <a:solidFill>
                  <a:srgbClr val="666666"/>
                </a:solidFill>
                <a:latin typeface="Consolas" charset="0"/>
                <a:ea typeface="Consolas" charset="0"/>
                <a:cs typeface="Consolas" charset="0"/>
              </a:rPr>
              <a:t> Exchange (</a:t>
            </a:r>
            <a:r>
              <a:rPr lang="en-US" sz="1500" dirty="0" err="1">
                <a:solidFill>
                  <a:srgbClr val="666666"/>
                </a:solidFill>
                <a:latin typeface="Consolas" charset="0"/>
                <a:ea typeface="Consolas" charset="0"/>
                <a:cs typeface="Consolas" charset="0"/>
              </a:rPr>
              <a:t>HashPartitioning</a:t>
            </a:r>
            <a:r>
              <a:rPr lang="en-US" sz="1500" dirty="0">
                <a:solidFill>
                  <a:srgbClr val="666666"/>
                </a:solidFill>
                <a:latin typeface="Consolas" charset="0"/>
                <a:ea typeface="Consolas" charset="0"/>
                <a:cs typeface="Consolas" charset="0"/>
              </a:rPr>
              <a:t> 200)</a:t>
            </a:r>
          </a:p>
          <a:p>
            <a:r>
              <a:rPr lang="en-US" sz="1500" dirty="0">
                <a:solidFill>
                  <a:srgbClr val="666666"/>
                </a:solidFill>
                <a:latin typeface="Consolas" charset="0"/>
                <a:ea typeface="Consolas" charset="0"/>
                <a:cs typeface="Consolas" charset="0"/>
              </a:rPr>
              <a:t>  </a:t>
            </a:r>
            <a:r>
              <a:rPr lang="en-US" sz="1500" dirty="0" err="1">
                <a:solidFill>
                  <a:srgbClr val="666666"/>
                </a:solidFill>
                <a:latin typeface="Consolas" charset="0"/>
                <a:ea typeface="Consolas" charset="0"/>
                <a:cs typeface="Consolas" charset="0"/>
              </a:rPr>
              <a:t>PhysicalRDD</a:t>
            </a:r>
            <a:r>
              <a:rPr lang="en-US" sz="1500" dirty="0">
                <a:solidFill>
                  <a:srgbClr val="666666"/>
                </a:solidFill>
                <a:latin typeface="Consolas" charset="0"/>
                <a:ea typeface="Consolas" charset="0"/>
                <a:cs typeface="Consolas" charset="0"/>
              </a:rPr>
              <a:t> [firstName#35,lastName#36,medium#37], </a:t>
            </a:r>
            <a:r>
              <a:rPr lang="en-US" sz="1500" dirty="0" err="1">
                <a:solidFill>
                  <a:srgbClr val="666666"/>
                </a:solidFill>
                <a:latin typeface="Consolas" charset="0"/>
                <a:ea typeface="Consolas" charset="0"/>
                <a:cs typeface="Consolas" charset="0"/>
              </a:rPr>
              <a:t>MapPartitionsRDD</a:t>
            </a:r>
            <a:r>
              <a:rPr lang="en-US" sz="1500" dirty="0">
                <a:solidFill>
                  <a:srgbClr val="666666"/>
                </a:solidFill>
                <a:latin typeface="Consolas" charset="0"/>
                <a:ea typeface="Consolas" charset="0"/>
                <a:cs typeface="Consolas" charset="0"/>
              </a:rPr>
              <a:t>[118] at </a:t>
            </a:r>
            <a:r>
              <a:rPr lang="en-US" sz="1500" dirty="0" err="1">
                <a:solidFill>
                  <a:srgbClr val="666666"/>
                </a:solidFill>
                <a:latin typeface="Consolas" charset="0"/>
                <a:ea typeface="Consolas" charset="0"/>
                <a:cs typeface="Consolas" charset="0"/>
              </a:rPr>
              <a:t>executedPlan</a:t>
            </a:r>
            <a:r>
              <a:rPr lang="en-US" sz="1500" dirty="0">
                <a:solidFill>
                  <a:srgbClr val="666666"/>
                </a:solidFill>
                <a:latin typeface="Consolas" charset="0"/>
                <a:ea typeface="Consolas" charset="0"/>
                <a:cs typeface="Consolas" charset="0"/>
              </a:rPr>
              <a:t> at </a:t>
            </a:r>
            <a:r>
              <a:rPr lang="en-US" sz="1500" dirty="0" err="1">
                <a:solidFill>
                  <a:srgbClr val="666666"/>
                </a:solidFill>
                <a:latin typeface="Consolas" charset="0"/>
                <a:ea typeface="Consolas" charset="0"/>
                <a:cs typeface="Consolas" charset="0"/>
              </a:rPr>
              <a:t>NativeMethodAccessorImpl.java</a:t>
            </a:r>
            <a:r>
              <a:rPr lang="en-US" sz="1500" dirty="0">
                <a:solidFill>
                  <a:srgbClr val="666666"/>
                </a:solidFill>
                <a:latin typeface="Consolas" charset="0"/>
                <a:ea typeface="Consolas" charset="0"/>
                <a:cs typeface="Consolas" charset="0"/>
              </a:rPr>
              <a:t>:-2</a:t>
            </a:r>
          </a:p>
          <a:p>
            <a:endParaRPr lang="en-US" sz="1500" dirty="0">
              <a:solidFill>
                <a:srgbClr val="666666"/>
              </a:solidFill>
              <a:latin typeface="Consolas" charset="0"/>
              <a:ea typeface="Consolas" charset="0"/>
              <a:cs typeface="Consolas"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15560" y="2795253"/>
            <a:ext cx="315382" cy="464575"/>
          </a:xfrm>
          <a:prstGeom prst="rect">
            <a:avLst/>
          </a:prstGeom>
        </p:spPr>
      </p:pic>
    </p:spTree>
    <p:extLst>
      <p:ext uri="{BB962C8B-B14F-4D97-AF65-F5344CB8AC3E}">
        <p14:creationId xmlns:p14="http://schemas.microsoft.com/office/powerpoint/2010/main" val="18818176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397000" y="1143000"/>
            <a:ext cx="9372600" cy="5525584"/>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87508" y="160866"/>
            <a:ext cx="8351923" cy="867833"/>
          </a:xfrm>
        </p:spPr>
        <p:txBody>
          <a:bodyPr>
            <a:normAutofit fontScale="90000"/>
          </a:bodyPr>
          <a:lstStyle/>
          <a:p>
            <a:r>
              <a:rPr lang="en-US" dirty="0" smtClean="0"/>
              <a:t>Explain</a:t>
            </a:r>
            <a:endParaRPr lang="en-US" dirty="0"/>
          </a:p>
        </p:txBody>
      </p:sp>
      <p:sp>
        <p:nvSpPr>
          <p:cNvPr id="3" name="Content Placeholder 2"/>
          <p:cNvSpPr>
            <a:spLocks noGrp="1"/>
          </p:cNvSpPr>
          <p:nvPr>
            <p:ph idx="1"/>
          </p:nvPr>
        </p:nvSpPr>
        <p:spPr>
          <a:xfrm>
            <a:off x="2987831" y="877837"/>
            <a:ext cx="6190939" cy="588559"/>
          </a:xfrm>
        </p:spPr>
        <p:txBody>
          <a:bodyPr>
            <a:normAutofit fontScale="70000" lnSpcReduction="20000"/>
          </a:bodyPr>
          <a:lstStyle/>
          <a:p>
            <a:r>
              <a:rPr lang="en-US" dirty="0" smtClean="0">
                <a:solidFill>
                  <a:schemeClr val="tx1"/>
                </a:solidFill>
                <a:latin typeface="Source Sans Pro Light" charset="0"/>
                <a:ea typeface="Source Sans Pro Light" charset="0"/>
                <a:cs typeface="Source Sans Pro Light" charset="0"/>
              </a:rPr>
              <a:t>Pass </a:t>
            </a:r>
            <a:r>
              <a:rPr lang="en-US" dirty="0" smtClean="0">
                <a:solidFill>
                  <a:srgbClr val="0070C0"/>
                </a:solidFill>
                <a:latin typeface="Consolas" charset="0"/>
                <a:ea typeface="Consolas" charset="0"/>
                <a:cs typeface="Consolas" charset="0"/>
              </a:rPr>
              <a:t>true</a:t>
            </a:r>
            <a:r>
              <a:rPr lang="en-US" dirty="0" smtClean="0">
                <a:solidFill>
                  <a:schemeClr val="tx1"/>
                </a:solidFill>
                <a:latin typeface="Source Sans Pro Light" charset="0"/>
                <a:ea typeface="Source Sans Pro Light" charset="0"/>
                <a:cs typeface="Source Sans Pro Light" charset="0"/>
              </a:rPr>
              <a:t> to get a more detailed query plan.</a:t>
            </a:r>
          </a:p>
        </p:txBody>
      </p:sp>
      <p:sp>
        <p:nvSpPr>
          <p:cNvPr id="5" name="Rectangle 4"/>
          <p:cNvSpPr/>
          <p:nvPr/>
        </p:nvSpPr>
        <p:spPr>
          <a:xfrm>
            <a:off x="1663701" y="1371602"/>
            <a:ext cx="8880475" cy="501015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000" dirty="0" err="1">
                <a:solidFill>
                  <a:schemeClr val="tx1"/>
                </a:solidFill>
                <a:latin typeface="Consolas" charset="0"/>
                <a:ea typeface="Consolas" charset="0"/>
                <a:cs typeface="Consolas" charset="0"/>
              </a:rPr>
              <a:t>scala</a:t>
            </a:r>
            <a:r>
              <a:rPr lang="en-US" sz="1000" dirty="0">
                <a:solidFill>
                  <a:schemeClr val="tx1"/>
                </a:solidFill>
                <a:latin typeface="Consolas" charset="0"/>
                <a:ea typeface="Consolas" charset="0"/>
                <a:cs typeface="Consolas" charset="0"/>
              </a:rPr>
              <a:t>&gt; </a:t>
            </a:r>
            <a:r>
              <a:rPr lang="en-US" sz="1000" b="1" dirty="0" err="1">
                <a:solidFill>
                  <a:schemeClr val="tx1"/>
                </a:solidFill>
                <a:latin typeface="Consolas" charset="0"/>
                <a:ea typeface="Consolas" charset="0"/>
                <a:cs typeface="Consolas" charset="0"/>
              </a:rPr>
              <a:t>df.join</a:t>
            </a:r>
            <a:r>
              <a:rPr lang="en-US" sz="1000" b="1" dirty="0">
                <a:solidFill>
                  <a:schemeClr val="tx1"/>
                </a:solidFill>
                <a:latin typeface="Consolas" charset="0"/>
                <a:ea typeface="Consolas" charset="0"/>
                <a:cs typeface="Consolas" charset="0"/>
              </a:rPr>
              <a:t>(df2, lower(</a:t>
            </a:r>
            <a:r>
              <a:rPr lang="en-US" sz="1000" b="1" dirty="0" err="1">
                <a:solidFill>
                  <a:schemeClr val="tx1"/>
                </a:solidFill>
                <a:latin typeface="Consolas" charset="0"/>
                <a:ea typeface="Consolas" charset="0"/>
                <a:cs typeface="Consolas" charset="0"/>
              </a:rPr>
              <a:t>df</a:t>
            </a:r>
            <a:r>
              <a:rPr lang="en-US" sz="1000" b="1" dirty="0">
                <a:solidFill>
                  <a:schemeClr val="tx1"/>
                </a:solidFill>
                <a:latin typeface="Consolas" charset="0"/>
                <a:ea typeface="Consolas" charset="0"/>
                <a:cs typeface="Consolas" charset="0"/>
              </a:rPr>
              <a:t>(</a:t>
            </a:r>
            <a:r>
              <a:rPr lang="en-US" sz="1000" b="1" dirty="0">
                <a:solidFill>
                  <a:srgbClr val="0070C0"/>
                </a:solidFill>
                <a:latin typeface="Consolas" charset="0"/>
                <a:ea typeface="Consolas" charset="0"/>
                <a:cs typeface="Consolas" charset="0"/>
              </a:rPr>
              <a:t>"</a:t>
            </a:r>
            <a:r>
              <a:rPr lang="en-US" sz="1000" b="1" dirty="0" err="1">
                <a:solidFill>
                  <a:srgbClr val="0070C0"/>
                </a:solidFill>
                <a:latin typeface="Consolas" charset="0"/>
                <a:ea typeface="Consolas" charset="0"/>
                <a:cs typeface="Consolas" charset="0"/>
              </a:rPr>
              <a:t>firstName</a:t>
            </a:r>
            <a:r>
              <a:rPr lang="en-US" sz="1000" b="1" dirty="0">
                <a:solidFill>
                  <a:srgbClr val="0070C0"/>
                </a:solidFill>
                <a:latin typeface="Consolas" charset="0"/>
                <a:ea typeface="Consolas" charset="0"/>
                <a:cs typeface="Consolas" charset="0"/>
              </a:rPr>
              <a:t>"</a:t>
            </a:r>
            <a:r>
              <a:rPr lang="en-US" sz="1000" b="1" dirty="0">
                <a:solidFill>
                  <a:schemeClr val="tx1"/>
                </a:solidFill>
                <a:latin typeface="Consolas" charset="0"/>
                <a:ea typeface="Consolas" charset="0"/>
                <a:cs typeface="Consolas" charset="0"/>
              </a:rPr>
              <a:t>)) === lower(df2(</a:t>
            </a:r>
            <a:r>
              <a:rPr lang="en-US" sz="1000" b="1" dirty="0">
                <a:solidFill>
                  <a:srgbClr val="0070C0"/>
                </a:solidFill>
                <a:latin typeface="Consolas" charset="0"/>
                <a:ea typeface="Consolas" charset="0"/>
                <a:cs typeface="Consolas" charset="0"/>
              </a:rPr>
              <a:t>"</a:t>
            </a:r>
            <a:r>
              <a:rPr lang="en-US" sz="1000" b="1" dirty="0" err="1">
                <a:solidFill>
                  <a:srgbClr val="0070C0"/>
                </a:solidFill>
                <a:latin typeface="Consolas" charset="0"/>
                <a:ea typeface="Consolas" charset="0"/>
                <a:cs typeface="Consolas" charset="0"/>
              </a:rPr>
              <a:t>firstName</a:t>
            </a:r>
            <a:r>
              <a:rPr lang="en-US" sz="1000" b="1" dirty="0">
                <a:solidFill>
                  <a:srgbClr val="0070C0"/>
                </a:solidFill>
                <a:latin typeface="Consolas" charset="0"/>
                <a:ea typeface="Consolas" charset="0"/>
                <a:cs typeface="Consolas" charset="0"/>
              </a:rPr>
              <a:t>"</a:t>
            </a:r>
            <a:r>
              <a:rPr lang="en-US" sz="1000" b="1" dirty="0">
                <a:solidFill>
                  <a:schemeClr val="tx1"/>
                </a:solidFill>
                <a:latin typeface="Consolas" charset="0"/>
                <a:ea typeface="Consolas" charset="0"/>
                <a:cs typeface="Consolas" charset="0"/>
              </a:rPr>
              <a:t>))).explain(</a:t>
            </a:r>
            <a:r>
              <a:rPr lang="en-US" sz="1000" b="1" dirty="0">
                <a:solidFill>
                  <a:srgbClr val="8A2804"/>
                </a:solidFill>
                <a:latin typeface="Consolas" charset="0"/>
                <a:ea typeface="Consolas" charset="0"/>
                <a:cs typeface="Consolas" charset="0"/>
              </a:rPr>
              <a:t>true</a:t>
            </a:r>
            <a:r>
              <a:rPr lang="en-US" sz="1000" b="1" dirty="0">
                <a:solidFill>
                  <a:schemeClr val="tx1"/>
                </a:solidFill>
                <a:latin typeface="Consolas" charset="0"/>
                <a:ea typeface="Consolas" charset="0"/>
                <a:cs typeface="Consolas" charset="0"/>
              </a:rPr>
              <a:t>)</a:t>
            </a:r>
          </a:p>
          <a:p>
            <a:r>
              <a:rPr lang="en-US" sz="1000" dirty="0">
                <a:solidFill>
                  <a:schemeClr val="tx1"/>
                </a:solidFill>
                <a:latin typeface="Consolas" charset="0"/>
                <a:ea typeface="Consolas" charset="0"/>
                <a:cs typeface="Consolas" charset="0"/>
              </a:rPr>
              <a:t>== Parsed Logical Plan ==</a:t>
            </a:r>
          </a:p>
          <a:p>
            <a:r>
              <a:rPr lang="en-US" sz="1000" dirty="0">
                <a:solidFill>
                  <a:schemeClr val="tx1"/>
                </a:solidFill>
                <a:latin typeface="Consolas" charset="0"/>
                <a:ea typeface="Consolas" charset="0"/>
                <a:cs typeface="Consolas" charset="0"/>
              </a:rPr>
              <a:t>Join Inner, Some((Lower(firstName#1) = Lower(firstName#13)))</a:t>
            </a:r>
          </a:p>
          <a:p>
            <a:r>
              <a:rPr lang="en-US" sz="1000" dirty="0">
                <a:solidFill>
                  <a:schemeClr val="tx1"/>
                </a:solidFill>
                <a:latin typeface="Consolas" charset="0"/>
                <a:ea typeface="Consolas" charset="0"/>
                <a:cs typeface="Consolas" charset="0"/>
              </a:rPr>
              <a:t> Relation[birthDate#0,firstName#1,gender#2,lastName#3,middleName#4,salary#5L,ssn#6] org.apache.spark.sql.json.JSONRelation@7cbb370e</a:t>
            </a:r>
          </a:p>
          <a:p>
            <a:r>
              <a:rPr lang="en-US" sz="1000" dirty="0">
                <a:solidFill>
                  <a:schemeClr val="tx1"/>
                </a:solidFill>
                <a:latin typeface="Consolas" charset="0"/>
                <a:ea typeface="Consolas" charset="0"/>
                <a:cs typeface="Consolas" charset="0"/>
              </a:rPr>
              <a:t> Relation[firstName#13,lastName#14,medium#15] org.apache.spark.sql.json.JSONRelation@e5203d2c</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Analyzed Logical Plan ==</a:t>
            </a:r>
          </a:p>
          <a:p>
            <a:r>
              <a:rPr lang="en-US" sz="1000" dirty="0" err="1">
                <a:solidFill>
                  <a:schemeClr val="tx1"/>
                </a:solidFill>
                <a:latin typeface="Consolas" charset="0"/>
                <a:ea typeface="Consolas" charset="0"/>
                <a:cs typeface="Consolas" charset="0"/>
              </a:rPr>
              <a:t>birthDate</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firstName</a:t>
            </a:r>
            <a:r>
              <a:rPr lang="en-US" sz="1000" dirty="0">
                <a:solidFill>
                  <a:schemeClr val="tx1"/>
                </a:solidFill>
                <a:latin typeface="Consolas" charset="0"/>
                <a:ea typeface="Consolas" charset="0"/>
                <a:cs typeface="Consolas" charset="0"/>
              </a:rPr>
              <a:t>: string, gender: string, </a:t>
            </a:r>
            <a:r>
              <a:rPr lang="en-US" sz="1000" dirty="0" err="1">
                <a:solidFill>
                  <a:schemeClr val="tx1"/>
                </a:solidFill>
                <a:latin typeface="Consolas" charset="0"/>
                <a:ea typeface="Consolas" charset="0"/>
                <a:cs typeface="Consolas" charset="0"/>
              </a:rPr>
              <a:t>lastName</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middleName</a:t>
            </a:r>
            <a:r>
              <a:rPr lang="en-US" sz="1000" dirty="0">
                <a:solidFill>
                  <a:schemeClr val="tx1"/>
                </a:solidFill>
                <a:latin typeface="Consolas" charset="0"/>
                <a:ea typeface="Consolas" charset="0"/>
                <a:cs typeface="Consolas" charset="0"/>
              </a:rPr>
              <a:t>: string, salary: </a:t>
            </a:r>
            <a:r>
              <a:rPr lang="en-US" sz="1000" dirty="0" err="1">
                <a:solidFill>
                  <a:schemeClr val="tx1"/>
                </a:solidFill>
                <a:latin typeface="Consolas" charset="0"/>
                <a:ea typeface="Consolas" charset="0"/>
                <a:cs typeface="Consolas" charset="0"/>
              </a:rPr>
              <a:t>bigint</a:t>
            </a:r>
            <a:r>
              <a:rPr lang="en-US" sz="1000" dirty="0">
                <a:solidFill>
                  <a:schemeClr val="tx1"/>
                </a:solidFill>
                <a:latin typeface="Consolas" charset="0"/>
                <a:ea typeface="Consolas" charset="0"/>
                <a:cs typeface="Consolas" charset="0"/>
              </a:rPr>
              <a:t>, </a:t>
            </a:r>
            <a:r>
              <a:rPr lang="en-US" sz="1000" dirty="0" err="1">
                <a:solidFill>
                  <a:schemeClr val="tx1"/>
                </a:solidFill>
                <a:latin typeface="Consolas" charset="0"/>
                <a:ea typeface="Consolas" charset="0"/>
                <a:cs typeface="Consolas" charset="0"/>
              </a:rPr>
              <a:t>ssn</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firstName</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lastName</a:t>
            </a:r>
            <a:r>
              <a:rPr lang="en-US" sz="1000" dirty="0">
                <a:solidFill>
                  <a:schemeClr val="tx1"/>
                </a:solidFill>
                <a:latin typeface="Consolas" charset="0"/>
                <a:ea typeface="Consolas" charset="0"/>
                <a:cs typeface="Consolas" charset="0"/>
              </a:rPr>
              <a:t>: string, medium: string</a:t>
            </a:r>
          </a:p>
          <a:p>
            <a:r>
              <a:rPr lang="en-US" sz="1000" dirty="0">
                <a:solidFill>
                  <a:schemeClr val="tx1"/>
                </a:solidFill>
                <a:latin typeface="Consolas" charset="0"/>
                <a:ea typeface="Consolas" charset="0"/>
                <a:cs typeface="Consolas" charset="0"/>
              </a:rPr>
              <a:t>Join Inner, Some((Lower(firstName#1) = Lower(firstName#13)))</a:t>
            </a:r>
          </a:p>
          <a:p>
            <a:r>
              <a:rPr lang="en-US" sz="1000" dirty="0">
                <a:solidFill>
                  <a:schemeClr val="tx1"/>
                </a:solidFill>
                <a:latin typeface="Consolas" charset="0"/>
                <a:ea typeface="Consolas" charset="0"/>
                <a:cs typeface="Consolas" charset="0"/>
              </a:rPr>
              <a:t> Relation[birthDate#0,firstName#1,gender#2,lastName#3,middleName#4,salary#5L,ssn#6] org.apache.spark.sql.json.JSONRelation@7cbb370e</a:t>
            </a:r>
          </a:p>
          <a:p>
            <a:r>
              <a:rPr lang="en-US" sz="1000" dirty="0">
                <a:solidFill>
                  <a:schemeClr val="tx1"/>
                </a:solidFill>
                <a:latin typeface="Consolas" charset="0"/>
                <a:ea typeface="Consolas" charset="0"/>
                <a:cs typeface="Consolas" charset="0"/>
              </a:rPr>
              <a:t> Relation[firstName#13,lastName#14,medium#15] org.apache.spark.sql.json.JSONRelation@e5203d2c</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Optimized Logical Plan ==</a:t>
            </a:r>
          </a:p>
          <a:p>
            <a:r>
              <a:rPr lang="en-US" sz="1000" dirty="0">
                <a:solidFill>
                  <a:schemeClr val="tx1"/>
                </a:solidFill>
                <a:latin typeface="Consolas" charset="0"/>
                <a:ea typeface="Consolas" charset="0"/>
                <a:cs typeface="Consolas" charset="0"/>
              </a:rPr>
              <a:t>Join Inner, Some((Lower(firstName#1) = Lower(firstName#13)))</a:t>
            </a:r>
          </a:p>
          <a:p>
            <a:r>
              <a:rPr lang="en-US" sz="1000" dirty="0">
                <a:solidFill>
                  <a:schemeClr val="tx1"/>
                </a:solidFill>
                <a:latin typeface="Consolas" charset="0"/>
                <a:ea typeface="Consolas" charset="0"/>
                <a:cs typeface="Consolas" charset="0"/>
              </a:rPr>
              <a:t> Relation[birthDate#0,firstName#1,gender#2,lastName#3,middleName#4,salary#5L,ssn#6] org.apache.spark.sql.json.JSONRelation@7cbb370e</a:t>
            </a:r>
          </a:p>
          <a:p>
            <a:r>
              <a:rPr lang="en-US" sz="1000" dirty="0">
                <a:solidFill>
                  <a:schemeClr val="tx1"/>
                </a:solidFill>
                <a:latin typeface="Consolas" charset="0"/>
                <a:ea typeface="Consolas" charset="0"/>
                <a:cs typeface="Consolas" charset="0"/>
              </a:rPr>
              <a:t> Relation[firstName#13,lastName#14,medium#15] org.apache.spark.sql.json.JSONRelation@e5203d2c</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Physical Plan ==</a:t>
            </a:r>
          </a:p>
          <a:p>
            <a:r>
              <a:rPr lang="en-US" sz="1000" dirty="0" err="1">
                <a:solidFill>
                  <a:schemeClr val="tx1"/>
                </a:solidFill>
                <a:latin typeface="Consolas" charset="0"/>
                <a:ea typeface="Consolas" charset="0"/>
                <a:cs typeface="Consolas" charset="0"/>
              </a:rPr>
              <a:t>ShuffledHashJoin</a:t>
            </a:r>
            <a:r>
              <a:rPr lang="en-US" sz="1000" dirty="0">
                <a:solidFill>
                  <a:schemeClr val="tx1"/>
                </a:solidFill>
                <a:latin typeface="Consolas" charset="0"/>
                <a:ea typeface="Consolas" charset="0"/>
                <a:cs typeface="Consolas" charset="0"/>
              </a:rPr>
              <a:t> [Lower(firstName#1)], [Lower(firstName#13)], </a:t>
            </a:r>
            <a:r>
              <a:rPr lang="en-US" sz="1000" dirty="0" err="1">
                <a:solidFill>
                  <a:schemeClr val="tx1"/>
                </a:solidFill>
                <a:latin typeface="Consolas" charset="0"/>
                <a:ea typeface="Consolas" charset="0"/>
                <a:cs typeface="Consolas" charset="0"/>
              </a:rPr>
              <a:t>BuildRight</a:t>
            </a:r>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Exchange (</a:t>
            </a:r>
            <a:r>
              <a:rPr lang="en-US" sz="1000" dirty="0" err="1">
                <a:solidFill>
                  <a:schemeClr val="tx1"/>
                </a:solidFill>
                <a:latin typeface="Consolas" charset="0"/>
                <a:ea typeface="Consolas" charset="0"/>
                <a:cs typeface="Consolas" charset="0"/>
              </a:rPr>
              <a:t>HashPartitioning</a:t>
            </a:r>
            <a:r>
              <a:rPr lang="en-US" sz="1000" dirty="0">
                <a:solidFill>
                  <a:schemeClr val="tx1"/>
                </a:solidFill>
                <a:latin typeface="Consolas" charset="0"/>
                <a:ea typeface="Consolas" charset="0"/>
                <a:cs typeface="Consolas" charset="0"/>
              </a:rPr>
              <a:t> 200)</a:t>
            </a:r>
          </a:p>
          <a:p>
            <a:r>
              <a:rPr lang="en-US" sz="1000" dirty="0">
                <a:solidFill>
                  <a:schemeClr val="tx1"/>
                </a:solidFill>
                <a:latin typeface="Consolas" charset="0"/>
                <a:ea typeface="Consolas" charset="0"/>
                <a:cs typeface="Consolas" charset="0"/>
              </a:rPr>
              <a:t>  </a:t>
            </a:r>
            <a:r>
              <a:rPr lang="en-US" sz="1000" dirty="0" err="1">
                <a:solidFill>
                  <a:schemeClr val="tx1"/>
                </a:solidFill>
                <a:latin typeface="Consolas" charset="0"/>
                <a:ea typeface="Consolas" charset="0"/>
                <a:cs typeface="Consolas" charset="0"/>
              </a:rPr>
              <a:t>PhysicalRDD</a:t>
            </a:r>
            <a:r>
              <a:rPr lang="en-US" sz="1000" dirty="0">
                <a:solidFill>
                  <a:schemeClr val="tx1"/>
                </a:solidFill>
                <a:latin typeface="Consolas" charset="0"/>
                <a:ea typeface="Consolas" charset="0"/>
                <a:cs typeface="Consolas" charset="0"/>
              </a:rPr>
              <a:t> [birthDate#0,firstName#1,gender#2,lastName#3,middleName#4,salary#5L,ssn#6], </a:t>
            </a:r>
            <a:r>
              <a:rPr lang="en-US" sz="1000" dirty="0" err="1">
                <a:solidFill>
                  <a:schemeClr val="tx1"/>
                </a:solidFill>
                <a:latin typeface="Consolas" charset="0"/>
                <a:ea typeface="Consolas" charset="0"/>
                <a:cs typeface="Consolas" charset="0"/>
              </a:rPr>
              <a:t>MapPartitionsRDD</a:t>
            </a:r>
            <a:r>
              <a:rPr lang="en-US" sz="1000" dirty="0">
                <a:solidFill>
                  <a:schemeClr val="tx1"/>
                </a:solidFill>
                <a:latin typeface="Consolas" charset="0"/>
                <a:ea typeface="Consolas" charset="0"/>
                <a:cs typeface="Consolas" charset="0"/>
              </a:rPr>
              <a:t>[40] at explain at &lt;console&gt;:25</a:t>
            </a:r>
          </a:p>
          <a:p>
            <a:r>
              <a:rPr lang="en-US" sz="1000" dirty="0">
                <a:solidFill>
                  <a:schemeClr val="tx1"/>
                </a:solidFill>
                <a:latin typeface="Consolas" charset="0"/>
                <a:ea typeface="Consolas" charset="0"/>
                <a:cs typeface="Consolas" charset="0"/>
              </a:rPr>
              <a:t> Exchange (</a:t>
            </a:r>
            <a:r>
              <a:rPr lang="en-US" sz="1000" dirty="0" err="1">
                <a:solidFill>
                  <a:schemeClr val="tx1"/>
                </a:solidFill>
                <a:latin typeface="Consolas" charset="0"/>
                <a:ea typeface="Consolas" charset="0"/>
                <a:cs typeface="Consolas" charset="0"/>
              </a:rPr>
              <a:t>HashPartitioning</a:t>
            </a:r>
            <a:r>
              <a:rPr lang="en-US" sz="1000" dirty="0">
                <a:solidFill>
                  <a:schemeClr val="tx1"/>
                </a:solidFill>
                <a:latin typeface="Consolas" charset="0"/>
                <a:ea typeface="Consolas" charset="0"/>
                <a:cs typeface="Consolas" charset="0"/>
              </a:rPr>
              <a:t> 200)</a:t>
            </a:r>
          </a:p>
          <a:p>
            <a:r>
              <a:rPr lang="en-US" sz="1000" dirty="0">
                <a:solidFill>
                  <a:schemeClr val="tx1"/>
                </a:solidFill>
                <a:latin typeface="Consolas" charset="0"/>
                <a:ea typeface="Consolas" charset="0"/>
                <a:cs typeface="Consolas" charset="0"/>
              </a:rPr>
              <a:t>  </a:t>
            </a:r>
            <a:r>
              <a:rPr lang="en-US" sz="1000" dirty="0" err="1">
                <a:solidFill>
                  <a:schemeClr val="tx1"/>
                </a:solidFill>
                <a:latin typeface="Consolas" charset="0"/>
                <a:ea typeface="Consolas" charset="0"/>
                <a:cs typeface="Consolas" charset="0"/>
              </a:rPr>
              <a:t>PhysicalRDD</a:t>
            </a:r>
            <a:r>
              <a:rPr lang="en-US" sz="1000" dirty="0">
                <a:solidFill>
                  <a:schemeClr val="tx1"/>
                </a:solidFill>
                <a:latin typeface="Consolas" charset="0"/>
                <a:ea typeface="Consolas" charset="0"/>
                <a:cs typeface="Consolas" charset="0"/>
              </a:rPr>
              <a:t> [firstName#13,lastName#14,medium#15], </a:t>
            </a:r>
            <a:r>
              <a:rPr lang="en-US" sz="1000" dirty="0" err="1">
                <a:solidFill>
                  <a:schemeClr val="tx1"/>
                </a:solidFill>
                <a:latin typeface="Consolas" charset="0"/>
                <a:ea typeface="Consolas" charset="0"/>
                <a:cs typeface="Consolas" charset="0"/>
              </a:rPr>
              <a:t>MapPartitionsRDD</a:t>
            </a:r>
            <a:r>
              <a:rPr lang="en-US" sz="1000" dirty="0">
                <a:solidFill>
                  <a:schemeClr val="tx1"/>
                </a:solidFill>
                <a:latin typeface="Consolas" charset="0"/>
                <a:ea typeface="Consolas" charset="0"/>
                <a:cs typeface="Consolas" charset="0"/>
              </a:rPr>
              <a:t>[43] at explain at &lt;console&gt;:25</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Code Generation: false</a:t>
            </a:r>
          </a:p>
          <a:p>
            <a:r>
              <a:rPr lang="en-US" sz="1000" dirty="0">
                <a:solidFill>
                  <a:schemeClr val="tx1"/>
                </a:solidFill>
                <a:latin typeface="Consolas" charset="0"/>
                <a:ea typeface="Consolas" charset="0"/>
                <a:cs typeface="Consolas" charset="0"/>
              </a:rPr>
              <a:t>== RDD ==</a:t>
            </a:r>
          </a:p>
          <a:p>
            <a:endParaRPr lang="en-US" sz="1000" dirty="0">
              <a:solidFill>
                <a:schemeClr val="tx1"/>
              </a:solidFill>
              <a:latin typeface="Consolas" charset="0"/>
              <a:ea typeface="Consolas" charset="0"/>
              <a:cs typeface="Consolas" charset="0"/>
            </a:endParaRPr>
          </a:p>
        </p:txBody>
      </p:sp>
    </p:spTree>
    <p:extLst>
      <p:ext uri="{BB962C8B-B14F-4D97-AF65-F5344CB8AC3E}">
        <p14:creationId xmlns:p14="http://schemas.microsoft.com/office/powerpoint/2010/main" val="16774046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Catalyst Internals</a:t>
            </a:r>
            <a:endParaRPr lang="en-US" dirty="0"/>
          </a:p>
        </p:txBody>
      </p:sp>
      <p:sp>
        <p:nvSpPr>
          <p:cNvPr id="5" name="TextBox 4"/>
          <p:cNvSpPr txBox="1"/>
          <p:nvPr/>
        </p:nvSpPr>
        <p:spPr>
          <a:xfrm>
            <a:off x="2443988" y="6261849"/>
            <a:ext cx="7848600" cy="615553"/>
          </a:xfrm>
          <a:prstGeom prst="rect">
            <a:avLst/>
          </a:prstGeom>
          <a:noFill/>
        </p:spPr>
        <p:txBody>
          <a:bodyPr wrap="square" lIns="121917" tIns="60958" rIns="121917" bIns="60958" rtlCol="0">
            <a:spAutoFit/>
          </a:bodyPr>
          <a:lstStyle/>
          <a:p>
            <a:r>
              <a:rPr lang="en-US" sz="1600" dirty="0">
                <a:hlinkClick r:id="rId3"/>
              </a:rPr>
              <a:t>https://databricks.com/blog/2015/04/13/deep-dive-into-spark-sqls-catalyst-optimizer.html</a:t>
            </a:r>
            <a:endParaRPr lang="en-US" sz="1600" dirty="0"/>
          </a:p>
          <a:p>
            <a:endParaRPr lang="en-US" sz="1600" dirty="0"/>
          </a:p>
        </p:txBody>
      </p:sp>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11603" y="1418166"/>
            <a:ext cx="9181005" cy="4843681"/>
          </a:xfrm>
          <a:prstGeom prst="rect">
            <a:avLst/>
          </a:prstGeom>
        </p:spPr>
      </p:pic>
    </p:spTree>
    <p:extLst>
      <p:ext uri="{BB962C8B-B14F-4D97-AF65-F5344CB8AC3E}">
        <p14:creationId xmlns:p14="http://schemas.microsoft.com/office/powerpoint/2010/main" val="27556814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59358" y="3127926"/>
            <a:ext cx="7582328" cy="553996"/>
          </a:xfrm>
          <a:prstGeom prst="rect">
            <a:avLst/>
          </a:prstGeom>
          <a:noFill/>
        </p:spPr>
        <p:txBody>
          <a:bodyPr wrap="square" lIns="91438" tIns="45719" rIns="91438" bIns="45719" rtlCol="0">
            <a:spAutoFit/>
          </a:bodyPr>
          <a:lstStyle/>
          <a:p>
            <a:r>
              <a:rPr lang="en-US" sz="1500" dirty="0">
                <a:solidFill>
                  <a:schemeClr val="accent1"/>
                </a:solidFill>
                <a:latin typeface="Consolas" panose="020B0609020204030204" pitchFamily="49" charset="0"/>
                <a:cs typeface="Consolas" panose="020B0609020204030204" pitchFamily="49" charset="0"/>
              </a:rPr>
              <a:t># Read a local txt file in Python</a:t>
            </a:r>
          </a:p>
          <a:p>
            <a:r>
              <a:rPr lang="en-US" sz="1500" dirty="0" err="1">
                <a:latin typeface="Consolas" panose="020B0609020204030204" pitchFamily="49" charset="0"/>
                <a:cs typeface="Consolas" panose="020B0609020204030204" pitchFamily="49" charset="0"/>
              </a:rPr>
              <a:t>linesRDD</a:t>
            </a:r>
            <a:r>
              <a:rPr lang="en-US" sz="1500" dirty="0">
                <a:latin typeface="Consolas" panose="020B0609020204030204" pitchFamily="49" charset="0"/>
                <a:cs typeface="Consolas" panose="020B0609020204030204" pitchFamily="49" charset="0"/>
              </a:rPr>
              <a:t> = </a:t>
            </a:r>
            <a:r>
              <a:rPr lang="en-US" sz="1500" dirty="0" err="1">
                <a:latin typeface="Consolas" panose="020B0609020204030204" pitchFamily="49" charset="0"/>
                <a:cs typeface="Consolas" panose="020B0609020204030204" pitchFamily="49" charset="0"/>
              </a:rPr>
              <a:t>sc.textFile</a:t>
            </a:r>
            <a:r>
              <a:rPr lang="en-US" sz="1500" dirty="0">
                <a:latin typeface="Consolas" panose="020B0609020204030204" pitchFamily="49" charset="0"/>
                <a:cs typeface="Consolas" panose="020B0609020204030204" pitchFamily="49" charset="0"/>
              </a:rPr>
              <a:t>("/path/to/README.md")</a:t>
            </a:r>
          </a:p>
        </p:txBody>
      </p:sp>
      <p:sp>
        <p:nvSpPr>
          <p:cNvPr id="4" name="TextBox 3"/>
          <p:cNvSpPr txBox="1"/>
          <p:nvPr/>
        </p:nvSpPr>
        <p:spPr>
          <a:xfrm>
            <a:off x="1921268" y="1072201"/>
            <a:ext cx="7582328" cy="553996"/>
          </a:xfrm>
          <a:prstGeom prst="rect">
            <a:avLst/>
          </a:prstGeom>
          <a:noFill/>
        </p:spPr>
        <p:txBody>
          <a:bodyPr wrap="square" lIns="91438" tIns="45719" rIns="91438" bIns="45719" rtlCol="0">
            <a:spAutoFit/>
          </a:bodyPr>
          <a:lstStyle/>
          <a:p>
            <a:r>
              <a:rPr lang="en-US" sz="1500" dirty="0">
                <a:solidFill>
                  <a:schemeClr val="accent1"/>
                </a:solidFill>
                <a:latin typeface="Consolas" panose="020B0609020204030204" pitchFamily="49" charset="0"/>
                <a:cs typeface="Consolas" panose="020B0609020204030204" pitchFamily="49" charset="0"/>
              </a:rPr>
              <a:t>// Read a local txt file in Scala</a:t>
            </a:r>
          </a:p>
          <a:p>
            <a:r>
              <a:rPr lang="nn-NO" sz="1500" dirty="0">
                <a:latin typeface="Consolas" panose="020B0609020204030204" pitchFamily="49" charset="0"/>
                <a:cs typeface="Consolas" panose="020B0609020204030204" pitchFamily="49" charset="0"/>
              </a:rPr>
              <a:t>val linesRDD = sc.textFile("/path/to/README.md")</a:t>
            </a:r>
            <a:endParaRPr lang="en-US" sz="1500" dirty="0">
              <a:latin typeface="Consolas" panose="020B0609020204030204" pitchFamily="49" charset="0"/>
              <a:cs typeface="Consolas" panose="020B0609020204030204" pitchFamily="49" charset="0"/>
            </a:endParaRPr>
          </a:p>
        </p:txBody>
      </p:sp>
      <p:sp>
        <p:nvSpPr>
          <p:cNvPr id="5" name="TextBox 4"/>
          <p:cNvSpPr txBox="1"/>
          <p:nvPr/>
        </p:nvSpPr>
        <p:spPr>
          <a:xfrm>
            <a:off x="1921273" y="5305687"/>
            <a:ext cx="9424065" cy="553996"/>
          </a:xfrm>
          <a:prstGeom prst="rect">
            <a:avLst/>
          </a:prstGeom>
          <a:noFill/>
        </p:spPr>
        <p:txBody>
          <a:bodyPr wrap="square" lIns="91438" tIns="45719" rIns="91438" bIns="45719" rtlCol="0">
            <a:spAutoFit/>
          </a:bodyPr>
          <a:lstStyle/>
          <a:p>
            <a:r>
              <a:rPr lang="en-US" sz="1500" dirty="0">
                <a:solidFill>
                  <a:schemeClr val="accent1"/>
                </a:solidFill>
                <a:latin typeface="Consolas" panose="020B0609020204030204" pitchFamily="49" charset="0"/>
                <a:cs typeface="Consolas" panose="020B0609020204030204" pitchFamily="49" charset="0"/>
              </a:rPr>
              <a:t>// Read a local txt file in Java</a:t>
            </a:r>
          </a:p>
          <a:p>
            <a:r>
              <a:rPr lang="en-US" sz="1500" dirty="0" err="1">
                <a:latin typeface="Consolas" panose="020B0609020204030204" pitchFamily="49" charset="0"/>
                <a:cs typeface="Consolas" panose="020B0609020204030204" pitchFamily="49" charset="0"/>
              </a:rPr>
              <a:t>JavaRDD</a:t>
            </a:r>
            <a:r>
              <a:rPr lang="en-US" sz="1500" dirty="0">
                <a:latin typeface="Consolas" panose="020B0609020204030204" pitchFamily="49" charset="0"/>
                <a:cs typeface="Consolas" panose="020B0609020204030204" pitchFamily="49" charset="0"/>
              </a:rPr>
              <a:t>&lt;String&gt; lines = </a:t>
            </a:r>
            <a:r>
              <a:rPr lang="en-US" sz="1500" dirty="0" err="1">
                <a:latin typeface="Consolas" panose="020B0609020204030204" pitchFamily="49" charset="0"/>
                <a:cs typeface="Consolas" panose="020B0609020204030204" pitchFamily="49" charset="0"/>
              </a:rPr>
              <a:t>sc.textFile</a:t>
            </a:r>
            <a:r>
              <a:rPr lang="en-US" sz="1500" dirty="0">
                <a:latin typeface="Consolas" panose="020B0609020204030204" pitchFamily="49" charset="0"/>
                <a:cs typeface="Consolas" panose="020B0609020204030204" pitchFamily="49" charset="0"/>
              </a:rPr>
              <a:t>("/path/to/README.md");</a:t>
            </a:r>
          </a:p>
        </p:txBody>
      </p:sp>
      <p:cxnSp>
        <p:nvCxnSpPr>
          <p:cNvPr id="6" name="Straight Connector 5"/>
          <p:cNvCxnSpPr/>
          <p:nvPr/>
        </p:nvCxnSpPr>
        <p:spPr>
          <a:xfrm>
            <a:off x="1993189" y="2321959"/>
            <a:ext cx="6226139"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7" name="Straight Connector 6"/>
          <p:cNvCxnSpPr/>
          <p:nvPr/>
        </p:nvCxnSpPr>
        <p:spPr>
          <a:xfrm>
            <a:off x="1993189" y="4580561"/>
            <a:ext cx="6226139" cy="0"/>
          </a:xfrm>
          <a:prstGeom prst="line">
            <a:avLst/>
          </a:prstGeom>
        </p:spPr>
        <p:style>
          <a:lnRef idx="2">
            <a:schemeClr val="accent6"/>
          </a:lnRef>
          <a:fillRef idx="0">
            <a:schemeClr val="accent6"/>
          </a:fillRef>
          <a:effectRef idx="1">
            <a:schemeClr val="accent6"/>
          </a:effectRef>
          <a:fontRef idx="minor">
            <a:schemeClr val="tx1"/>
          </a:fontRef>
        </p:style>
      </p:cxnSp>
      <p:sp>
        <p:nvSpPr>
          <p:cNvPr id="8" name="TextBox 7"/>
          <p:cNvSpPr txBox="1"/>
          <p:nvPr/>
        </p:nvSpPr>
        <p:spPr>
          <a:xfrm>
            <a:off x="9152544" y="875951"/>
            <a:ext cx="2732545" cy="1384993"/>
          </a:xfrm>
          <a:prstGeom prst="rect">
            <a:avLst/>
          </a:prstGeom>
          <a:noFill/>
        </p:spPr>
        <p:txBody>
          <a:bodyPr wrap="square" lIns="91438" tIns="45719" rIns="91438" bIns="45719" rtlCol="0">
            <a:spAutoFit/>
          </a:bodyPr>
          <a:lstStyle/>
          <a:p>
            <a:r>
              <a:rPr lang="en-US" sz="2100" dirty="0">
                <a:latin typeface="Source Sans Pro Light"/>
              </a:rPr>
              <a:t>There are other methods to read data from HDFS, C*, S3, HBase, etc.</a:t>
            </a:r>
            <a:endParaRPr lang="en-US" sz="2100" dirty="0">
              <a:latin typeface="Consolas" panose="020B0609020204030204" pitchFamily="49" charset="0"/>
              <a:cs typeface="Consolas" panose="020B0609020204030204" pitchFamily="49"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9628" y="946669"/>
            <a:ext cx="440413" cy="648752"/>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9628" y="3209037"/>
            <a:ext cx="564231" cy="56423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161" y="5236287"/>
            <a:ext cx="695657" cy="695657"/>
          </a:xfrm>
          <a:prstGeom prst="rect">
            <a:avLst/>
          </a:prstGeom>
        </p:spPr>
      </p:pic>
      <p:sp>
        <p:nvSpPr>
          <p:cNvPr id="12" name="TextBox 11"/>
          <p:cNvSpPr txBox="1"/>
          <p:nvPr/>
        </p:nvSpPr>
        <p:spPr>
          <a:xfrm>
            <a:off x="9152543" y="296949"/>
            <a:ext cx="2629868"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Read from Text File</a:t>
            </a:r>
            <a:endParaRPr lang="en-US" dirty="0">
              <a:solidFill>
                <a:schemeClr val="tx1">
                  <a:lumMod val="95000"/>
                </a:schemeClr>
              </a:solidFill>
              <a:latin typeface="Source Sans Pro"/>
              <a:cs typeface="Source Sans Pro"/>
            </a:endParaRPr>
          </a:p>
        </p:txBody>
      </p:sp>
    </p:spTree>
    <p:extLst>
      <p:ext uri="{BB962C8B-B14F-4D97-AF65-F5344CB8AC3E}">
        <p14:creationId xmlns:p14="http://schemas.microsoft.com/office/powerpoint/2010/main" val="3562283992"/>
      </p:ext>
    </p:extLst>
  </p:cSld>
  <p:clrMapOvr>
    <a:masterClrMapping/>
  </p:clrMapOvr>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000" dirty="0"/>
              <a:t>DataFrame limitations</a:t>
            </a:r>
          </a:p>
        </p:txBody>
      </p:sp>
      <p:sp>
        <p:nvSpPr>
          <p:cNvPr id="5" name="Content Placeholder 2"/>
          <p:cNvSpPr>
            <a:spLocks noGrp="1"/>
          </p:cNvSpPr>
          <p:nvPr>
            <p:ph idx="1"/>
          </p:nvPr>
        </p:nvSpPr>
        <p:spPr>
          <a:xfrm>
            <a:off x="1004835" y="1418168"/>
            <a:ext cx="10664651" cy="4737943"/>
          </a:xfrm>
        </p:spPr>
        <p:txBody>
          <a:bodyPr>
            <a:noAutofit/>
          </a:bodyPr>
          <a:lstStyle/>
          <a:p>
            <a:pPr marL="457189" indent="-457189"/>
            <a:r>
              <a:rPr lang="en-US" sz="2900" dirty="0"/>
              <a:t>Catalyst does not automatically </a:t>
            </a:r>
            <a:r>
              <a:rPr lang="en-US" sz="2900" b="1" dirty="0"/>
              <a:t>repartition</a:t>
            </a:r>
            <a:r>
              <a:rPr lang="en-US" sz="2900" dirty="0"/>
              <a:t> </a:t>
            </a:r>
            <a:r>
              <a:rPr lang="en-US" sz="2900" dirty="0" err="1"/>
              <a:t>DataFrames</a:t>
            </a:r>
            <a:r>
              <a:rPr lang="en-US" sz="2900" dirty="0"/>
              <a:t> optimally</a:t>
            </a:r>
          </a:p>
          <a:p>
            <a:pPr marL="457189" indent="-457189"/>
            <a:endParaRPr lang="en-US" sz="2900" dirty="0">
              <a:solidFill>
                <a:schemeClr val="tx1"/>
              </a:solidFill>
              <a:latin typeface="Source Sans Pro Light" charset="0"/>
              <a:ea typeface="Source Sans Pro Light" charset="0"/>
              <a:cs typeface="Source Sans Pro Light" charset="0"/>
            </a:endParaRPr>
          </a:p>
          <a:p>
            <a:pPr marL="457189" indent="-457189"/>
            <a:r>
              <a:rPr lang="en-US" sz="2900" dirty="0">
                <a:solidFill>
                  <a:schemeClr val="tx1"/>
                </a:solidFill>
                <a:latin typeface="Source Sans Pro Light" charset="0"/>
                <a:ea typeface="Source Sans Pro Light" charset="0"/>
                <a:cs typeface="Source Sans Pro Light" charset="0"/>
              </a:rPr>
              <a:t>During a DF shuffle, Spark SQL will just use</a:t>
            </a:r>
          </a:p>
          <a:p>
            <a:pPr marL="1295368" lvl="1" indent="-457189"/>
            <a:r>
              <a:rPr lang="en-US" sz="2400" dirty="0" err="1">
                <a:latin typeface="Consolas"/>
                <a:ea typeface="Anonymous Pro" panose="02060609030202000504" pitchFamily="49" charset="0"/>
                <a:cs typeface="Consolas"/>
              </a:rPr>
              <a:t>spark.sql.shuffle.partitions</a:t>
            </a:r>
            <a:r>
              <a:rPr lang="en-US" sz="2400" dirty="0"/>
              <a:t> </a:t>
            </a:r>
          </a:p>
          <a:p>
            <a:pPr marL="1295368" lvl="1" indent="-457189"/>
            <a:r>
              <a:rPr lang="en-US" sz="2400" dirty="0"/>
              <a:t>to determine the number of partitions in the downstream RDD</a:t>
            </a:r>
          </a:p>
          <a:p>
            <a:pPr marL="457189" indent="-457189"/>
            <a:endParaRPr lang="en-US" sz="2900" dirty="0">
              <a:solidFill>
                <a:schemeClr val="tx1"/>
              </a:solidFill>
              <a:latin typeface="Source Sans Pro Light" charset="0"/>
              <a:ea typeface="Source Sans Pro Light" charset="0"/>
              <a:cs typeface="Source Sans Pro Light" charset="0"/>
            </a:endParaRPr>
          </a:p>
          <a:p>
            <a:pPr marL="457189" indent="-457189"/>
            <a:r>
              <a:rPr lang="en-US" sz="2900" dirty="0">
                <a:solidFill>
                  <a:schemeClr val="tx1"/>
                </a:solidFill>
                <a:latin typeface="Source Sans Pro Light" charset="0"/>
                <a:ea typeface="Source Sans Pro Light" charset="0"/>
                <a:cs typeface="Source Sans Pro Light" charset="0"/>
              </a:rPr>
              <a:t>All SQL configurations can be changed </a:t>
            </a:r>
          </a:p>
          <a:p>
            <a:pPr marL="1295368" lvl="1" indent="-457189"/>
            <a:r>
              <a:rPr lang="en-US" sz="2400" dirty="0">
                <a:solidFill>
                  <a:schemeClr val="tx1"/>
                </a:solidFill>
                <a:latin typeface="Source Sans Pro Light" charset="0"/>
                <a:ea typeface="Source Sans Pro Light" charset="0"/>
                <a:cs typeface="Source Sans Pro Light" charset="0"/>
              </a:rPr>
              <a:t>via </a:t>
            </a:r>
            <a:r>
              <a:rPr lang="en-US" sz="2400" dirty="0" err="1">
                <a:latin typeface="Consolas"/>
                <a:ea typeface="Anonymous Pro" panose="02060609030202000504" pitchFamily="49" charset="0"/>
                <a:cs typeface="Consolas"/>
              </a:rPr>
              <a:t>sqlContext.setConf</a:t>
            </a:r>
            <a:r>
              <a:rPr lang="en-US" sz="2400" dirty="0">
                <a:latin typeface="Consolas"/>
                <a:ea typeface="Anonymous Pro" panose="02060609030202000504" pitchFamily="49" charset="0"/>
                <a:cs typeface="Consolas"/>
              </a:rPr>
              <a:t>(key, value)</a:t>
            </a:r>
            <a:r>
              <a:rPr lang="en-US" sz="2400" dirty="0">
                <a:latin typeface="Consolas"/>
                <a:cs typeface="Consolas"/>
              </a:rPr>
              <a:t> </a:t>
            </a:r>
          </a:p>
          <a:p>
            <a:pPr marL="1295368" lvl="1" indent="-457189"/>
            <a:r>
              <a:rPr lang="en-US" sz="2400" dirty="0"/>
              <a:t>or in </a:t>
            </a:r>
            <a:r>
              <a:rPr lang="en-US" sz="2400" dirty="0" err="1"/>
              <a:t>Databricks</a:t>
            </a:r>
            <a:r>
              <a:rPr lang="en-US" sz="2400" dirty="0"/>
              <a:t>: </a:t>
            </a:r>
            <a:r>
              <a:rPr lang="en-US" sz="2400" dirty="0">
                <a:latin typeface="Consolas"/>
                <a:ea typeface="Anonymous Pro" panose="02060609030202000504" pitchFamily="49" charset="0"/>
                <a:cs typeface="Consolas"/>
              </a:rPr>
              <a:t>"%</a:t>
            </a:r>
            <a:r>
              <a:rPr lang="en-US" sz="2400" dirty="0" err="1">
                <a:latin typeface="Consolas"/>
                <a:ea typeface="Anonymous Pro" panose="02060609030202000504" pitchFamily="49" charset="0"/>
                <a:cs typeface="Consolas"/>
              </a:rPr>
              <a:t>sql</a:t>
            </a:r>
            <a:r>
              <a:rPr lang="en-US" sz="2400" dirty="0">
                <a:latin typeface="Consolas"/>
                <a:ea typeface="Anonymous Pro" panose="02060609030202000504" pitchFamily="49" charset="0"/>
                <a:cs typeface="Consolas"/>
              </a:rPr>
              <a:t> SET key=</a:t>
            </a:r>
            <a:r>
              <a:rPr lang="en-US" sz="2400" dirty="0" err="1">
                <a:latin typeface="Consolas"/>
                <a:ea typeface="Anonymous Pro" panose="02060609030202000504" pitchFamily="49" charset="0"/>
                <a:cs typeface="Consolas"/>
              </a:rPr>
              <a:t>val</a:t>
            </a:r>
            <a:r>
              <a:rPr lang="en-US" sz="2400" dirty="0">
                <a:latin typeface="Consolas"/>
                <a:ea typeface="Anonymous Pro" panose="02060609030202000504" pitchFamily="49" charset="0"/>
                <a:cs typeface="Consolas"/>
              </a:rPr>
              <a:t>"</a:t>
            </a:r>
            <a:r>
              <a:rPr lang="en-US" sz="2400" dirty="0">
                <a:latin typeface="Anonymous Pro" panose="02060609030202000504" pitchFamily="49" charset="0"/>
                <a:ea typeface="Anonymous Pro" panose="02060609030202000504" pitchFamily="49" charset="0"/>
              </a:rPr>
              <a:t> </a:t>
            </a:r>
            <a:endParaRPr lang="en-US" sz="2400" dirty="0">
              <a:solidFill>
                <a:schemeClr val="tx1"/>
              </a:solidFill>
              <a:latin typeface="Anonymous Pro" panose="02060609030202000504" pitchFamily="49" charset="0"/>
              <a:ea typeface="Anonymous Pro" panose="02060609030202000504" pitchFamily="49" charset="0"/>
              <a:cs typeface="Source Sans Pro Light" charset="0"/>
            </a:endParaRPr>
          </a:p>
        </p:txBody>
      </p:sp>
    </p:spTree>
    <p:extLst>
      <p:ext uri="{BB962C8B-B14F-4D97-AF65-F5344CB8AC3E}">
        <p14:creationId xmlns:p14="http://schemas.microsoft.com/office/powerpoint/2010/main" val="5658297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568700" y="2514600"/>
            <a:ext cx="4000500" cy="1443894"/>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fontScale="97500"/>
          </a:bodyPr>
          <a:lstStyle>
            <a:lvl1pPr algn="l" defTabSz="609475" rtl="0" eaLnBrk="1" fontAlgn="base" hangingPunct="1">
              <a:spcBef>
                <a:spcPct val="0"/>
              </a:spcBef>
              <a:spcAft>
                <a:spcPct val="0"/>
              </a:spcAft>
              <a:defRPr sz="5300" kern="1200">
                <a:solidFill>
                  <a:schemeClr val="tx1">
                    <a:lumMod val="75000"/>
                    <a:lumOff val="25000"/>
                  </a:schemeClr>
                </a:solidFill>
                <a:latin typeface="Newslab Thin"/>
                <a:ea typeface="ＭＳ Ｐゴシック" charset="0"/>
                <a:cs typeface="Newslab Thin"/>
              </a:defRPr>
            </a:lvl1pPr>
            <a:lvl2pPr algn="l" defTabSz="609475" rtl="0" eaLnBrk="1" fontAlgn="base" hangingPunct="1">
              <a:spcBef>
                <a:spcPct val="0"/>
              </a:spcBef>
              <a:spcAft>
                <a:spcPct val="0"/>
              </a:spcAft>
              <a:defRPr sz="5300">
                <a:solidFill>
                  <a:schemeClr val="tx1"/>
                </a:solidFill>
                <a:latin typeface="Newslab Light" charset="0"/>
                <a:ea typeface="ＭＳ Ｐゴシック" charset="0"/>
              </a:defRPr>
            </a:lvl2pPr>
            <a:lvl3pPr algn="l" defTabSz="609475" rtl="0" eaLnBrk="1" fontAlgn="base" hangingPunct="1">
              <a:spcBef>
                <a:spcPct val="0"/>
              </a:spcBef>
              <a:spcAft>
                <a:spcPct val="0"/>
              </a:spcAft>
              <a:defRPr sz="5300">
                <a:solidFill>
                  <a:schemeClr val="tx1"/>
                </a:solidFill>
                <a:latin typeface="Newslab Light" charset="0"/>
                <a:ea typeface="ＭＳ Ｐゴシック" charset="0"/>
              </a:defRPr>
            </a:lvl3pPr>
            <a:lvl4pPr algn="l" defTabSz="609475" rtl="0" eaLnBrk="1" fontAlgn="base" hangingPunct="1">
              <a:spcBef>
                <a:spcPct val="0"/>
              </a:spcBef>
              <a:spcAft>
                <a:spcPct val="0"/>
              </a:spcAft>
              <a:defRPr sz="5300">
                <a:solidFill>
                  <a:schemeClr val="tx1"/>
                </a:solidFill>
                <a:latin typeface="Newslab Light" charset="0"/>
                <a:ea typeface="ＭＳ Ｐゴシック" charset="0"/>
              </a:defRPr>
            </a:lvl4pPr>
            <a:lvl5pPr algn="l" defTabSz="609475" rtl="0" eaLnBrk="1" fontAlgn="base" hangingPunct="1">
              <a:spcBef>
                <a:spcPct val="0"/>
              </a:spcBef>
              <a:spcAft>
                <a:spcPct val="0"/>
              </a:spcAft>
              <a:defRPr sz="5300">
                <a:solidFill>
                  <a:schemeClr val="tx1"/>
                </a:solidFill>
                <a:latin typeface="Newslab Light" charset="0"/>
                <a:ea typeface="ＭＳ Ｐゴシック" charset="0"/>
              </a:defRPr>
            </a:lvl5pPr>
            <a:lvl6pPr marL="609475" algn="l" defTabSz="609475" rtl="0" eaLnBrk="1" fontAlgn="base" hangingPunct="1">
              <a:spcBef>
                <a:spcPct val="0"/>
              </a:spcBef>
              <a:spcAft>
                <a:spcPct val="0"/>
              </a:spcAft>
              <a:defRPr sz="5300">
                <a:solidFill>
                  <a:schemeClr val="tx1"/>
                </a:solidFill>
                <a:latin typeface="Newslab Light" charset="0"/>
                <a:ea typeface="ＭＳ Ｐゴシック" charset="0"/>
              </a:defRPr>
            </a:lvl6pPr>
            <a:lvl7pPr marL="1218960" algn="l" defTabSz="609475" rtl="0" eaLnBrk="1" fontAlgn="base" hangingPunct="1">
              <a:spcBef>
                <a:spcPct val="0"/>
              </a:spcBef>
              <a:spcAft>
                <a:spcPct val="0"/>
              </a:spcAft>
              <a:defRPr sz="5300">
                <a:solidFill>
                  <a:schemeClr val="tx1"/>
                </a:solidFill>
                <a:latin typeface="Newslab Light" charset="0"/>
                <a:ea typeface="ＭＳ Ｐゴシック" charset="0"/>
              </a:defRPr>
            </a:lvl7pPr>
            <a:lvl8pPr marL="1828437" algn="l" defTabSz="609475" rtl="0" eaLnBrk="1" fontAlgn="base" hangingPunct="1">
              <a:spcBef>
                <a:spcPct val="0"/>
              </a:spcBef>
              <a:spcAft>
                <a:spcPct val="0"/>
              </a:spcAft>
              <a:defRPr sz="5300">
                <a:solidFill>
                  <a:schemeClr val="tx1"/>
                </a:solidFill>
                <a:latin typeface="Newslab Light" charset="0"/>
                <a:ea typeface="ＭＳ Ｐゴシック" charset="0"/>
              </a:defRPr>
            </a:lvl8pPr>
            <a:lvl9pPr marL="2437918" algn="l" defTabSz="609475" rtl="0" eaLnBrk="1" fontAlgn="base" hangingPunct="1">
              <a:spcBef>
                <a:spcPct val="0"/>
              </a:spcBef>
              <a:spcAft>
                <a:spcPct val="0"/>
              </a:spcAft>
              <a:defRPr sz="5300">
                <a:solidFill>
                  <a:schemeClr val="tx1"/>
                </a:solidFill>
                <a:latin typeface="Newslab Light" charset="0"/>
                <a:ea typeface="ＭＳ Ｐゴシック" charset="0"/>
              </a:defRPr>
            </a:lvl9pPr>
          </a:lstStyle>
          <a:p>
            <a:pPr algn="ctr"/>
            <a:r>
              <a:rPr lang="en-US" dirty="0" smtClean="0"/>
              <a:t>Streaming</a:t>
            </a:r>
          </a:p>
          <a:p>
            <a:pPr algn="ctr"/>
            <a:r>
              <a:rPr lang="en-US" sz="3300" dirty="0" smtClean="0"/>
              <a:t>(RDD Based)</a:t>
            </a:r>
            <a:endParaRPr lang="en-US" sz="3300" dirty="0"/>
          </a:p>
        </p:txBody>
      </p:sp>
    </p:spTree>
    <p:extLst>
      <p:ext uri="{BB962C8B-B14F-4D97-AF65-F5344CB8AC3E}">
        <p14:creationId xmlns:p14="http://schemas.microsoft.com/office/powerpoint/2010/main" val="16965665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Streaming</a:t>
            </a:r>
            <a:endParaRPr lang="en-US" dirty="0"/>
          </a:p>
        </p:txBody>
      </p:sp>
      <p:sp>
        <p:nvSpPr>
          <p:cNvPr id="3" name="Title 1"/>
          <p:cNvSpPr txBox="1">
            <a:spLocks/>
          </p:cNvSpPr>
          <p:nvPr/>
        </p:nvSpPr>
        <p:spPr>
          <a:xfrm>
            <a:off x="4812818" y="3880082"/>
            <a:ext cx="3388672" cy="777644"/>
          </a:xfrm>
          <a:prstGeom prst="rect">
            <a:avLst/>
          </a:prstGeom>
        </p:spPr>
        <p:txBody>
          <a:bodyPr lIns="91438" tIns="45719" rIns="91438" bIns="45719"/>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effectLst>
                  <a:glow rad="38100">
                    <a:schemeClr val="bg1">
                      <a:lumMod val="65000"/>
                      <a:lumOff val="35000"/>
                      <a:alpha val="40000"/>
                    </a:schemeClr>
                  </a:glow>
                </a:effectLst>
                <a:latin typeface="Source Sans Pro Light"/>
                <a:cs typeface="Source Sans Pro Light"/>
              </a:rPr>
              <a:t>Streaming</a:t>
            </a:r>
          </a:p>
        </p:txBody>
      </p:sp>
      <p:sp>
        <p:nvSpPr>
          <p:cNvPr id="5" name="Rounded Rectangle 4"/>
          <p:cNvSpPr/>
          <p:nvPr/>
        </p:nvSpPr>
        <p:spPr>
          <a:xfrm>
            <a:off x="4373321" y="2410887"/>
            <a:ext cx="3571875" cy="2246839"/>
          </a:xfrm>
          <a:prstGeom prst="roundRect">
            <a:avLst/>
          </a:prstGeom>
          <a:no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6" name="Rectangle 5"/>
          <p:cNvSpPr/>
          <p:nvPr/>
        </p:nvSpPr>
        <p:spPr>
          <a:xfrm>
            <a:off x="1200151" y="197167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7" name="TextBox 6"/>
          <p:cNvSpPr txBox="1"/>
          <p:nvPr/>
        </p:nvSpPr>
        <p:spPr>
          <a:xfrm>
            <a:off x="1522988" y="1955396"/>
            <a:ext cx="884243"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Kafka</a:t>
            </a:r>
          </a:p>
        </p:txBody>
      </p:sp>
      <p:sp>
        <p:nvSpPr>
          <p:cNvPr id="8" name="Rectangle 7"/>
          <p:cNvSpPr/>
          <p:nvPr/>
        </p:nvSpPr>
        <p:spPr>
          <a:xfrm>
            <a:off x="1200151" y="260032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9" name="TextBox 8"/>
          <p:cNvSpPr txBox="1"/>
          <p:nvPr/>
        </p:nvSpPr>
        <p:spPr>
          <a:xfrm>
            <a:off x="1522989" y="2584047"/>
            <a:ext cx="96693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Flume</a:t>
            </a:r>
          </a:p>
        </p:txBody>
      </p:sp>
      <p:sp>
        <p:nvSpPr>
          <p:cNvPr id="10" name="Rectangle 9"/>
          <p:cNvSpPr/>
          <p:nvPr/>
        </p:nvSpPr>
        <p:spPr>
          <a:xfrm>
            <a:off x="1200151" y="322897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11" name="TextBox 10"/>
          <p:cNvSpPr txBox="1"/>
          <p:nvPr/>
        </p:nvSpPr>
        <p:spPr>
          <a:xfrm>
            <a:off x="1522988" y="3248026"/>
            <a:ext cx="885712"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HDFS</a:t>
            </a:r>
          </a:p>
        </p:txBody>
      </p:sp>
      <p:sp>
        <p:nvSpPr>
          <p:cNvPr id="12" name="Rectangle 11"/>
          <p:cNvSpPr/>
          <p:nvPr/>
        </p:nvSpPr>
        <p:spPr>
          <a:xfrm>
            <a:off x="1200151" y="385762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13" name="TextBox 12"/>
          <p:cNvSpPr txBox="1"/>
          <p:nvPr/>
        </p:nvSpPr>
        <p:spPr>
          <a:xfrm>
            <a:off x="1713490" y="3849065"/>
            <a:ext cx="50954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S3</a:t>
            </a:r>
          </a:p>
        </p:txBody>
      </p:sp>
      <p:sp>
        <p:nvSpPr>
          <p:cNvPr id="14" name="Rectangle 13"/>
          <p:cNvSpPr/>
          <p:nvPr/>
        </p:nvSpPr>
        <p:spPr>
          <a:xfrm>
            <a:off x="1200151" y="448627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15" name="TextBox 14"/>
          <p:cNvSpPr txBox="1"/>
          <p:nvPr/>
        </p:nvSpPr>
        <p:spPr>
          <a:xfrm>
            <a:off x="1436885" y="4463908"/>
            <a:ext cx="1073799"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Kinesis</a:t>
            </a:r>
          </a:p>
        </p:txBody>
      </p:sp>
      <p:sp>
        <p:nvSpPr>
          <p:cNvPr id="16" name="Rectangle 15"/>
          <p:cNvSpPr/>
          <p:nvPr/>
        </p:nvSpPr>
        <p:spPr>
          <a:xfrm>
            <a:off x="1200151" y="511492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17" name="TextBox 16"/>
          <p:cNvSpPr txBox="1"/>
          <p:nvPr/>
        </p:nvSpPr>
        <p:spPr>
          <a:xfrm>
            <a:off x="1469174" y="5092559"/>
            <a:ext cx="109089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Twitter</a:t>
            </a:r>
          </a:p>
        </p:txBody>
      </p:sp>
      <p:sp>
        <p:nvSpPr>
          <p:cNvPr id="18" name="Rectangle 17"/>
          <p:cNvSpPr/>
          <p:nvPr/>
        </p:nvSpPr>
        <p:spPr>
          <a:xfrm>
            <a:off x="1200151" y="1295400"/>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19" name="TextBox 18"/>
          <p:cNvSpPr txBox="1"/>
          <p:nvPr/>
        </p:nvSpPr>
        <p:spPr>
          <a:xfrm>
            <a:off x="1237239" y="1273034"/>
            <a:ext cx="1556836"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TCP socket</a:t>
            </a:r>
          </a:p>
        </p:txBody>
      </p:sp>
      <p:sp>
        <p:nvSpPr>
          <p:cNvPr id="20" name="Right Arrow 19"/>
          <p:cNvSpPr/>
          <p:nvPr/>
        </p:nvSpPr>
        <p:spPr>
          <a:xfrm>
            <a:off x="3051626" y="3029009"/>
            <a:ext cx="1077921" cy="895411"/>
          </a:xfrm>
          <a:prstGeom prst="right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21" name="Rectangle 20"/>
          <p:cNvSpPr/>
          <p:nvPr/>
        </p:nvSpPr>
        <p:spPr>
          <a:xfrm>
            <a:off x="9629776" y="1868447"/>
            <a:ext cx="1590675" cy="457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22" name="TextBox 21"/>
          <p:cNvSpPr txBox="1"/>
          <p:nvPr/>
        </p:nvSpPr>
        <p:spPr>
          <a:xfrm>
            <a:off x="9743933" y="1865311"/>
            <a:ext cx="143287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HDFS / S3</a:t>
            </a:r>
          </a:p>
        </p:txBody>
      </p:sp>
      <p:sp>
        <p:nvSpPr>
          <p:cNvPr id="23" name="Right Arrow 22"/>
          <p:cNvSpPr/>
          <p:nvPr/>
        </p:nvSpPr>
        <p:spPr>
          <a:xfrm>
            <a:off x="8075356" y="3009869"/>
            <a:ext cx="1077921" cy="895411"/>
          </a:xfrm>
          <a:prstGeom prst="right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24" name="Rectangle 23"/>
          <p:cNvSpPr/>
          <p:nvPr/>
        </p:nvSpPr>
        <p:spPr>
          <a:xfrm>
            <a:off x="9629776" y="2430632"/>
            <a:ext cx="1590675" cy="457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25" name="TextBox 24"/>
          <p:cNvSpPr txBox="1"/>
          <p:nvPr/>
        </p:nvSpPr>
        <p:spPr>
          <a:xfrm>
            <a:off x="9658349" y="2449624"/>
            <a:ext cx="148994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Cassandra</a:t>
            </a:r>
          </a:p>
        </p:txBody>
      </p:sp>
      <p:sp>
        <p:nvSpPr>
          <p:cNvPr id="26" name="Rectangle 25"/>
          <p:cNvSpPr/>
          <p:nvPr/>
        </p:nvSpPr>
        <p:spPr>
          <a:xfrm>
            <a:off x="9629776" y="3590865"/>
            <a:ext cx="1590675" cy="457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27" name="TextBox 26"/>
          <p:cNvSpPr txBox="1"/>
          <p:nvPr/>
        </p:nvSpPr>
        <p:spPr>
          <a:xfrm>
            <a:off x="9596921" y="3596051"/>
            <a:ext cx="170645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Dashboards</a:t>
            </a:r>
          </a:p>
        </p:txBody>
      </p:sp>
      <p:sp>
        <p:nvSpPr>
          <p:cNvPr id="28" name="Rectangle 27"/>
          <p:cNvSpPr/>
          <p:nvPr/>
        </p:nvSpPr>
        <p:spPr>
          <a:xfrm>
            <a:off x="9648825" y="4200525"/>
            <a:ext cx="1590675" cy="457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29" name="TextBox 28"/>
          <p:cNvSpPr txBox="1"/>
          <p:nvPr/>
        </p:nvSpPr>
        <p:spPr>
          <a:xfrm>
            <a:off x="9698796" y="4191905"/>
            <a:ext cx="1501265"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Databases</a:t>
            </a:r>
          </a:p>
        </p:txBody>
      </p:sp>
      <p:sp>
        <p:nvSpPr>
          <p:cNvPr id="30" name="TextBox 29"/>
          <p:cNvSpPr txBox="1"/>
          <p:nvPr/>
        </p:nvSpPr>
        <p:spPr>
          <a:xfrm>
            <a:off x="6393442" y="666751"/>
            <a:ext cx="2983663" cy="1384995"/>
          </a:xfrm>
          <a:prstGeom prst="rect">
            <a:avLst/>
          </a:prstGeom>
          <a:noFill/>
        </p:spPr>
        <p:txBody>
          <a:bodyPr wrap="square" lIns="91438" tIns="45719" rIns="91438" bIns="45719" rtlCol="0">
            <a:spAutoFit/>
          </a:bodyPr>
          <a:lstStyle/>
          <a:p>
            <a:pPr marL="285744" indent="-285744">
              <a:buFontTx/>
              <a:buChar char="-"/>
            </a:pPr>
            <a:r>
              <a:rPr lang="en-US" sz="2800" dirty="0">
                <a:latin typeface="Source Sans Pro Light"/>
                <a:cs typeface="Source Sans Pro Light"/>
              </a:rPr>
              <a:t>Scalable</a:t>
            </a:r>
          </a:p>
          <a:p>
            <a:pPr marL="285744" indent="-285744">
              <a:buFontTx/>
              <a:buChar char="-"/>
            </a:pPr>
            <a:r>
              <a:rPr lang="en-US" sz="2800" dirty="0">
                <a:latin typeface="Source Sans Pro Light"/>
                <a:cs typeface="Source Sans Pro Light"/>
              </a:rPr>
              <a:t>High-throughput</a:t>
            </a:r>
          </a:p>
          <a:p>
            <a:pPr marL="285744" indent="-285744">
              <a:buFontTx/>
              <a:buChar char="-"/>
            </a:pPr>
            <a:r>
              <a:rPr lang="en-US" sz="2800" dirty="0">
                <a:latin typeface="Source Sans Pro Light"/>
                <a:cs typeface="Source Sans Pro Light"/>
              </a:rPr>
              <a:t>Fault-tolerant</a:t>
            </a:r>
          </a:p>
        </p:txBody>
      </p:sp>
      <p:sp>
        <p:nvSpPr>
          <p:cNvPr id="31" name="TextBox 30"/>
          <p:cNvSpPr txBox="1"/>
          <p:nvPr/>
        </p:nvSpPr>
        <p:spPr>
          <a:xfrm>
            <a:off x="3225461" y="4892675"/>
            <a:ext cx="8659410" cy="1815880"/>
          </a:xfrm>
          <a:prstGeom prst="rect">
            <a:avLst/>
          </a:prstGeom>
          <a:noFill/>
        </p:spPr>
        <p:txBody>
          <a:bodyPr wrap="square" lIns="91438" tIns="45719" rIns="91438" bIns="45719" rtlCol="0">
            <a:spAutoFit/>
          </a:bodyPr>
          <a:lstStyle/>
          <a:p>
            <a:r>
              <a:rPr lang="en-US" sz="2800" dirty="0">
                <a:latin typeface="Source Sans Pro Light"/>
                <a:cs typeface="Source Sans Pro Light"/>
              </a:rPr>
              <a:t>Complex algorithms can be expressed using: </a:t>
            </a:r>
          </a:p>
          <a:p>
            <a:pPr marL="285744" indent="-285744">
              <a:buFontTx/>
              <a:buChar char="-"/>
            </a:pPr>
            <a:r>
              <a:rPr lang="en-US" sz="2800" dirty="0">
                <a:latin typeface="Source Sans Pro Light"/>
                <a:cs typeface="Source Sans Pro Light"/>
              </a:rPr>
              <a:t>Spark transformations: </a:t>
            </a:r>
            <a:r>
              <a:rPr lang="en-US" sz="2400" dirty="0">
                <a:latin typeface="Consolas"/>
                <a:ea typeface="Anonymous Pro" panose="02060609030202000504" pitchFamily="49" charset="0"/>
                <a:cs typeface="Consolas"/>
              </a:rPr>
              <a:t>map(), reduce(), join(</a:t>
            </a:r>
            <a:r>
              <a:rPr lang="en-US" sz="2400" dirty="0" smtClean="0">
                <a:latin typeface="Consolas"/>
                <a:ea typeface="Anonymous Pro" panose="02060609030202000504" pitchFamily="49" charset="0"/>
                <a:cs typeface="Consolas"/>
              </a:rPr>
              <a:t>)</a:t>
            </a:r>
            <a:r>
              <a:rPr lang="is-IS" sz="2400" dirty="0" smtClean="0">
                <a:latin typeface="Source Sans Pro Light"/>
                <a:ea typeface="Anonymous Pro" panose="02060609030202000504" pitchFamily="49" charset="0"/>
                <a:cs typeface="Source Sans Pro Light"/>
              </a:rPr>
              <a:t>…</a:t>
            </a:r>
            <a:endParaRPr lang="en-US" sz="2400" dirty="0">
              <a:latin typeface="Source Sans Pro Light"/>
              <a:ea typeface="Anonymous Pro" panose="02060609030202000504" pitchFamily="49" charset="0"/>
              <a:cs typeface="Source Sans Pro Light"/>
            </a:endParaRPr>
          </a:p>
          <a:p>
            <a:pPr marL="285744" indent="-285744">
              <a:buFontTx/>
              <a:buChar char="-"/>
            </a:pPr>
            <a:r>
              <a:rPr lang="en-US" sz="2800" dirty="0">
                <a:latin typeface="Source Sans Pro Light"/>
                <a:cs typeface="Source Sans Pro Light"/>
              </a:rPr>
              <a:t>MLlib + </a:t>
            </a:r>
            <a:r>
              <a:rPr lang="en-US" sz="2800" dirty="0" err="1">
                <a:latin typeface="Source Sans Pro Light"/>
                <a:cs typeface="Source Sans Pro Light"/>
              </a:rPr>
              <a:t>GraphX</a:t>
            </a:r>
            <a:endParaRPr lang="en-US" sz="2800" dirty="0">
              <a:latin typeface="Source Sans Pro Light"/>
              <a:cs typeface="Source Sans Pro Light"/>
            </a:endParaRPr>
          </a:p>
          <a:p>
            <a:pPr marL="285744" indent="-285744">
              <a:buFontTx/>
              <a:buChar char="-"/>
            </a:pPr>
            <a:r>
              <a:rPr lang="en-US" sz="2800" dirty="0">
                <a:latin typeface="Source Sans Pro Light"/>
                <a:cs typeface="Source Sans Pro Light"/>
              </a:rPr>
              <a:t>SQL</a:t>
            </a:r>
          </a:p>
        </p:txBody>
      </p:sp>
      <p:sp>
        <p:nvSpPr>
          <p:cNvPr id="32" name="Rectangle 31"/>
          <p:cNvSpPr/>
          <p:nvPr/>
        </p:nvSpPr>
        <p:spPr>
          <a:xfrm>
            <a:off x="9635089" y="3009871"/>
            <a:ext cx="1590675" cy="457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33" name="TextBox 32"/>
          <p:cNvSpPr txBox="1"/>
          <p:nvPr/>
        </p:nvSpPr>
        <p:spPr>
          <a:xfrm>
            <a:off x="9942707" y="2994896"/>
            <a:ext cx="992579"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HBase</a:t>
            </a:r>
          </a:p>
        </p:txBody>
      </p:sp>
      <p:pic>
        <p:nvPicPr>
          <p:cNvPr id="34" name="Picture 33"/>
          <p:cNvPicPr>
            <a:picLocks noChangeAspect="1"/>
          </p:cNvPicPr>
          <p:nvPr/>
        </p:nvPicPr>
        <p:blipFill>
          <a:blip r:embed="rId3"/>
          <a:stretch>
            <a:fillRect/>
          </a:stretch>
        </p:blipFill>
        <p:spPr>
          <a:xfrm>
            <a:off x="4842044" y="2571751"/>
            <a:ext cx="2668640" cy="1417069"/>
          </a:xfrm>
          <a:prstGeom prst="rect">
            <a:avLst/>
          </a:prstGeom>
        </p:spPr>
      </p:pic>
    </p:spTree>
    <p:extLst>
      <p:ext uri="{BB962C8B-B14F-4D97-AF65-F5344CB8AC3E}">
        <p14:creationId xmlns:p14="http://schemas.microsoft.com/office/powerpoint/2010/main" val="41363968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Real-time</a:t>
            </a:r>
            <a:endParaRPr lang="en-US" dirty="0"/>
          </a:p>
        </p:txBody>
      </p:sp>
      <p:sp>
        <p:nvSpPr>
          <p:cNvPr id="3" name="Title 1"/>
          <p:cNvSpPr txBox="1">
            <a:spLocks/>
          </p:cNvSpPr>
          <p:nvPr/>
        </p:nvSpPr>
        <p:spPr>
          <a:xfrm>
            <a:off x="4847065" y="3789575"/>
            <a:ext cx="2796063" cy="777644"/>
          </a:xfrm>
          <a:prstGeom prst="rect">
            <a:avLst/>
          </a:prstGeom>
        </p:spPr>
        <p:txBody>
          <a:bodyPr lIns="91438" tIns="45719" rIns="91438" bIns="45719"/>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38100">
                    <a:schemeClr val="bg1">
                      <a:lumMod val="65000"/>
                      <a:lumOff val="35000"/>
                      <a:alpha val="40000"/>
                    </a:schemeClr>
                  </a:glow>
                </a:effectLst>
                <a:latin typeface="Source Sans Pro Light"/>
                <a:cs typeface="Source Sans Pro Light"/>
              </a:rPr>
              <a:t>Streaming</a:t>
            </a:r>
            <a:endParaRPr lang="en-US" dirty="0">
              <a:effectLst>
                <a:glow rad="38100">
                  <a:schemeClr val="bg1">
                    <a:lumMod val="65000"/>
                    <a:lumOff val="35000"/>
                    <a:alpha val="40000"/>
                  </a:schemeClr>
                </a:glow>
              </a:effectLst>
              <a:latin typeface="Source Sans Pro Light"/>
              <a:cs typeface="Source Sans Pro Light"/>
            </a:endParaRP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84173" y="3386548"/>
            <a:ext cx="2511816" cy="769243"/>
          </a:xfrm>
          <a:prstGeom prst="rect">
            <a:avLst/>
          </a:prstGeom>
        </p:spPr>
      </p:pic>
      <p:pic>
        <p:nvPicPr>
          <p:cNvPr id="6" name="Picture 2" descr="http://nathanmarz.com/storage/storm_logo.png?__SQUARESPACE_CACHEVERSION=141239546749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210551" y="3475773"/>
            <a:ext cx="2435080" cy="954052"/>
          </a:xfrm>
          <a:prstGeom prst="rect">
            <a:avLst/>
          </a:prstGeom>
          <a:noFill/>
          <a:extLst>
            <a:ext uri="{909E8E84-426E-40dd-AFC4-6F175D3DCCD1}">
              <a14:hiddenFill xmlns="" xmlns:a14="http://schemas.microsoft.com/office/drawing/2010/main">
                <a:solidFill>
                  <a:srgbClr val="FFFFFF"/>
                </a:solidFill>
              </a14:hiddenFill>
            </a:ext>
          </a:extLst>
        </p:spPr>
      </p:pic>
      <p:sp>
        <p:nvSpPr>
          <p:cNvPr id="7" name="Oval 6"/>
          <p:cNvSpPr/>
          <p:nvPr/>
        </p:nvSpPr>
        <p:spPr>
          <a:xfrm>
            <a:off x="1162052" y="1764153"/>
            <a:ext cx="6496049" cy="4107279"/>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8" name="Oval 7"/>
          <p:cNvSpPr/>
          <p:nvPr/>
        </p:nvSpPr>
        <p:spPr>
          <a:xfrm>
            <a:off x="4399181" y="1764152"/>
            <a:ext cx="6487895" cy="4284573"/>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9" name="TextBox 8"/>
          <p:cNvSpPr txBox="1"/>
          <p:nvPr/>
        </p:nvSpPr>
        <p:spPr>
          <a:xfrm>
            <a:off x="3533090" y="1845695"/>
            <a:ext cx="1504951" cy="584776"/>
          </a:xfrm>
          <a:prstGeom prst="rect">
            <a:avLst/>
          </a:prstGeom>
          <a:noFill/>
        </p:spPr>
        <p:txBody>
          <a:bodyPr wrap="square" lIns="91438" tIns="45719" rIns="91438" bIns="45719" rtlCol="0">
            <a:spAutoFit/>
          </a:bodyPr>
          <a:lstStyle/>
          <a:p>
            <a:r>
              <a:rPr lang="en-US" sz="3200" dirty="0">
                <a:solidFill>
                  <a:srgbClr val="FD7049"/>
                </a:solidFill>
                <a:latin typeface="Source Sans Pro Light"/>
                <a:cs typeface="Source Sans Pro Light"/>
              </a:rPr>
              <a:t>Batch</a:t>
            </a:r>
          </a:p>
        </p:txBody>
      </p:sp>
      <p:sp>
        <p:nvSpPr>
          <p:cNvPr id="10" name="TextBox 9"/>
          <p:cNvSpPr txBox="1"/>
          <p:nvPr/>
        </p:nvSpPr>
        <p:spPr>
          <a:xfrm>
            <a:off x="7242450" y="1895393"/>
            <a:ext cx="1853927" cy="584776"/>
          </a:xfrm>
          <a:prstGeom prst="rect">
            <a:avLst/>
          </a:prstGeom>
          <a:noFill/>
        </p:spPr>
        <p:txBody>
          <a:bodyPr wrap="square" lIns="91438" tIns="45719" rIns="91438" bIns="45719" rtlCol="0">
            <a:spAutoFit/>
          </a:bodyPr>
          <a:lstStyle/>
          <a:p>
            <a:r>
              <a:rPr lang="en-US" sz="3200" dirty="0">
                <a:solidFill>
                  <a:srgbClr val="FD7049"/>
                </a:solidFill>
                <a:latin typeface="Source Sans Pro Light"/>
                <a:cs typeface="Source Sans Pro Light"/>
              </a:rPr>
              <a:t>Real-time</a:t>
            </a:r>
          </a:p>
        </p:txBody>
      </p:sp>
      <p:sp>
        <p:nvSpPr>
          <p:cNvPr id="11" name="TextBox 10"/>
          <p:cNvSpPr txBox="1"/>
          <p:nvPr/>
        </p:nvSpPr>
        <p:spPr>
          <a:xfrm>
            <a:off x="4815415" y="4330072"/>
            <a:ext cx="2577047" cy="954105"/>
          </a:xfrm>
          <a:prstGeom prst="rect">
            <a:avLst/>
          </a:prstGeom>
          <a:noFill/>
        </p:spPr>
        <p:txBody>
          <a:bodyPr wrap="square" lIns="91438" tIns="45719" rIns="91438" bIns="45719" rtlCol="0">
            <a:spAutoFit/>
          </a:bodyPr>
          <a:lstStyle/>
          <a:p>
            <a:pPr algn="ctr"/>
            <a:r>
              <a:rPr lang="en-US" sz="2800" dirty="0">
                <a:solidFill>
                  <a:schemeClr val="tx2"/>
                </a:solidFill>
                <a:latin typeface="Source Sans Pro Light"/>
                <a:cs typeface="Source Sans Pro Light"/>
              </a:rPr>
              <a:t>One unified API</a:t>
            </a:r>
          </a:p>
        </p:txBody>
      </p:sp>
      <p:pic>
        <p:nvPicPr>
          <p:cNvPr id="12" name="Picture 11"/>
          <p:cNvPicPr>
            <a:picLocks noChangeAspect="1"/>
          </p:cNvPicPr>
          <p:nvPr/>
        </p:nvPicPr>
        <p:blipFill>
          <a:blip r:embed="rId5"/>
          <a:stretch>
            <a:fillRect/>
          </a:stretch>
        </p:blipFill>
        <p:spPr>
          <a:xfrm>
            <a:off x="4842045" y="2762251"/>
            <a:ext cx="2142956" cy="1137927"/>
          </a:xfrm>
          <a:prstGeom prst="rect">
            <a:avLst/>
          </a:prstGeom>
        </p:spPr>
      </p:pic>
    </p:spTree>
    <p:extLst>
      <p:ext uri="{BB962C8B-B14F-4D97-AF65-F5344CB8AC3E}">
        <p14:creationId xmlns:p14="http://schemas.microsoft.com/office/powerpoint/2010/main" val="1391604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a:t>
            </a:r>
            <a:endParaRPr lang="en-US" dirty="0"/>
          </a:p>
        </p:txBody>
      </p:sp>
      <p:pic>
        <p:nvPicPr>
          <p:cNvPr id="3" name="Picture 2"/>
          <p:cNvPicPr>
            <a:picLocks noChangeAspect="1"/>
          </p:cNvPicPr>
          <p:nvPr/>
        </p:nvPicPr>
        <p:blipFill>
          <a:blip r:embed="rId3"/>
          <a:stretch>
            <a:fillRect/>
          </a:stretch>
        </p:blipFill>
        <p:spPr>
          <a:xfrm>
            <a:off x="645726" y="2259185"/>
            <a:ext cx="2857143" cy="1695239"/>
          </a:xfrm>
          <a:prstGeom prst="rect">
            <a:avLst/>
          </a:prstGeom>
        </p:spPr>
      </p:pic>
      <p:cxnSp>
        <p:nvCxnSpPr>
          <p:cNvPr id="4" name="Straight Arrow Connector 3"/>
          <p:cNvCxnSpPr/>
          <p:nvPr/>
        </p:nvCxnSpPr>
        <p:spPr>
          <a:xfrm>
            <a:off x="4029737" y="2732560"/>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4029737" y="3012551"/>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4029737" y="3239379"/>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029737" y="3476839"/>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04877" y="4497055"/>
            <a:ext cx="2619375" cy="584776"/>
          </a:xfrm>
          <a:prstGeom prst="rect">
            <a:avLst/>
          </a:prstGeom>
          <a:noFill/>
        </p:spPr>
        <p:txBody>
          <a:bodyPr wrap="square" lIns="91438" tIns="45719" rIns="91438" bIns="45719" rtlCol="0">
            <a:spAutoFit/>
          </a:bodyPr>
          <a:lstStyle/>
          <a:p>
            <a:r>
              <a:rPr lang="en-US" sz="3200" dirty="0">
                <a:latin typeface="Source Sans Pro Light"/>
                <a:cs typeface="Source Sans Pro Light"/>
              </a:rPr>
              <a:t>Page views</a:t>
            </a:r>
          </a:p>
        </p:txBody>
      </p:sp>
      <p:sp>
        <p:nvSpPr>
          <p:cNvPr id="11" name="Rounded Rectangle 10"/>
          <p:cNvSpPr/>
          <p:nvPr/>
        </p:nvSpPr>
        <p:spPr>
          <a:xfrm>
            <a:off x="8718706" y="2368723"/>
            <a:ext cx="2677871" cy="1600200"/>
          </a:xfrm>
          <a:prstGeom prst="roundRect">
            <a:avLst/>
          </a:prstGeom>
          <a:no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latin typeface="Source Sans Pro Light"/>
              <a:cs typeface="Source Sans Pro Light"/>
            </a:endParaRPr>
          </a:p>
        </p:txBody>
      </p:sp>
      <p:sp>
        <p:nvSpPr>
          <p:cNvPr id="13" name="Rounded Rectangle 12"/>
          <p:cNvSpPr/>
          <p:nvPr/>
        </p:nvSpPr>
        <p:spPr>
          <a:xfrm>
            <a:off x="5819600" y="2364976"/>
            <a:ext cx="1046373" cy="16002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latin typeface="Source Sans Pro Light"/>
              <a:cs typeface="Source Sans Pro Light"/>
            </a:endParaRPr>
          </a:p>
        </p:txBody>
      </p:sp>
      <p:sp>
        <p:nvSpPr>
          <p:cNvPr id="14" name="TextBox 13"/>
          <p:cNvSpPr txBox="1"/>
          <p:nvPr/>
        </p:nvSpPr>
        <p:spPr>
          <a:xfrm>
            <a:off x="4619327" y="4497055"/>
            <a:ext cx="3540424" cy="584776"/>
          </a:xfrm>
          <a:prstGeom prst="rect">
            <a:avLst/>
          </a:prstGeom>
          <a:noFill/>
        </p:spPr>
        <p:txBody>
          <a:bodyPr wrap="square" lIns="91438" tIns="45719" rIns="91438" bIns="45719" rtlCol="0">
            <a:spAutoFit/>
          </a:bodyPr>
          <a:lstStyle/>
          <a:p>
            <a:r>
              <a:rPr lang="en-US" sz="3200" dirty="0">
                <a:latin typeface="Source Sans Pro Light"/>
                <a:cs typeface="Source Sans Pro Light"/>
              </a:rPr>
              <a:t>Kafka for buffering</a:t>
            </a:r>
          </a:p>
        </p:txBody>
      </p:sp>
      <p:cxnSp>
        <p:nvCxnSpPr>
          <p:cNvPr id="15" name="Straight Arrow Connector 14"/>
          <p:cNvCxnSpPr/>
          <p:nvPr/>
        </p:nvCxnSpPr>
        <p:spPr>
          <a:xfrm>
            <a:off x="7230141" y="2966928"/>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230141" y="3193755"/>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333999" y="4536136"/>
            <a:ext cx="3635752" cy="584776"/>
          </a:xfrm>
          <a:prstGeom prst="rect">
            <a:avLst/>
          </a:prstGeom>
          <a:noFill/>
        </p:spPr>
        <p:txBody>
          <a:bodyPr wrap="square" lIns="91438" tIns="45719" rIns="91438" bIns="45719" rtlCol="0">
            <a:spAutoFit/>
          </a:bodyPr>
          <a:lstStyle/>
          <a:p>
            <a:r>
              <a:rPr lang="en-US" sz="3200" dirty="0">
                <a:latin typeface="Source Sans Pro Light"/>
                <a:cs typeface="Source Sans Pro Light"/>
              </a:rPr>
              <a:t>Spark for processing</a:t>
            </a:r>
          </a:p>
        </p:txBody>
      </p:sp>
      <p:pic>
        <p:nvPicPr>
          <p:cNvPr id="18" name="Picture 17"/>
          <p:cNvPicPr>
            <a:picLocks noChangeAspect="1"/>
          </p:cNvPicPr>
          <p:nvPr/>
        </p:nvPicPr>
        <p:blipFill>
          <a:blip r:embed="rId4"/>
          <a:stretch>
            <a:fillRect/>
          </a:stretch>
        </p:blipFill>
        <p:spPr>
          <a:xfrm>
            <a:off x="5867401" y="2425701"/>
            <a:ext cx="952500" cy="1485900"/>
          </a:xfrm>
          <a:prstGeom prst="rect">
            <a:avLst/>
          </a:prstGeom>
        </p:spPr>
      </p:pic>
      <p:sp>
        <p:nvSpPr>
          <p:cNvPr id="19" name="Title 1"/>
          <p:cNvSpPr txBox="1">
            <a:spLocks/>
          </p:cNvSpPr>
          <p:nvPr/>
        </p:nvSpPr>
        <p:spPr>
          <a:xfrm>
            <a:off x="8974565" y="3440325"/>
            <a:ext cx="2796063" cy="777644"/>
          </a:xfrm>
          <a:prstGeom prst="rect">
            <a:avLst/>
          </a:prstGeom>
        </p:spPr>
        <p:txBody>
          <a:bodyPr lIns="91438" tIns="45719" rIns="91438" bIns="45719"/>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38100">
                    <a:schemeClr val="bg1">
                      <a:lumMod val="65000"/>
                      <a:lumOff val="35000"/>
                      <a:alpha val="40000"/>
                    </a:schemeClr>
                  </a:glow>
                </a:effectLst>
                <a:latin typeface="Source Sans Pro Light"/>
                <a:cs typeface="Source Sans Pro Light"/>
              </a:rPr>
              <a:t>Streaming</a:t>
            </a:r>
            <a:endParaRPr lang="en-US" dirty="0">
              <a:effectLst>
                <a:glow rad="38100">
                  <a:schemeClr val="bg1">
                    <a:lumMod val="65000"/>
                    <a:lumOff val="35000"/>
                    <a:alpha val="40000"/>
                  </a:schemeClr>
                </a:glow>
              </a:effectLst>
              <a:latin typeface="Source Sans Pro Light"/>
              <a:cs typeface="Source Sans Pro Light"/>
            </a:endParaRPr>
          </a:p>
        </p:txBody>
      </p:sp>
      <p:pic>
        <p:nvPicPr>
          <p:cNvPr id="20" name="Picture 19"/>
          <p:cNvPicPr>
            <a:picLocks noChangeAspect="1"/>
          </p:cNvPicPr>
          <p:nvPr/>
        </p:nvPicPr>
        <p:blipFill>
          <a:blip r:embed="rId5"/>
          <a:stretch>
            <a:fillRect/>
          </a:stretch>
        </p:blipFill>
        <p:spPr>
          <a:xfrm>
            <a:off x="8969545" y="2413002"/>
            <a:ext cx="2142956" cy="1137927"/>
          </a:xfrm>
          <a:prstGeom prst="rect">
            <a:avLst/>
          </a:prstGeom>
        </p:spPr>
      </p:pic>
    </p:spTree>
    <p:extLst>
      <p:ext uri="{BB962C8B-B14F-4D97-AF65-F5344CB8AC3E}">
        <p14:creationId xmlns:p14="http://schemas.microsoft.com/office/powerpoint/2010/main" val="14968972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a:t>
            </a:r>
            <a:endParaRPr lang="en-US" dirty="0"/>
          </a:p>
        </p:txBody>
      </p:sp>
      <p:cxnSp>
        <p:nvCxnSpPr>
          <p:cNvPr id="21" name="Straight Arrow Connector 20"/>
          <p:cNvCxnSpPr/>
          <p:nvPr/>
        </p:nvCxnSpPr>
        <p:spPr>
          <a:xfrm>
            <a:off x="4555687" y="2554892"/>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555687" y="2834883"/>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555687" y="3061711"/>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555687" y="3299171"/>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77909" y="1064295"/>
            <a:ext cx="4254592" cy="523220"/>
          </a:xfrm>
          <a:prstGeom prst="rect">
            <a:avLst/>
          </a:prstGeom>
          <a:noFill/>
        </p:spPr>
        <p:txBody>
          <a:bodyPr wrap="square" lIns="91438" tIns="45719" rIns="91438" bIns="45719" rtlCol="0">
            <a:spAutoFit/>
          </a:bodyPr>
          <a:lstStyle/>
          <a:p>
            <a:r>
              <a:rPr lang="en-US" sz="2800" dirty="0">
                <a:latin typeface="Source Sans Pro Light"/>
                <a:cs typeface="Source Sans Pro Light"/>
              </a:rPr>
              <a:t>Smart meter readings</a:t>
            </a:r>
          </a:p>
        </p:txBody>
      </p:sp>
      <p:pic>
        <p:nvPicPr>
          <p:cNvPr id="29" name="Picture 4" descr="http://cypresscreekestates.com/smartmeter.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87410" y="1577167"/>
            <a:ext cx="1140149" cy="964420"/>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4" descr="http://cypresscreekestates.com/smartmeter.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979043" y="1577167"/>
            <a:ext cx="1140149" cy="964420"/>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4" descr="http://cypresscreekestates.com/smartmeter.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87410" y="2728470"/>
            <a:ext cx="1140149" cy="964420"/>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4" descr="http://cypresscreekestates.com/smartmeter.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979043" y="2728470"/>
            <a:ext cx="1140149" cy="964420"/>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6" descr="http://cdn.tripwiremagazine.com/wp-content/uploads/2013/01/weather-icon-3.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595028" y="3974024"/>
            <a:ext cx="2522312" cy="2238552"/>
          </a:xfrm>
          <a:prstGeom prst="rect">
            <a:avLst/>
          </a:prstGeom>
          <a:noFill/>
          <a:extLst>
            <a:ext uri="{909E8E84-426E-40dd-AFC4-6F175D3DCCD1}">
              <a14:hiddenFill xmlns="" xmlns:a14="http://schemas.microsoft.com/office/drawing/2010/main">
                <a:solidFill>
                  <a:srgbClr val="FFFFFF"/>
                </a:solidFill>
              </a14:hiddenFill>
            </a:ext>
          </a:extLst>
        </p:spPr>
      </p:pic>
      <p:sp>
        <p:nvSpPr>
          <p:cNvPr id="34" name="TextBox 33"/>
          <p:cNvSpPr txBox="1"/>
          <p:nvPr/>
        </p:nvSpPr>
        <p:spPr>
          <a:xfrm>
            <a:off x="1690410" y="6243446"/>
            <a:ext cx="3722967" cy="523220"/>
          </a:xfrm>
          <a:prstGeom prst="rect">
            <a:avLst/>
          </a:prstGeom>
          <a:noFill/>
        </p:spPr>
        <p:txBody>
          <a:bodyPr wrap="square" lIns="91438" tIns="45719" rIns="91438" bIns="45719" rtlCol="0">
            <a:spAutoFit/>
          </a:bodyPr>
          <a:lstStyle/>
          <a:p>
            <a:r>
              <a:rPr lang="en-US" sz="2800" dirty="0">
                <a:latin typeface="Source Sans Pro Light"/>
                <a:cs typeface="Source Sans Pro Light"/>
              </a:rPr>
              <a:t>Live weather data</a:t>
            </a:r>
          </a:p>
        </p:txBody>
      </p:sp>
      <p:cxnSp>
        <p:nvCxnSpPr>
          <p:cNvPr id="37" name="Straight Arrow Connector 36"/>
          <p:cNvCxnSpPr/>
          <p:nvPr/>
        </p:nvCxnSpPr>
        <p:spPr>
          <a:xfrm>
            <a:off x="7445376" y="2905125"/>
            <a:ext cx="1393947" cy="21629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42" idx="1"/>
          </p:cNvCxnSpPr>
          <p:nvPr/>
        </p:nvCxnSpPr>
        <p:spPr>
          <a:xfrm flipV="1">
            <a:off x="4245697" y="4776392"/>
            <a:ext cx="1876923" cy="40988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245698" y="4552467"/>
            <a:ext cx="1800420" cy="402787"/>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210171" y="3091531"/>
            <a:ext cx="2283080" cy="954107"/>
          </a:xfrm>
          <a:prstGeom prst="rect">
            <a:avLst/>
          </a:prstGeom>
          <a:noFill/>
        </p:spPr>
        <p:txBody>
          <a:bodyPr wrap="square" lIns="91438" tIns="45719" rIns="91438" bIns="45719" rtlCol="0">
            <a:spAutoFit/>
          </a:bodyPr>
          <a:lstStyle/>
          <a:p>
            <a:r>
              <a:rPr lang="en-US" sz="2800" dirty="0">
                <a:latin typeface="Source Sans Pro Light"/>
                <a:cs typeface="Source Sans Pro Light"/>
              </a:rPr>
              <a:t>Join 2 live data sources</a:t>
            </a:r>
          </a:p>
        </p:txBody>
      </p:sp>
      <p:pic>
        <p:nvPicPr>
          <p:cNvPr id="41" name="Picture 40"/>
          <p:cNvPicPr>
            <a:picLocks noChangeAspect="1"/>
          </p:cNvPicPr>
          <p:nvPr/>
        </p:nvPicPr>
        <p:blipFill>
          <a:blip r:embed="rId5"/>
          <a:stretch>
            <a:fillRect/>
          </a:stretch>
        </p:blipFill>
        <p:spPr>
          <a:xfrm>
            <a:off x="6188013" y="4273491"/>
            <a:ext cx="904479" cy="899156"/>
          </a:xfrm>
          <a:prstGeom prst="rect">
            <a:avLst/>
          </a:prstGeom>
        </p:spPr>
      </p:pic>
      <p:sp>
        <p:nvSpPr>
          <p:cNvPr id="42" name="Rounded Rectangle 41"/>
          <p:cNvSpPr/>
          <p:nvPr/>
        </p:nvSpPr>
        <p:spPr>
          <a:xfrm>
            <a:off x="6122620" y="4144026"/>
            <a:ext cx="1046373" cy="1264735"/>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cxnSp>
        <p:nvCxnSpPr>
          <p:cNvPr id="43" name="Straight Arrow Connector 42"/>
          <p:cNvCxnSpPr/>
          <p:nvPr/>
        </p:nvCxnSpPr>
        <p:spPr>
          <a:xfrm flipV="1">
            <a:off x="7446929" y="4039487"/>
            <a:ext cx="1542601" cy="435399"/>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Rounded Rectangle 43"/>
          <p:cNvSpPr/>
          <p:nvPr/>
        </p:nvSpPr>
        <p:spPr>
          <a:xfrm>
            <a:off x="6121226" y="2158601"/>
            <a:ext cx="1046373" cy="16002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latin typeface="Source Sans Pro Light"/>
              <a:cs typeface="Source Sans Pro Light"/>
            </a:endParaRPr>
          </a:p>
        </p:txBody>
      </p:sp>
      <p:pic>
        <p:nvPicPr>
          <p:cNvPr id="45" name="Picture 44"/>
          <p:cNvPicPr>
            <a:picLocks noChangeAspect="1"/>
          </p:cNvPicPr>
          <p:nvPr/>
        </p:nvPicPr>
        <p:blipFill>
          <a:blip r:embed="rId6"/>
          <a:stretch>
            <a:fillRect/>
          </a:stretch>
        </p:blipFill>
        <p:spPr>
          <a:xfrm>
            <a:off x="6169026" y="2219326"/>
            <a:ext cx="952500" cy="1485900"/>
          </a:xfrm>
          <a:prstGeom prst="rect">
            <a:avLst/>
          </a:prstGeom>
        </p:spPr>
      </p:pic>
      <p:sp>
        <p:nvSpPr>
          <p:cNvPr id="46" name="Rounded Rectangle 45"/>
          <p:cNvSpPr/>
          <p:nvPr/>
        </p:nvSpPr>
        <p:spPr>
          <a:xfrm>
            <a:off x="9194955" y="2813223"/>
            <a:ext cx="2677871" cy="1600200"/>
          </a:xfrm>
          <a:prstGeom prst="roundRect">
            <a:avLst/>
          </a:prstGeom>
          <a:no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latin typeface="Source Sans Pro Light"/>
              <a:cs typeface="Source Sans Pro Light"/>
            </a:endParaRPr>
          </a:p>
        </p:txBody>
      </p:sp>
      <p:sp>
        <p:nvSpPr>
          <p:cNvPr id="47" name="Title 1"/>
          <p:cNvSpPr txBox="1">
            <a:spLocks/>
          </p:cNvSpPr>
          <p:nvPr/>
        </p:nvSpPr>
        <p:spPr>
          <a:xfrm>
            <a:off x="9450814" y="3884825"/>
            <a:ext cx="2796063" cy="777644"/>
          </a:xfrm>
          <a:prstGeom prst="rect">
            <a:avLst/>
          </a:prstGeom>
        </p:spPr>
        <p:txBody>
          <a:bodyPr lIns="91438" tIns="45719" rIns="91438" bIns="45719"/>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38100">
                    <a:schemeClr val="bg1">
                      <a:lumMod val="65000"/>
                      <a:lumOff val="35000"/>
                      <a:alpha val="40000"/>
                    </a:schemeClr>
                  </a:glow>
                </a:effectLst>
                <a:latin typeface="Source Sans Pro Light"/>
                <a:cs typeface="Source Sans Pro Light"/>
              </a:rPr>
              <a:t>Streaming</a:t>
            </a:r>
            <a:endParaRPr lang="en-US" dirty="0">
              <a:effectLst>
                <a:glow rad="38100">
                  <a:schemeClr val="bg1">
                    <a:lumMod val="65000"/>
                    <a:lumOff val="35000"/>
                    <a:alpha val="40000"/>
                  </a:schemeClr>
                </a:glow>
              </a:effectLst>
              <a:latin typeface="Source Sans Pro Light"/>
              <a:cs typeface="Source Sans Pro Light"/>
            </a:endParaRPr>
          </a:p>
        </p:txBody>
      </p:sp>
      <p:pic>
        <p:nvPicPr>
          <p:cNvPr id="48" name="Picture 47"/>
          <p:cNvPicPr>
            <a:picLocks noChangeAspect="1"/>
          </p:cNvPicPr>
          <p:nvPr/>
        </p:nvPicPr>
        <p:blipFill>
          <a:blip r:embed="rId7"/>
          <a:stretch>
            <a:fillRect/>
          </a:stretch>
        </p:blipFill>
        <p:spPr>
          <a:xfrm>
            <a:off x="9445795" y="2857502"/>
            <a:ext cx="2142956" cy="1137927"/>
          </a:xfrm>
          <a:prstGeom prst="rect">
            <a:avLst/>
          </a:prstGeom>
        </p:spPr>
      </p:pic>
    </p:spTree>
    <p:extLst>
      <p:ext uri="{BB962C8B-B14F-4D97-AF65-F5344CB8AC3E}">
        <p14:creationId xmlns:p14="http://schemas.microsoft.com/office/powerpoint/2010/main" val="14334986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a:t>
            </a:r>
            <a:endParaRPr lang="en-US" dirty="0"/>
          </a:p>
        </p:txBody>
      </p:sp>
      <p:sp>
        <p:nvSpPr>
          <p:cNvPr id="5" name="Rounded Rectangle 4"/>
          <p:cNvSpPr/>
          <p:nvPr/>
        </p:nvSpPr>
        <p:spPr>
          <a:xfrm>
            <a:off x="3117849" y="1882027"/>
            <a:ext cx="4770403" cy="2739187"/>
          </a:xfrm>
          <a:prstGeom prst="roundRect">
            <a:avLst/>
          </a:prstGeom>
          <a:no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6" name="Right Arrow 5"/>
          <p:cNvSpPr/>
          <p:nvPr/>
        </p:nvSpPr>
        <p:spPr>
          <a:xfrm>
            <a:off x="1569852" y="3681276"/>
            <a:ext cx="1314451" cy="381000"/>
          </a:xfrm>
          <a:prstGeom prst="rightArrow">
            <a:avLst/>
          </a:prstGeom>
          <a:noFill/>
          <a:l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7" name="TextBox 6"/>
          <p:cNvSpPr txBox="1"/>
          <p:nvPr/>
        </p:nvSpPr>
        <p:spPr>
          <a:xfrm>
            <a:off x="971719" y="2022019"/>
            <a:ext cx="2140443" cy="954107"/>
          </a:xfrm>
          <a:prstGeom prst="rect">
            <a:avLst/>
          </a:prstGeom>
          <a:noFill/>
        </p:spPr>
        <p:txBody>
          <a:bodyPr wrap="square" lIns="91438" tIns="45719" rIns="91438" bIns="45719" rtlCol="0">
            <a:spAutoFit/>
          </a:bodyPr>
          <a:lstStyle/>
          <a:p>
            <a:r>
              <a:rPr lang="en-US" sz="2800" dirty="0">
                <a:latin typeface="Source Sans Pro Light"/>
                <a:cs typeface="Source Sans Pro Light"/>
              </a:rPr>
              <a:t>Input data streams</a:t>
            </a:r>
          </a:p>
        </p:txBody>
      </p:sp>
      <p:sp>
        <p:nvSpPr>
          <p:cNvPr id="10" name="Rounded Rectangle 9"/>
          <p:cNvSpPr/>
          <p:nvPr/>
        </p:nvSpPr>
        <p:spPr>
          <a:xfrm>
            <a:off x="5649933" y="3002113"/>
            <a:ext cx="1973719" cy="1347395"/>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11" name="Right Arrow 10"/>
          <p:cNvSpPr/>
          <p:nvPr/>
        </p:nvSpPr>
        <p:spPr>
          <a:xfrm>
            <a:off x="4872281" y="3249619"/>
            <a:ext cx="432875" cy="381000"/>
          </a:xfrm>
          <a:prstGeom prst="rightArrow">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12" name="Rectangle 11"/>
          <p:cNvSpPr/>
          <p:nvPr/>
        </p:nvSpPr>
        <p:spPr>
          <a:xfrm>
            <a:off x="4513792" y="3337651"/>
            <a:ext cx="277505" cy="20016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13" name="Rectangle 12"/>
          <p:cNvSpPr/>
          <p:nvPr/>
        </p:nvSpPr>
        <p:spPr>
          <a:xfrm>
            <a:off x="4150498" y="3335307"/>
            <a:ext cx="277505" cy="20016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14" name="Rectangle 13"/>
          <p:cNvSpPr/>
          <p:nvPr/>
        </p:nvSpPr>
        <p:spPr>
          <a:xfrm>
            <a:off x="3784649" y="3335306"/>
            <a:ext cx="277505" cy="20016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15" name="Right Arrow 14"/>
          <p:cNvSpPr/>
          <p:nvPr/>
        </p:nvSpPr>
        <p:spPr>
          <a:xfrm>
            <a:off x="9162197" y="3181900"/>
            <a:ext cx="432875" cy="381000"/>
          </a:xfrm>
          <a:prstGeom prst="rightArrow">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16" name="Rectangle 15"/>
          <p:cNvSpPr/>
          <p:nvPr/>
        </p:nvSpPr>
        <p:spPr>
          <a:xfrm>
            <a:off x="8803708" y="3269934"/>
            <a:ext cx="277505" cy="20016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17" name="Rectangle 16"/>
          <p:cNvSpPr/>
          <p:nvPr/>
        </p:nvSpPr>
        <p:spPr>
          <a:xfrm>
            <a:off x="8440414" y="3267590"/>
            <a:ext cx="277505" cy="20016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18" name="Rectangle 17"/>
          <p:cNvSpPr/>
          <p:nvPr/>
        </p:nvSpPr>
        <p:spPr>
          <a:xfrm>
            <a:off x="8074565" y="3267589"/>
            <a:ext cx="277505" cy="20016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19" name="TextBox 18"/>
          <p:cNvSpPr txBox="1"/>
          <p:nvPr/>
        </p:nvSpPr>
        <p:spPr>
          <a:xfrm>
            <a:off x="8080464" y="2124848"/>
            <a:ext cx="3190787" cy="954107"/>
          </a:xfrm>
          <a:prstGeom prst="rect">
            <a:avLst/>
          </a:prstGeom>
          <a:noFill/>
        </p:spPr>
        <p:txBody>
          <a:bodyPr wrap="square" lIns="91438" tIns="45719" rIns="91438" bIns="45719" rtlCol="0">
            <a:spAutoFit/>
          </a:bodyPr>
          <a:lstStyle/>
          <a:p>
            <a:r>
              <a:rPr lang="en-US" sz="2800" dirty="0">
                <a:latin typeface="Source Sans Pro Light"/>
                <a:cs typeface="Source Sans Pro Light"/>
              </a:rPr>
              <a:t>Batches of processed data</a:t>
            </a:r>
          </a:p>
        </p:txBody>
      </p:sp>
      <p:cxnSp>
        <p:nvCxnSpPr>
          <p:cNvPr id="20" name="Straight Arrow Connector 19"/>
          <p:cNvCxnSpPr/>
          <p:nvPr/>
        </p:nvCxnSpPr>
        <p:spPr>
          <a:xfrm flipH="1" flipV="1">
            <a:off x="3984769" y="3744143"/>
            <a:ext cx="521555" cy="1066456"/>
          </a:xfrm>
          <a:prstGeom prst="straightConnector1">
            <a:avLst/>
          </a:prstGeom>
          <a:ln>
            <a:solidFill>
              <a:schemeClr val="tx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71810" y="4906619"/>
            <a:ext cx="4662565" cy="584776"/>
          </a:xfrm>
          <a:prstGeom prst="rect">
            <a:avLst/>
          </a:prstGeom>
          <a:noFill/>
        </p:spPr>
        <p:txBody>
          <a:bodyPr wrap="square" lIns="91438" tIns="45719" rIns="91438" bIns="45719" rtlCol="0">
            <a:spAutoFit/>
          </a:bodyPr>
          <a:lstStyle/>
          <a:p>
            <a:r>
              <a:rPr lang="en-US" sz="3200" dirty="0">
                <a:latin typeface="Source Sans Pro Light"/>
                <a:cs typeface="Source Sans Pro Light"/>
              </a:rPr>
              <a:t>Batches every X seconds</a:t>
            </a:r>
          </a:p>
        </p:txBody>
      </p:sp>
      <p:sp>
        <p:nvSpPr>
          <p:cNvPr id="22" name="Rectangle 21"/>
          <p:cNvSpPr/>
          <p:nvPr/>
        </p:nvSpPr>
        <p:spPr>
          <a:xfrm>
            <a:off x="3394306" y="3335306"/>
            <a:ext cx="277505" cy="20016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23" name="Right Arrow 22"/>
          <p:cNvSpPr/>
          <p:nvPr/>
        </p:nvSpPr>
        <p:spPr>
          <a:xfrm>
            <a:off x="1569852" y="3216275"/>
            <a:ext cx="1314451" cy="381000"/>
          </a:xfrm>
          <a:prstGeom prst="rightArrow">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24" name="Right Arrow 23"/>
          <p:cNvSpPr/>
          <p:nvPr/>
        </p:nvSpPr>
        <p:spPr>
          <a:xfrm>
            <a:off x="1569852" y="4159007"/>
            <a:ext cx="1314451" cy="381000"/>
          </a:xfrm>
          <a:prstGeom prst="rightArrow">
            <a:avLst/>
          </a:prstGeom>
          <a:noFill/>
          <a:l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25" name="Oval 24"/>
          <p:cNvSpPr/>
          <p:nvPr/>
        </p:nvSpPr>
        <p:spPr>
          <a:xfrm>
            <a:off x="2951244" y="3252614"/>
            <a:ext cx="378005" cy="378005"/>
          </a:xfrm>
          <a:prstGeom prst="ellipse">
            <a:avLst/>
          </a:prstGeom>
          <a:solidFill>
            <a:schemeClr val="bg1">
              <a:lumMod val="95000"/>
              <a:lumOff val="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100">
              <a:latin typeface="Source Sans Pro Light"/>
              <a:cs typeface="Source Sans Pro Light"/>
            </a:endParaRPr>
          </a:p>
        </p:txBody>
      </p:sp>
      <p:sp>
        <p:nvSpPr>
          <p:cNvPr id="26" name="TextBox 25"/>
          <p:cNvSpPr txBox="1"/>
          <p:nvPr/>
        </p:nvSpPr>
        <p:spPr>
          <a:xfrm>
            <a:off x="2948069" y="3198760"/>
            <a:ext cx="553859" cy="461665"/>
          </a:xfrm>
          <a:prstGeom prst="rect">
            <a:avLst/>
          </a:prstGeom>
          <a:noFill/>
        </p:spPr>
        <p:txBody>
          <a:bodyPr wrap="square" lIns="91438" tIns="45719" rIns="91438" bIns="45719" rtlCol="0">
            <a:spAutoFit/>
          </a:bodyPr>
          <a:lstStyle/>
          <a:p>
            <a:r>
              <a:rPr lang="en-US" sz="2400" b="1" dirty="0">
                <a:solidFill>
                  <a:srgbClr val="C00000"/>
                </a:solidFill>
                <a:latin typeface="Source Sans Pro Light"/>
                <a:cs typeface="Source Sans Pro Light"/>
              </a:rPr>
              <a:t>R</a:t>
            </a:r>
            <a:endParaRPr lang="en-US" sz="3600" b="1" dirty="0">
              <a:solidFill>
                <a:srgbClr val="C00000"/>
              </a:solidFill>
              <a:latin typeface="Source Sans Pro Light"/>
              <a:cs typeface="Source Sans Pro Light"/>
            </a:endParaRPr>
          </a:p>
        </p:txBody>
      </p:sp>
      <p:sp>
        <p:nvSpPr>
          <p:cNvPr id="27" name="Oval 26"/>
          <p:cNvSpPr/>
          <p:nvPr/>
        </p:nvSpPr>
        <p:spPr>
          <a:xfrm>
            <a:off x="2946479" y="3705058"/>
            <a:ext cx="378005" cy="378005"/>
          </a:xfrm>
          <a:prstGeom prst="ellipse">
            <a:avLst/>
          </a:prstGeom>
          <a:solidFill>
            <a:schemeClr val="bg1">
              <a:lumMod val="95000"/>
              <a:lumOff val="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100">
              <a:latin typeface="Source Sans Pro Light"/>
              <a:cs typeface="Source Sans Pro Light"/>
            </a:endParaRPr>
          </a:p>
        </p:txBody>
      </p:sp>
      <p:sp>
        <p:nvSpPr>
          <p:cNvPr id="28" name="TextBox 27"/>
          <p:cNvSpPr txBox="1"/>
          <p:nvPr/>
        </p:nvSpPr>
        <p:spPr>
          <a:xfrm>
            <a:off x="2943305" y="3651204"/>
            <a:ext cx="553859" cy="461665"/>
          </a:xfrm>
          <a:prstGeom prst="rect">
            <a:avLst/>
          </a:prstGeom>
          <a:noFill/>
        </p:spPr>
        <p:txBody>
          <a:bodyPr wrap="square" lIns="91438" tIns="45719" rIns="91438" bIns="45719" rtlCol="0">
            <a:spAutoFit/>
          </a:bodyPr>
          <a:lstStyle/>
          <a:p>
            <a:r>
              <a:rPr lang="en-US" sz="2400" b="1" dirty="0">
                <a:solidFill>
                  <a:srgbClr val="C00000"/>
                </a:solidFill>
                <a:latin typeface="Source Sans Pro Light"/>
                <a:cs typeface="Source Sans Pro Light"/>
              </a:rPr>
              <a:t>R</a:t>
            </a:r>
          </a:p>
        </p:txBody>
      </p:sp>
      <p:sp>
        <p:nvSpPr>
          <p:cNvPr id="29" name="Oval 28"/>
          <p:cNvSpPr/>
          <p:nvPr/>
        </p:nvSpPr>
        <p:spPr>
          <a:xfrm>
            <a:off x="2941713" y="4114632"/>
            <a:ext cx="378005" cy="378005"/>
          </a:xfrm>
          <a:prstGeom prst="ellipse">
            <a:avLst/>
          </a:prstGeom>
          <a:solidFill>
            <a:schemeClr val="bg1">
              <a:lumMod val="95000"/>
              <a:lumOff val="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100">
              <a:latin typeface="Source Sans Pro Light"/>
              <a:cs typeface="Source Sans Pro Light"/>
            </a:endParaRPr>
          </a:p>
        </p:txBody>
      </p:sp>
      <p:sp>
        <p:nvSpPr>
          <p:cNvPr id="30" name="TextBox 29"/>
          <p:cNvSpPr txBox="1"/>
          <p:nvPr/>
        </p:nvSpPr>
        <p:spPr>
          <a:xfrm>
            <a:off x="2938540" y="4029027"/>
            <a:ext cx="553859" cy="523220"/>
          </a:xfrm>
          <a:prstGeom prst="rect">
            <a:avLst/>
          </a:prstGeom>
          <a:noFill/>
        </p:spPr>
        <p:txBody>
          <a:bodyPr wrap="square" lIns="91438" tIns="45719" rIns="91438" bIns="45719" rtlCol="0">
            <a:spAutoFit/>
          </a:bodyPr>
          <a:lstStyle/>
          <a:p>
            <a:r>
              <a:rPr lang="en-US" sz="2800" b="1" dirty="0">
                <a:solidFill>
                  <a:srgbClr val="C00000"/>
                </a:solidFill>
                <a:latin typeface="Source Sans Pro Light"/>
                <a:cs typeface="Source Sans Pro Light"/>
              </a:rPr>
              <a:t>R</a:t>
            </a:r>
          </a:p>
        </p:txBody>
      </p:sp>
      <p:sp>
        <p:nvSpPr>
          <p:cNvPr id="31" name="Right Arrow 30"/>
          <p:cNvSpPr/>
          <p:nvPr/>
        </p:nvSpPr>
        <p:spPr>
          <a:xfrm>
            <a:off x="4869352" y="3688124"/>
            <a:ext cx="432875" cy="381000"/>
          </a:xfrm>
          <a:prstGeom prst="rightArrow">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32" name="Rectangle 31"/>
          <p:cNvSpPr/>
          <p:nvPr/>
        </p:nvSpPr>
        <p:spPr>
          <a:xfrm>
            <a:off x="4510862" y="3776158"/>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33" name="Rectangle 32"/>
          <p:cNvSpPr/>
          <p:nvPr/>
        </p:nvSpPr>
        <p:spPr>
          <a:xfrm>
            <a:off x="4147569" y="3773814"/>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34" name="Rectangle 33"/>
          <p:cNvSpPr/>
          <p:nvPr/>
        </p:nvSpPr>
        <p:spPr>
          <a:xfrm>
            <a:off x="3781720" y="3773813"/>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35" name="Right Arrow 34"/>
          <p:cNvSpPr/>
          <p:nvPr/>
        </p:nvSpPr>
        <p:spPr>
          <a:xfrm>
            <a:off x="9159268" y="3620407"/>
            <a:ext cx="432875" cy="381000"/>
          </a:xfrm>
          <a:prstGeom prst="rightArrow">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36" name="Rectangle 35"/>
          <p:cNvSpPr/>
          <p:nvPr/>
        </p:nvSpPr>
        <p:spPr>
          <a:xfrm>
            <a:off x="8800778" y="3708439"/>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37" name="Rectangle 36"/>
          <p:cNvSpPr/>
          <p:nvPr/>
        </p:nvSpPr>
        <p:spPr>
          <a:xfrm>
            <a:off x="8437485" y="3706095"/>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38" name="Rectangle 37"/>
          <p:cNvSpPr/>
          <p:nvPr/>
        </p:nvSpPr>
        <p:spPr>
          <a:xfrm>
            <a:off x="8071636" y="3706094"/>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39" name="Rectangle 38"/>
          <p:cNvSpPr/>
          <p:nvPr/>
        </p:nvSpPr>
        <p:spPr>
          <a:xfrm>
            <a:off x="3391377" y="3773811"/>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40" name="Right Arrow 39"/>
          <p:cNvSpPr/>
          <p:nvPr/>
        </p:nvSpPr>
        <p:spPr>
          <a:xfrm>
            <a:off x="4880712" y="4155160"/>
            <a:ext cx="432875" cy="381000"/>
          </a:xfrm>
          <a:prstGeom prst="rightArrow">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41" name="Rectangle 40"/>
          <p:cNvSpPr/>
          <p:nvPr/>
        </p:nvSpPr>
        <p:spPr>
          <a:xfrm>
            <a:off x="4522222" y="4243194"/>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42" name="Rectangle 41"/>
          <p:cNvSpPr/>
          <p:nvPr/>
        </p:nvSpPr>
        <p:spPr>
          <a:xfrm>
            <a:off x="4158929" y="4240849"/>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43" name="Rectangle 42"/>
          <p:cNvSpPr/>
          <p:nvPr/>
        </p:nvSpPr>
        <p:spPr>
          <a:xfrm>
            <a:off x="3793080" y="4240849"/>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44" name="Right Arrow 43"/>
          <p:cNvSpPr/>
          <p:nvPr/>
        </p:nvSpPr>
        <p:spPr>
          <a:xfrm>
            <a:off x="9170628" y="4087443"/>
            <a:ext cx="432875" cy="381000"/>
          </a:xfrm>
          <a:prstGeom prst="rightArrow">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45" name="Rectangle 44"/>
          <p:cNvSpPr/>
          <p:nvPr/>
        </p:nvSpPr>
        <p:spPr>
          <a:xfrm>
            <a:off x="8812138" y="4175475"/>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46" name="Rectangle 45"/>
          <p:cNvSpPr/>
          <p:nvPr/>
        </p:nvSpPr>
        <p:spPr>
          <a:xfrm>
            <a:off x="8448845" y="4173131"/>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47" name="Rectangle 46"/>
          <p:cNvSpPr/>
          <p:nvPr/>
        </p:nvSpPr>
        <p:spPr>
          <a:xfrm>
            <a:off x="8082996" y="4173130"/>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48" name="Rectangle 47"/>
          <p:cNvSpPr/>
          <p:nvPr/>
        </p:nvSpPr>
        <p:spPr>
          <a:xfrm>
            <a:off x="3402737" y="4240847"/>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53" name="Title 1"/>
          <p:cNvSpPr txBox="1">
            <a:spLocks/>
          </p:cNvSpPr>
          <p:nvPr/>
        </p:nvSpPr>
        <p:spPr>
          <a:xfrm>
            <a:off x="5291565" y="2329075"/>
            <a:ext cx="2796063" cy="777644"/>
          </a:xfrm>
          <a:prstGeom prst="rect">
            <a:avLst/>
          </a:prstGeom>
        </p:spPr>
        <p:txBody>
          <a:bodyPr lIns="91438" tIns="45719" rIns="91438" bIns="45719"/>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38100">
                    <a:schemeClr val="bg1">
                      <a:lumMod val="65000"/>
                      <a:lumOff val="35000"/>
                      <a:alpha val="40000"/>
                    </a:schemeClr>
                  </a:glow>
                </a:effectLst>
                <a:latin typeface="Source Sans Pro Light"/>
                <a:cs typeface="Source Sans Pro Light"/>
              </a:rPr>
              <a:t>Streaming</a:t>
            </a:r>
            <a:endParaRPr lang="en-US" dirty="0">
              <a:effectLst>
                <a:glow rad="38100">
                  <a:schemeClr val="bg1">
                    <a:lumMod val="65000"/>
                    <a:lumOff val="35000"/>
                    <a:alpha val="40000"/>
                  </a:schemeClr>
                </a:glow>
              </a:effectLst>
              <a:latin typeface="Source Sans Pro Light"/>
              <a:cs typeface="Source Sans Pro Light"/>
            </a:endParaRPr>
          </a:p>
        </p:txBody>
      </p:sp>
      <p:pic>
        <p:nvPicPr>
          <p:cNvPr id="54" name="Picture 53"/>
          <p:cNvPicPr>
            <a:picLocks noChangeAspect="1"/>
          </p:cNvPicPr>
          <p:nvPr/>
        </p:nvPicPr>
        <p:blipFill>
          <a:blip r:embed="rId3"/>
          <a:stretch>
            <a:fillRect/>
          </a:stretch>
        </p:blipFill>
        <p:spPr>
          <a:xfrm>
            <a:off x="3572045" y="1920876"/>
            <a:ext cx="1841331" cy="977763"/>
          </a:xfrm>
          <a:prstGeom prst="rect">
            <a:avLst/>
          </a:prstGeom>
        </p:spPr>
      </p:pic>
      <p:pic>
        <p:nvPicPr>
          <p:cNvPr id="55" name="Picture 54"/>
          <p:cNvPicPr>
            <a:picLocks noChangeAspect="1"/>
          </p:cNvPicPr>
          <p:nvPr/>
        </p:nvPicPr>
        <p:blipFill>
          <a:blip r:embed="rId3"/>
          <a:stretch>
            <a:fillRect/>
          </a:stretch>
        </p:blipFill>
        <p:spPr>
          <a:xfrm>
            <a:off x="5692945" y="3025777"/>
            <a:ext cx="1357275" cy="720724"/>
          </a:xfrm>
          <a:prstGeom prst="rect">
            <a:avLst/>
          </a:prstGeom>
        </p:spPr>
      </p:pic>
      <p:sp>
        <p:nvSpPr>
          <p:cNvPr id="56" name="Title 1"/>
          <p:cNvSpPr txBox="1">
            <a:spLocks/>
          </p:cNvSpPr>
          <p:nvPr/>
        </p:nvSpPr>
        <p:spPr>
          <a:xfrm>
            <a:off x="6444089" y="3751474"/>
            <a:ext cx="1351736" cy="777644"/>
          </a:xfrm>
          <a:prstGeom prst="rect">
            <a:avLst/>
          </a:prstGeom>
        </p:spPr>
        <p:txBody>
          <a:bodyPr lIns="91438" tIns="45719" rIns="91438" bIns="45719"/>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38100">
                    <a:schemeClr val="bg1">
                      <a:lumMod val="65000"/>
                      <a:lumOff val="35000"/>
                      <a:alpha val="40000"/>
                    </a:schemeClr>
                  </a:glow>
                </a:effectLst>
                <a:latin typeface="Source Sans Pro Light"/>
                <a:cs typeface="Source Sans Pro Light"/>
              </a:rPr>
              <a:t>CORE</a:t>
            </a:r>
            <a:endParaRPr lang="en-US" dirty="0">
              <a:effectLst>
                <a:glow rad="38100">
                  <a:schemeClr val="bg1">
                    <a:lumMod val="65000"/>
                    <a:lumOff val="35000"/>
                    <a:alpha val="40000"/>
                  </a:schemeClr>
                </a:glow>
              </a:effectLst>
              <a:latin typeface="Source Sans Pro Light"/>
              <a:cs typeface="Source Sans Pro Light"/>
            </a:endParaRPr>
          </a:p>
        </p:txBody>
      </p:sp>
    </p:spTree>
    <p:extLst>
      <p:ext uri="{BB962C8B-B14F-4D97-AF65-F5344CB8AC3E}">
        <p14:creationId xmlns:p14="http://schemas.microsoft.com/office/powerpoint/2010/main" val="26359631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DStream</a:t>
            </a:r>
            <a:r>
              <a:rPr lang="en-US" dirty="0" smtClean="0"/>
              <a:t> (Discretized Stream)</a:t>
            </a:r>
            <a:endParaRPr lang="en-US" dirty="0"/>
          </a:p>
        </p:txBody>
      </p:sp>
      <p:cxnSp>
        <p:nvCxnSpPr>
          <p:cNvPr id="3" name="Straight Connector 2"/>
          <p:cNvCxnSpPr/>
          <p:nvPr/>
        </p:nvCxnSpPr>
        <p:spPr>
          <a:xfrm>
            <a:off x="201183" y="3488907"/>
            <a:ext cx="11558432" cy="31897"/>
          </a:xfrm>
          <a:prstGeom prst="line">
            <a:avLst/>
          </a:prstGeom>
          <a:ln w="76200">
            <a:solidFill>
              <a:schemeClr val="tx2">
                <a:lumMod val="90000"/>
                <a:lumOff val="10000"/>
              </a:schemeClr>
            </a:solidFill>
            <a:prstDash val="dash"/>
            <a:tailEnd type="arrow" w="lg" len="med"/>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1599943" y="2971016"/>
            <a:ext cx="4266080" cy="1116419"/>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5" name="Rectangle 4"/>
          <p:cNvSpPr/>
          <p:nvPr/>
        </p:nvSpPr>
        <p:spPr>
          <a:xfrm>
            <a:off x="1860801" y="3290538"/>
            <a:ext cx="1121961" cy="476737"/>
          </a:xfrm>
          <a:prstGeom prst="rect">
            <a:avLst/>
          </a:prstGeom>
          <a:solidFill>
            <a:srgbClr val="FFFFFF"/>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6" name="TextBox 5"/>
          <p:cNvSpPr txBox="1"/>
          <p:nvPr/>
        </p:nvSpPr>
        <p:spPr>
          <a:xfrm>
            <a:off x="1860802" y="3340349"/>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#1</a:t>
            </a:r>
          </a:p>
        </p:txBody>
      </p:sp>
      <p:pic>
        <p:nvPicPr>
          <p:cNvPr id="7" name="Picture 6"/>
          <p:cNvPicPr>
            <a:picLocks noChangeAspect="1"/>
          </p:cNvPicPr>
          <p:nvPr/>
        </p:nvPicPr>
        <p:blipFill>
          <a:blip r:embed="rId3">
            <a:duotone>
              <a:prstClr val="black"/>
              <a:srgbClr val="00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3454986" y="2101229"/>
            <a:ext cx="701855" cy="701855"/>
          </a:xfrm>
          <a:prstGeom prst="rect">
            <a:avLst/>
          </a:prstGeom>
        </p:spPr>
      </p:pic>
      <p:sp>
        <p:nvSpPr>
          <p:cNvPr id="8" name="TextBox 7"/>
          <p:cNvSpPr txBox="1"/>
          <p:nvPr/>
        </p:nvSpPr>
        <p:spPr>
          <a:xfrm>
            <a:off x="3251030" y="4255369"/>
            <a:ext cx="2361308" cy="523220"/>
          </a:xfrm>
          <a:prstGeom prst="rect">
            <a:avLst/>
          </a:prstGeom>
          <a:noFill/>
        </p:spPr>
        <p:txBody>
          <a:bodyPr wrap="square" lIns="91438" tIns="45719" rIns="91438" bIns="45719" rtlCol="0">
            <a:spAutoFit/>
          </a:bodyPr>
          <a:lstStyle/>
          <a:p>
            <a:r>
              <a:rPr lang="en-US" sz="2800" dirty="0">
                <a:latin typeface="Source Sans Pro Light"/>
                <a:cs typeface="Source Sans Pro Light"/>
              </a:rPr>
              <a:t>RDD @ T=5</a:t>
            </a:r>
          </a:p>
        </p:txBody>
      </p:sp>
      <p:sp>
        <p:nvSpPr>
          <p:cNvPr id="9" name="Rectangle 8"/>
          <p:cNvSpPr/>
          <p:nvPr/>
        </p:nvSpPr>
        <p:spPr>
          <a:xfrm>
            <a:off x="3163758" y="3291404"/>
            <a:ext cx="1121961" cy="476737"/>
          </a:xfrm>
          <a:prstGeom prst="rect">
            <a:avLst/>
          </a:prstGeom>
          <a:solidFill>
            <a:srgbClr val="FFFFFF"/>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0" name="TextBox 9"/>
          <p:cNvSpPr txBox="1"/>
          <p:nvPr/>
        </p:nvSpPr>
        <p:spPr>
          <a:xfrm>
            <a:off x="3163758" y="3341214"/>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#2</a:t>
            </a:r>
          </a:p>
        </p:txBody>
      </p:sp>
      <p:sp>
        <p:nvSpPr>
          <p:cNvPr id="11" name="Rectangle 10"/>
          <p:cNvSpPr/>
          <p:nvPr/>
        </p:nvSpPr>
        <p:spPr>
          <a:xfrm>
            <a:off x="4490377" y="3290538"/>
            <a:ext cx="1121961" cy="476737"/>
          </a:xfrm>
          <a:prstGeom prst="rect">
            <a:avLst/>
          </a:prstGeom>
          <a:solidFill>
            <a:srgbClr val="FFFFFF"/>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2" name="TextBox 11"/>
          <p:cNvSpPr txBox="1"/>
          <p:nvPr/>
        </p:nvSpPr>
        <p:spPr>
          <a:xfrm>
            <a:off x="4490378" y="3340349"/>
            <a:ext cx="1159292"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#3</a:t>
            </a:r>
          </a:p>
        </p:txBody>
      </p:sp>
      <p:sp>
        <p:nvSpPr>
          <p:cNvPr id="13" name="TextBox 12"/>
          <p:cNvSpPr txBox="1"/>
          <p:nvPr/>
        </p:nvSpPr>
        <p:spPr>
          <a:xfrm>
            <a:off x="307505" y="1180817"/>
            <a:ext cx="4137497" cy="523220"/>
          </a:xfrm>
          <a:prstGeom prst="rect">
            <a:avLst/>
          </a:prstGeom>
          <a:noFill/>
        </p:spPr>
        <p:txBody>
          <a:bodyPr wrap="square" lIns="91438" tIns="45719" rIns="91438" bIns="45719" rtlCol="0">
            <a:spAutoFit/>
          </a:bodyPr>
          <a:lstStyle/>
          <a:p>
            <a:r>
              <a:rPr lang="en-US" sz="2800" dirty="0">
                <a:solidFill>
                  <a:srgbClr val="0000FF"/>
                </a:solidFill>
                <a:latin typeface="Source Sans Pro Light"/>
                <a:cs typeface="Source Sans Pro Light"/>
              </a:rPr>
              <a:t>Batch interval = 5 seconds</a:t>
            </a:r>
          </a:p>
        </p:txBody>
      </p:sp>
      <p:sp>
        <p:nvSpPr>
          <p:cNvPr id="23" name="TextBox 22"/>
          <p:cNvSpPr txBox="1"/>
          <p:nvPr/>
        </p:nvSpPr>
        <p:spPr>
          <a:xfrm>
            <a:off x="4285719" y="2195167"/>
            <a:ext cx="1109764" cy="523220"/>
          </a:xfrm>
          <a:prstGeom prst="rect">
            <a:avLst/>
          </a:prstGeom>
          <a:noFill/>
        </p:spPr>
        <p:txBody>
          <a:bodyPr wrap="square" lIns="91438" tIns="45719" rIns="91438" bIns="45719" rtlCol="0">
            <a:spAutoFit/>
          </a:bodyPr>
          <a:lstStyle/>
          <a:p>
            <a:r>
              <a:rPr lang="en-US" sz="2800" dirty="0">
                <a:latin typeface="Source Sans Pro Light"/>
                <a:cs typeface="Source Sans Pro Light"/>
              </a:rPr>
              <a:t>T = 5</a:t>
            </a:r>
          </a:p>
        </p:txBody>
      </p:sp>
      <p:sp>
        <p:nvSpPr>
          <p:cNvPr id="25" name="TextBox 24"/>
          <p:cNvSpPr txBox="1"/>
          <p:nvPr/>
        </p:nvSpPr>
        <p:spPr>
          <a:xfrm>
            <a:off x="28829" y="2408431"/>
            <a:ext cx="1987297" cy="1077219"/>
          </a:xfrm>
          <a:prstGeom prst="rect">
            <a:avLst/>
          </a:prstGeom>
          <a:noFill/>
        </p:spPr>
        <p:txBody>
          <a:bodyPr wrap="square" lIns="91438" tIns="45719" rIns="91438" bIns="45719" rtlCol="0">
            <a:spAutoFit/>
          </a:bodyPr>
          <a:lstStyle/>
          <a:p>
            <a:r>
              <a:rPr lang="en-US" sz="3200" dirty="0">
                <a:latin typeface="Source Sans Pro Light"/>
                <a:cs typeface="Source Sans Pro Light"/>
              </a:rPr>
              <a:t>Input</a:t>
            </a:r>
          </a:p>
          <a:p>
            <a:r>
              <a:rPr lang="en-US" sz="3200" dirty="0">
                <a:latin typeface="Source Sans Pro Light"/>
                <a:cs typeface="Source Sans Pro Light"/>
              </a:rPr>
              <a:t>DStream</a:t>
            </a:r>
          </a:p>
        </p:txBody>
      </p:sp>
      <p:sp>
        <p:nvSpPr>
          <p:cNvPr id="26" name="TextBox 25"/>
          <p:cNvSpPr txBox="1"/>
          <p:nvPr/>
        </p:nvSpPr>
        <p:spPr>
          <a:xfrm>
            <a:off x="3083369" y="5273801"/>
            <a:ext cx="7108383" cy="584776"/>
          </a:xfrm>
          <a:prstGeom prst="rect">
            <a:avLst/>
          </a:prstGeom>
          <a:noFill/>
        </p:spPr>
        <p:txBody>
          <a:bodyPr wrap="square" lIns="91438" tIns="45719" rIns="91438" bIns="45719" rtlCol="0">
            <a:spAutoFit/>
          </a:bodyPr>
          <a:lstStyle/>
          <a:p>
            <a:r>
              <a:rPr lang="en-US" sz="3200" dirty="0">
                <a:latin typeface="Source Sans Pro Light"/>
                <a:cs typeface="Source Sans Pro Light"/>
              </a:rPr>
              <a:t>One RDD is created every 5 seconds</a:t>
            </a:r>
          </a:p>
        </p:txBody>
      </p:sp>
    </p:spTree>
    <p:extLst>
      <p:ext uri="{BB962C8B-B14F-4D97-AF65-F5344CB8AC3E}">
        <p14:creationId xmlns:p14="http://schemas.microsoft.com/office/powerpoint/2010/main" val="16023356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DStream</a:t>
            </a:r>
            <a:r>
              <a:rPr lang="en-US" dirty="0" smtClean="0"/>
              <a:t> (Discretized Stream)</a:t>
            </a:r>
            <a:endParaRPr lang="en-US" dirty="0"/>
          </a:p>
        </p:txBody>
      </p:sp>
      <p:cxnSp>
        <p:nvCxnSpPr>
          <p:cNvPr id="3" name="Straight Connector 2"/>
          <p:cNvCxnSpPr/>
          <p:nvPr/>
        </p:nvCxnSpPr>
        <p:spPr>
          <a:xfrm>
            <a:off x="201183" y="3488907"/>
            <a:ext cx="11558432" cy="31897"/>
          </a:xfrm>
          <a:prstGeom prst="line">
            <a:avLst/>
          </a:prstGeom>
          <a:ln w="76200">
            <a:solidFill>
              <a:schemeClr val="tx2">
                <a:lumMod val="90000"/>
                <a:lumOff val="10000"/>
              </a:schemeClr>
            </a:solidFill>
            <a:prstDash val="dash"/>
            <a:tailEnd type="arrow" w="lg" len="med"/>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1599943" y="2971016"/>
            <a:ext cx="4266080" cy="1116419"/>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5" name="Rectangle 4"/>
          <p:cNvSpPr/>
          <p:nvPr/>
        </p:nvSpPr>
        <p:spPr>
          <a:xfrm>
            <a:off x="1860801" y="3290538"/>
            <a:ext cx="1121961" cy="476737"/>
          </a:xfrm>
          <a:prstGeom prst="rect">
            <a:avLst/>
          </a:prstGeom>
          <a:solidFill>
            <a:srgbClr val="FFFFFF"/>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6" name="TextBox 5"/>
          <p:cNvSpPr txBox="1"/>
          <p:nvPr/>
        </p:nvSpPr>
        <p:spPr>
          <a:xfrm>
            <a:off x="1860802" y="3340349"/>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#1</a:t>
            </a:r>
          </a:p>
        </p:txBody>
      </p:sp>
      <p:pic>
        <p:nvPicPr>
          <p:cNvPr id="7" name="Picture 6"/>
          <p:cNvPicPr>
            <a:picLocks noChangeAspect="1"/>
          </p:cNvPicPr>
          <p:nvPr/>
        </p:nvPicPr>
        <p:blipFill>
          <a:blip r:embed="rId3">
            <a:duotone>
              <a:prstClr val="black"/>
              <a:srgbClr val="00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3454986" y="2101229"/>
            <a:ext cx="701855" cy="701855"/>
          </a:xfrm>
          <a:prstGeom prst="rect">
            <a:avLst/>
          </a:prstGeom>
        </p:spPr>
      </p:pic>
      <p:sp>
        <p:nvSpPr>
          <p:cNvPr id="8" name="TextBox 7"/>
          <p:cNvSpPr txBox="1"/>
          <p:nvPr/>
        </p:nvSpPr>
        <p:spPr>
          <a:xfrm>
            <a:off x="3251030" y="4255369"/>
            <a:ext cx="2361308" cy="523220"/>
          </a:xfrm>
          <a:prstGeom prst="rect">
            <a:avLst/>
          </a:prstGeom>
          <a:noFill/>
        </p:spPr>
        <p:txBody>
          <a:bodyPr wrap="square" lIns="91438" tIns="45719" rIns="91438" bIns="45719" rtlCol="0">
            <a:spAutoFit/>
          </a:bodyPr>
          <a:lstStyle/>
          <a:p>
            <a:r>
              <a:rPr lang="en-US" sz="2800" dirty="0">
                <a:latin typeface="Source Sans Pro Light"/>
                <a:cs typeface="Source Sans Pro Light"/>
              </a:rPr>
              <a:t>RDD @ T=5</a:t>
            </a:r>
          </a:p>
        </p:txBody>
      </p:sp>
      <p:sp>
        <p:nvSpPr>
          <p:cNvPr id="9" name="Rectangle 8"/>
          <p:cNvSpPr/>
          <p:nvPr/>
        </p:nvSpPr>
        <p:spPr>
          <a:xfrm>
            <a:off x="3163758" y="3291404"/>
            <a:ext cx="1121961" cy="476737"/>
          </a:xfrm>
          <a:prstGeom prst="rect">
            <a:avLst/>
          </a:prstGeom>
          <a:solidFill>
            <a:srgbClr val="FFFFFF"/>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0" name="TextBox 9"/>
          <p:cNvSpPr txBox="1"/>
          <p:nvPr/>
        </p:nvSpPr>
        <p:spPr>
          <a:xfrm>
            <a:off x="3163758" y="3341214"/>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#2</a:t>
            </a:r>
          </a:p>
        </p:txBody>
      </p:sp>
      <p:sp>
        <p:nvSpPr>
          <p:cNvPr id="11" name="Rectangle 10"/>
          <p:cNvSpPr/>
          <p:nvPr/>
        </p:nvSpPr>
        <p:spPr>
          <a:xfrm>
            <a:off x="4490377" y="3290538"/>
            <a:ext cx="1121961" cy="476737"/>
          </a:xfrm>
          <a:prstGeom prst="rect">
            <a:avLst/>
          </a:prstGeom>
          <a:solidFill>
            <a:srgbClr val="FFFFFF"/>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2" name="TextBox 11"/>
          <p:cNvSpPr txBox="1"/>
          <p:nvPr/>
        </p:nvSpPr>
        <p:spPr>
          <a:xfrm>
            <a:off x="4490378" y="3340349"/>
            <a:ext cx="1159292"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#3</a:t>
            </a:r>
          </a:p>
        </p:txBody>
      </p:sp>
      <p:sp>
        <p:nvSpPr>
          <p:cNvPr id="13" name="TextBox 12"/>
          <p:cNvSpPr txBox="1"/>
          <p:nvPr/>
        </p:nvSpPr>
        <p:spPr>
          <a:xfrm>
            <a:off x="307505" y="1180817"/>
            <a:ext cx="4137497" cy="523220"/>
          </a:xfrm>
          <a:prstGeom prst="rect">
            <a:avLst/>
          </a:prstGeom>
          <a:noFill/>
        </p:spPr>
        <p:txBody>
          <a:bodyPr wrap="square" lIns="91438" tIns="45719" rIns="91438" bIns="45719" rtlCol="0">
            <a:spAutoFit/>
          </a:bodyPr>
          <a:lstStyle/>
          <a:p>
            <a:r>
              <a:rPr lang="en-US" sz="2800" dirty="0">
                <a:solidFill>
                  <a:srgbClr val="0000FF"/>
                </a:solidFill>
                <a:latin typeface="Source Sans Pro Light"/>
                <a:cs typeface="Source Sans Pro Light"/>
              </a:rPr>
              <a:t>Batch interval = 5 seconds</a:t>
            </a:r>
          </a:p>
        </p:txBody>
      </p:sp>
      <p:sp>
        <p:nvSpPr>
          <p:cNvPr id="14" name="Rounded Rectangle 13"/>
          <p:cNvSpPr/>
          <p:nvPr/>
        </p:nvSpPr>
        <p:spPr>
          <a:xfrm>
            <a:off x="6529332" y="2966805"/>
            <a:ext cx="4266080" cy="1116419"/>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5" name="Rectangle 14"/>
          <p:cNvSpPr/>
          <p:nvPr/>
        </p:nvSpPr>
        <p:spPr>
          <a:xfrm>
            <a:off x="6790190" y="3286328"/>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6" name="TextBox 15"/>
          <p:cNvSpPr txBox="1"/>
          <p:nvPr/>
        </p:nvSpPr>
        <p:spPr>
          <a:xfrm>
            <a:off x="6790190" y="3336138"/>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#1</a:t>
            </a:r>
          </a:p>
        </p:txBody>
      </p:sp>
      <p:pic>
        <p:nvPicPr>
          <p:cNvPr id="17" name="Picture 16"/>
          <p:cNvPicPr>
            <a:picLocks noChangeAspect="1"/>
          </p:cNvPicPr>
          <p:nvPr/>
        </p:nvPicPr>
        <p:blipFill>
          <a:blip r:embed="rId3">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8384374" y="2097018"/>
            <a:ext cx="701855" cy="701855"/>
          </a:xfrm>
          <a:prstGeom prst="rect">
            <a:avLst/>
          </a:prstGeom>
        </p:spPr>
      </p:pic>
      <p:sp>
        <p:nvSpPr>
          <p:cNvPr id="18" name="TextBox 17"/>
          <p:cNvSpPr txBox="1"/>
          <p:nvPr/>
        </p:nvSpPr>
        <p:spPr>
          <a:xfrm>
            <a:off x="7905575" y="4239453"/>
            <a:ext cx="2361308" cy="523220"/>
          </a:xfrm>
          <a:prstGeom prst="rect">
            <a:avLst/>
          </a:prstGeom>
          <a:noFill/>
        </p:spPr>
        <p:txBody>
          <a:bodyPr wrap="square" lIns="91438" tIns="45719" rIns="91438" bIns="45719" rtlCol="0">
            <a:spAutoFit/>
          </a:bodyPr>
          <a:lstStyle/>
          <a:p>
            <a:r>
              <a:rPr lang="en-US" sz="2800" dirty="0">
                <a:latin typeface="Source Sans Pro Light"/>
                <a:cs typeface="Source Sans Pro Light"/>
              </a:rPr>
              <a:t>RDD @ T=10</a:t>
            </a:r>
          </a:p>
        </p:txBody>
      </p:sp>
      <p:sp>
        <p:nvSpPr>
          <p:cNvPr id="19" name="Rectangle 18"/>
          <p:cNvSpPr/>
          <p:nvPr/>
        </p:nvSpPr>
        <p:spPr>
          <a:xfrm>
            <a:off x="8093148" y="3287193"/>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20" name="TextBox 19"/>
          <p:cNvSpPr txBox="1"/>
          <p:nvPr/>
        </p:nvSpPr>
        <p:spPr>
          <a:xfrm>
            <a:off x="8093147" y="3337004"/>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#2</a:t>
            </a:r>
          </a:p>
        </p:txBody>
      </p:sp>
      <p:sp>
        <p:nvSpPr>
          <p:cNvPr id="21" name="Rectangle 20"/>
          <p:cNvSpPr/>
          <p:nvPr/>
        </p:nvSpPr>
        <p:spPr>
          <a:xfrm>
            <a:off x="9419766" y="3286328"/>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22" name="TextBox 21"/>
          <p:cNvSpPr txBox="1"/>
          <p:nvPr/>
        </p:nvSpPr>
        <p:spPr>
          <a:xfrm>
            <a:off x="9419766" y="3336138"/>
            <a:ext cx="1159292"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#3</a:t>
            </a:r>
          </a:p>
        </p:txBody>
      </p:sp>
      <p:sp>
        <p:nvSpPr>
          <p:cNvPr id="23" name="TextBox 22"/>
          <p:cNvSpPr txBox="1"/>
          <p:nvPr/>
        </p:nvSpPr>
        <p:spPr>
          <a:xfrm>
            <a:off x="4285719" y="2195167"/>
            <a:ext cx="1109764" cy="523220"/>
          </a:xfrm>
          <a:prstGeom prst="rect">
            <a:avLst/>
          </a:prstGeom>
          <a:noFill/>
        </p:spPr>
        <p:txBody>
          <a:bodyPr wrap="square" lIns="91438" tIns="45719" rIns="91438" bIns="45719" rtlCol="0">
            <a:spAutoFit/>
          </a:bodyPr>
          <a:lstStyle/>
          <a:p>
            <a:r>
              <a:rPr lang="en-US" sz="2800" dirty="0">
                <a:latin typeface="Source Sans Pro Light"/>
                <a:cs typeface="Source Sans Pro Light"/>
              </a:rPr>
              <a:t>T = 5</a:t>
            </a:r>
          </a:p>
        </p:txBody>
      </p:sp>
      <p:sp>
        <p:nvSpPr>
          <p:cNvPr id="24" name="TextBox 23"/>
          <p:cNvSpPr txBox="1"/>
          <p:nvPr/>
        </p:nvSpPr>
        <p:spPr>
          <a:xfrm>
            <a:off x="9231599" y="2163418"/>
            <a:ext cx="1109764" cy="523220"/>
          </a:xfrm>
          <a:prstGeom prst="rect">
            <a:avLst/>
          </a:prstGeom>
          <a:noFill/>
        </p:spPr>
        <p:txBody>
          <a:bodyPr wrap="square" lIns="91438" tIns="45719" rIns="91438" bIns="45719" rtlCol="0">
            <a:spAutoFit/>
          </a:bodyPr>
          <a:lstStyle/>
          <a:p>
            <a:r>
              <a:rPr lang="en-US" sz="2800" dirty="0">
                <a:latin typeface="Source Sans Pro Light"/>
                <a:cs typeface="Source Sans Pro Light"/>
              </a:rPr>
              <a:t>T = 10</a:t>
            </a:r>
          </a:p>
        </p:txBody>
      </p:sp>
      <p:sp>
        <p:nvSpPr>
          <p:cNvPr id="25" name="TextBox 24"/>
          <p:cNvSpPr txBox="1"/>
          <p:nvPr/>
        </p:nvSpPr>
        <p:spPr>
          <a:xfrm>
            <a:off x="28829" y="2408431"/>
            <a:ext cx="1987297" cy="1077219"/>
          </a:xfrm>
          <a:prstGeom prst="rect">
            <a:avLst/>
          </a:prstGeom>
          <a:noFill/>
        </p:spPr>
        <p:txBody>
          <a:bodyPr wrap="square" lIns="91438" tIns="45719" rIns="91438" bIns="45719" rtlCol="0">
            <a:spAutoFit/>
          </a:bodyPr>
          <a:lstStyle/>
          <a:p>
            <a:r>
              <a:rPr lang="en-US" sz="3200" dirty="0">
                <a:latin typeface="Source Sans Pro Light"/>
                <a:cs typeface="Source Sans Pro Light"/>
              </a:rPr>
              <a:t>Input</a:t>
            </a:r>
          </a:p>
          <a:p>
            <a:r>
              <a:rPr lang="en-US" sz="3200" dirty="0">
                <a:latin typeface="Source Sans Pro Light"/>
                <a:cs typeface="Source Sans Pro Light"/>
              </a:rPr>
              <a:t>DStream</a:t>
            </a:r>
          </a:p>
        </p:txBody>
      </p:sp>
      <p:sp>
        <p:nvSpPr>
          <p:cNvPr id="26" name="TextBox 25"/>
          <p:cNvSpPr txBox="1"/>
          <p:nvPr/>
        </p:nvSpPr>
        <p:spPr>
          <a:xfrm>
            <a:off x="3083369" y="5273801"/>
            <a:ext cx="7108383" cy="584776"/>
          </a:xfrm>
          <a:prstGeom prst="rect">
            <a:avLst/>
          </a:prstGeom>
          <a:noFill/>
        </p:spPr>
        <p:txBody>
          <a:bodyPr wrap="square" lIns="91438" tIns="45719" rIns="91438" bIns="45719" rtlCol="0">
            <a:spAutoFit/>
          </a:bodyPr>
          <a:lstStyle/>
          <a:p>
            <a:r>
              <a:rPr lang="en-US" sz="3200" dirty="0">
                <a:latin typeface="Source Sans Pro Light"/>
                <a:cs typeface="Source Sans Pro Light"/>
              </a:rPr>
              <a:t>One RDD is created every 5 seconds</a:t>
            </a:r>
          </a:p>
        </p:txBody>
      </p:sp>
    </p:spTree>
    <p:extLst>
      <p:ext uri="{BB962C8B-B14F-4D97-AF65-F5344CB8AC3E}">
        <p14:creationId xmlns:p14="http://schemas.microsoft.com/office/powerpoint/2010/main" val="3962198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0" y="275167"/>
            <a:ext cx="11852320" cy="1143000"/>
          </a:xfrm>
        </p:spPr>
        <p:txBody>
          <a:bodyPr>
            <a:normAutofit/>
          </a:bodyPr>
          <a:lstStyle/>
          <a:p>
            <a:r>
              <a:rPr lang="en-US" dirty="0" smtClean="0"/>
              <a:t>                         Transforming </a:t>
            </a:r>
            <a:r>
              <a:rPr lang="en-US" dirty="0" err="1" smtClean="0"/>
              <a:t>DStreams</a:t>
            </a:r>
            <a:endParaRPr lang="en-US" dirty="0"/>
          </a:p>
        </p:txBody>
      </p:sp>
      <p:cxnSp>
        <p:nvCxnSpPr>
          <p:cNvPr id="5" name="Straight Connector 4"/>
          <p:cNvCxnSpPr/>
          <p:nvPr/>
        </p:nvCxnSpPr>
        <p:spPr>
          <a:xfrm>
            <a:off x="303531" y="2577676"/>
            <a:ext cx="11558432" cy="31897"/>
          </a:xfrm>
          <a:prstGeom prst="line">
            <a:avLst/>
          </a:prstGeom>
          <a:ln w="76200">
            <a:solidFill>
              <a:schemeClr val="tx2"/>
            </a:solidFill>
            <a:prstDash val="dash"/>
            <a:tailEnd type="arrow" w="lg" len="med"/>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670072" y="2138571"/>
            <a:ext cx="4266080" cy="912679"/>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8" name="Rectangle 7"/>
          <p:cNvSpPr/>
          <p:nvPr/>
        </p:nvSpPr>
        <p:spPr>
          <a:xfrm>
            <a:off x="930930" y="2368506"/>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9" name="TextBox 8"/>
          <p:cNvSpPr txBox="1"/>
          <p:nvPr/>
        </p:nvSpPr>
        <p:spPr>
          <a:xfrm>
            <a:off x="875714" y="2363093"/>
            <a:ext cx="123726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Block #1</a:t>
            </a:r>
          </a:p>
        </p:txBody>
      </p:sp>
      <p:sp>
        <p:nvSpPr>
          <p:cNvPr id="10" name="Rectangle 9"/>
          <p:cNvSpPr/>
          <p:nvPr/>
        </p:nvSpPr>
        <p:spPr>
          <a:xfrm>
            <a:off x="2233888" y="2369372"/>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1" name="TextBox 10"/>
          <p:cNvSpPr txBox="1"/>
          <p:nvPr/>
        </p:nvSpPr>
        <p:spPr>
          <a:xfrm>
            <a:off x="2178671" y="2363958"/>
            <a:ext cx="123726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Block #2</a:t>
            </a:r>
          </a:p>
        </p:txBody>
      </p:sp>
      <p:sp>
        <p:nvSpPr>
          <p:cNvPr id="12" name="Rectangle 11"/>
          <p:cNvSpPr/>
          <p:nvPr/>
        </p:nvSpPr>
        <p:spPr>
          <a:xfrm>
            <a:off x="3560506" y="2368506"/>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3" name="TextBox 12"/>
          <p:cNvSpPr txBox="1"/>
          <p:nvPr/>
        </p:nvSpPr>
        <p:spPr>
          <a:xfrm>
            <a:off x="3505290" y="2363093"/>
            <a:ext cx="1261884"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Block #3</a:t>
            </a:r>
          </a:p>
        </p:txBody>
      </p:sp>
      <p:pic>
        <p:nvPicPr>
          <p:cNvPr id="30" name="Picture 2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252759" y="1535384"/>
            <a:ext cx="350928" cy="350928"/>
          </a:xfrm>
          <a:prstGeom prst="rect">
            <a:avLst/>
          </a:prstGeom>
        </p:spPr>
      </p:pic>
      <p:sp>
        <p:nvSpPr>
          <p:cNvPr id="31" name="TextBox 30"/>
          <p:cNvSpPr txBox="1"/>
          <p:nvPr/>
        </p:nvSpPr>
        <p:spPr>
          <a:xfrm>
            <a:off x="2583758" y="1578537"/>
            <a:ext cx="1448493"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5 sec</a:t>
            </a:r>
          </a:p>
        </p:txBody>
      </p:sp>
      <p:sp>
        <p:nvSpPr>
          <p:cNvPr id="33" name="Rounded Rectangle 32"/>
          <p:cNvSpPr/>
          <p:nvPr/>
        </p:nvSpPr>
        <p:spPr>
          <a:xfrm>
            <a:off x="5657444" y="2235633"/>
            <a:ext cx="2056517" cy="747875"/>
          </a:xfrm>
          <a:prstGeom prst="roundRect">
            <a:avLst/>
          </a:prstGeom>
          <a:solidFill>
            <a:schemeClr val="bg1"/>
          </a:solidFill>
          <a:ln>
            <a:solidFill>
              <a:srgbClr val="E7721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36" name="Rounded Rectangle 35"/>
          <p:cNvSpPr/>
          <p:nvPr/>
        </p:nvSpPr>
        <p:spPr>
          <a:xfrm>
            <a:off x="8092808" y="2247328"/>
            <a:ext cx="2056517" cy="747875"/>
          </a:xfrm>
          <a:prstGeom prst="roundRect">
            <a:avLst/>
          </a:prstGeom>
          <a:solidFill>
            <a:schemeClr val="bg1"/>
          </a:solidFill>
          <a:ln>
            <a:solidFill>
              <a:srgbClr val="E7721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pic>
        <p:nvPicPr>
          <p:cNvPr id="37" name="Picture 36"/>
          <p:cNvPicPr>
            <a:picLocks noChangeAspect="1"/>
          </p:cNvPicPr>
          <p:nvPr/>
        </p:nvPicPr>
        <p:blipFill>
          <a:blip r:embed="rId3"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191347" y="1542992"/>
            <a:ext cx="350928" cy="350928"/>
          </a:xfrm>
          <a:prstGeom prst="rect">
            <a:avLst/>
          </a:prstGeom>
        </p:spPr>
      </p:pic>
      <p:sp>
        <p:nvSpPr>
          <p:cNvPr id="38" name="TextBox 37"/>
          <p:cNvSpPr txBox="1"/>
          <p:nvPr/>
        </p:nvSpPr>
        <p:spPr>
          <a:xfrm>
            <a:off x="6522344" y="1586145"/>
            <a:ext cx="1462781"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10 sec</a:t>
            </a:r>
          </a:p>
        </p:txBody>
      </p:sp>
      <p:pic>
        <p:nvPicPr>
          <p:cNvPr id="39" name="Picture 38"/>
          <p:cNvPicPr>
            <a:picLocks noChangeAspect="1"/>
          </p:cNvPicPr>
          <p:nvPr/>
        </p:nvPicPr>
        <p:blipFill>
          <a:blip r:embed="rId3"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8619857" y="1552757"/>
            <a:ext cx="350928" cy="350928"/>
          </a:xfrm>
          <a:prstGeom prst="rect">
            <a:avLst/>
          </a:prstGeom>
        </p:spPr>
      </p:pic>
      <p:sp>
        <p:nvSpPr>
          <p:cNvPr id="40" name="TextBox 39"/>
          <p:cNvSpPr txBox="1"/>
          <p:nvPr/>
        </p:nvSpPr>
        <p:spPr>
          <a:xfrm>
            <a:off x="8950855" y="1595909"/>
            <a:ext cx="1606020"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15 sec</a:t>
            </a:r>
          </a:p>
        </p:txBody>
      </p:sp>
      <p:pic>
        <p:nvPicPr>
          <p:cNvPr id="41" name="Picture 7" descr="https://cdn3.iconfinder.com/data/icons/macosxstyle/macosxstyle_png/512/Intranet.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84723" y="293586"/>
            <a:ext cx="639167" cy="63916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42" name="Straight Arrow Connector 41"/>
          <p:cNvCxnSpPr/>
          <p:nvPr/>
        </p:nvCxnSpPr>
        <p:spPr>
          <a:xfrm>
            <a:off x="1057276" y="822053"/>
            <a:ext cx="1110845" cy="713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102213" y="587652"/>
            <a:ext cx="4980535" cy="995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141306" y="412735"/>
            <a:ext cx="7259745" cy="1145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1223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Operations on Distributed Data</a:t>
            </a:r>
            <a:endParaRPr lang="en-US" dirty="0"/>
          </a:p>
        </p:txBody>
      </p:sp>
      <p:sp>
        <p:nvSpPr>
          <p:cNvPr id="3" name="Content Placeholder 2"/>
          <p:cNvSpPr>
            <a:spLocks noGrp="1"/>
          </p:cNvSpPr>
          <p:nvPr>
            <p:ph idx="1"/>
          </p:nvPr>
        </p:nvSpPr>
        <p:spPr>
          <a:xfrm>
            <a:off x="580880" y="1548866"/>
            <a:ext cx="11074400" cy="4673600"/>
          </a:xfrm>
        </p:spPr>
        <p:txBody>
          <a:bodyPr/>
          <a:lstStyle/>
          <a:p>
            <a:r>
              <a:rPr lang="en-US" dirty="0"/>
              <a:t>T</a:t>
            </a:r>
            <a:r>
              <a:rPr lang="en-US" dirty="0" smtClean="0"/>
              <a:t>wo types of operations: </a:t>
            </a:r>
            <a:r>
              <a:rPr lang="en-US" i="1" dirty="0" smtClean="0">
                <a:solidFill>
                  <a:srgbClr val="0000FF"/>
                </a:solidFill>
              </a:rPr>
              <a:t>transformations</a:t>
            </a:r>
            <a:r>
              <a:rPr lang="en-US" dirty="0" smtClean="0">
                <a:solidFill>
                  <a:srgbClr val="0000FF"/>
                </a:solidFill>
              </a:rPr>
              <a:t> </a:t>
            </a:r>
            <a:r>
              <a:rPr lang="en-US" dirty="0" smtClean="0"/>
              <a:t>and </a:t>
            </a:r>
            <a:r>
              <a:rPr lang="en-US" i="1" dirty="0" smtClean="0">
                <a:solidFill>
                  <a:srgbClr val="0000FF"/>
                </a:solidFill>
              </a:rPr>
              <a:t>actions</a:t>
            </a:r>
          </a:p>
          <a:p>
            <a:endParaRPr lang="en-US" dirty="0" smtClean="0"/>
          </a:p>
          <a:p>
            <a:r>
              <a:rPr lang="en-US" dirty="0" smtClean="0"/>
              <a:t>Transformations are lazy (</a:t>
            </a:r>
            <a:r>
              <a:rPr lang="en-US" i="1" dirty="0" smtClean="0"/>
              <a:t>not computed immediately</a:t>
            </a:r>
            <a:r>
              <a:rPr lang="en-US" dirty="0" smtClean="0"/>
              <a:t>)</a:t>
            </a:r>
          </a:p>
          <a:p>
            <a:endParaRPr lang="en-US" dirty="0" smtClean="0"/>
          </a:p>
          <a:p>
            <a:r>
              <a:rPr lang="en-US" dirty="0" smtClean="0"/>
              <a:t>Transformations are executed</a:t>
            </a:r>
            <a:r>
              <a:rPr lang="en-US" dirty="0"/>
              <a:t> </a:t>
            </a:r>
            <a:r>
              <a:rPr lang="en-US" dirty="0" smtClean="0"/>
              <a:t>when an action is run</a:t>
            </a:r>
          </a:p>
          <a:p>
            <a:endParaRPr lang="en-US" dirty="0" smtClean="0"/>
          </a:p>
          <a:p>
            <a:r>
              <a:rPr lang="en-US" dirty="0" smtClean="0"/>
              <a:t>Persist (cache) distributed data in memory or disk</a:t>
            </a:r>
          </a:p>
          <a:p>
            <a:endParaRPr lang="en-US" dirty="0"/>
          </a:p>
        </p:txBody>
      </p:sp>
    </p:spTree>
    <p:extLst>
      <p:ext uri="{BB962C8B-B14F-4D97-AF65-F5344CB8AC3E}">
        <p14:creationId xmlns:p14="http://schemas.microsoft.com/office/powerpoint/2010/main" val="35431989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0" y="275167"/>
            <a:ext cx="11852320" cy="1143000"/>
          </a:xfrm>
        </p:spPr>
        <p:txBody>
          <a:bodyPr>
            <a:normAutofit/>
          </a:bodyPr>
          <a:lstStyle/>
          <a:p>
            <a:r>
              <a:rPr lang="en-US" dirty="0" smtClean="0"/>
              <a:t>                         Transforming </a:t>
            </a:r>
            <a:r>
              <a:rPr lang="en-US" dirty="0" err="1" smtClean="0"/>
              <a:t>DStreams</a:t>
            </a:r>
            <a:endParaRPr lang="en-US" dirty="0"/>
          </a:p>
        </p:txBody>
      </p:sp>
      <p:cxnSp>
        <p:nvCxnSpPr>
          <p:cNvPr id="4" name="Straight Connector 3"/>
          <p:cNvCxnSpPr/>
          <p:nvPr/>
        </p:nvCxnSpPr>
        <p:spPr>
          <a:xfrm>
            <a:off x="303531" y="4197784"/>
            <a:ext cx="11558432" cy="31897"/>
          </a:xfrm>
          <a:prstGeom prst="line">
            <a:avLst/>
          </a:prstGeom>
          <a:ln w="76200">
            <a:solidFill>
              <a:schemeClr val="tx2"/>
            </a:solidFill>
            <a:prstDash val="dash"/>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03531" y="2577676"/>
            <a:ext cx="11558432" cy="31897"/>
          </a:xfrm>
          <a:prstGeom prst="line">
            <a:avLst/>
          </a:prstGeom>
          <a:ln w="76200">
            <a:solidFill>
              <a:schemeClr val="tx2"/>
            </a:solidFill>
            <a:prstDash val="dash"/>
            <a:tailEnd type="arrow"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803112" y="3081159"/>
            <a:ext cx="0" cy="558171"/>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670072" y="2138571"/>
            <a:ext cx="4266080" cy="912679"/>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8" name="Rectangle 7"/>
          <p:cNvSpPr/>
          <p:nvPr/>
        </p:nvSpPr>
        <p:spPr>
          <a:xfrm>
            <a:off x="930930" y="2368506"/>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0" name="Rectangle 9"/>
          <p:cNvSpPr/>
          <p:nvPr/>
        </p:nvSpPr>
        <p:spPr>
          <a:xfrm>
            <a:off x="2233888" y="2369372"/>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2" name="Rectangle 11"/>
          <p:cNvSpPr/>
          <p:nvPr/>
        </p:nvSpPr>
        <p:spPr>
          <a:xfrm>
            <a:off x="3560506" y="2368506"/>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4" name="Rounded Rectangle 13"/>
          <p:cNvSpPr/>
          <p:nvPr/>
        </p:nvSpPr>
        <p:spPr>
          <a:xfrm>
            <a:off x="649191" y="3742675"/>
            <a:ext cx="4266080" cy="896932"/>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5" name="Rectangle 14"/>
          <p:cNvSpPr/>
          <p:nvPr/>
        </p:nvSpPr>
        <p:spPr>
          <a:xfrm>
            <a:off x="910049" y="3965653"/>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6" name="TextBox 15"/>
          <p:cNvSpPr txBox="1"/>
          <p:nvPr/>
        </p:nvSpPr>
        <p:spPr>
          <a:xfrm>
            <a:off x="910049" y="4015464"/>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#1</a:t>
            </a:r>
          </a:p>
        </p:txBody>
      </p:sp>
      <p:sp>
        <p:nvSpPr>
          <p:cNvPr id="17" name="Rectangle 16"/>
          <p:cNvSpPr/>
          <p:nvPr/>
        </p:nvSpPr>
        <p:spPr>
          <a:xfrm>
            <a:off x="2213005" y="3966517"/>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8" name="TextBox 17"/>
          <p:cNvSpPr txBox="1"/>
          <p:nvPr/>
        </p:nvSpPr>
        <p:spPr>
          <a:xfrm>
            <a:off x="2213006" y="4016329"/>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#2</a:t>
            </a:r>
          </a:p>
        </p:txBody>
      </p:sp>
      <p:sp>
        <p:nvSpPr>
          <p:cNvPr id="19" name="Rectangle 18"/>
          <p:cNvSpPr/>
          <p:nvPr/>
        </p:nvSpPr>
        <p:spPr>
          <a:xfrm>
            <a:off x="3539623" y="3965653"/>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20" name="TextBox 19"/>
          <p:cNvSpPr txBox="1"/>
          <p:nvPr/>
        </p:nvSpPr>
        <p:spPr>
          <a:xfrm>
            <a:off x="3539625" y="4015464"/>
            <a:ext cx="1159292"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#3</a:t>
            </a:r>
          </a:p>
        </p:txBody>
      </p:sp>
      <p:pic>
        <p:nvPicPr>
          <p:cNvPr id="30" name="Picture 2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252759" y="1535384"/>
            <a:ext cx="350928" cy="350928"/>
          </a:xfrm>
          <a:prstGeom prst="rect">
            <a:avLst/>
          </a:prstGeom>
        </p:spPr>
      </p:pic>
      <p:sp>
        <p:nvSpPr>
          <p:cNvPr id="31" name="TextBox 30"/>
          <p:cNvSpPr txBox="1"/>
          <p:nvPr/>
        </p:nvSpPr>
        <p:spPr>
          <a:xfrm>
            <a:off x="2583758" y="1578537"/>
            <a:ext cx="1448493"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5 sec</a:t>
            </a:r>
          </a:p>
        </p:txBody>
      </p:sp>
      <p:sp>
        <p:nvSpPr>
          <p:cNvPr id="33" name="Rounded Rectangle 32"/>
          <p:cNvSpPr/>
          <p:nvPr/>
        </p:nvSpPr>
        <p:spPr>
          <a:xfrm>
            <a:off x="5657444" y="2235633"/>
            <a:ext cx="2056517" cy="747875"/>
          </a:xfrm>
          <a:prstGeom prst="roundRect">
            <a:avLst/>
          </a:prstGeom>
          <a:solidFill>
            <a:schemeClr val="bg1"/>
          </a:solidFill>
          <a:ln>
            <a:solidFill>
              <a:srgbClr val="E7721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34" name="TextBox 33"/>
          <p:cNvSpPr txBox="1"/>
          <p:nvPr/>
        </p:nvSpPr>
        <p:spPr>
          <a:xfrm>
            <a:off x="9826625" y="3539201"/>
            <a:ext cx="2194419" cy="400111"/>
          </a:xfrm>
          <a:prstGeom prst="rect">
            <a:avLst/>
          </a:prstGeom>
          <a:noFill/>
        </p:spPr>
        <p:txBody>
          <a:bodyPr wrap="square" lIns="91438" tIns="45719" rIns="91438" bIns="45719" rtlCol="0">
            <a:spAutoFit/>
          </a:bodyPr>
          <a:lstStyle/>
          <a:p>
            <a:r>
              <a:rPr lang="en-US" sz="2000" dirty="0" err="1">
                <a:latin typeface="Consolas"/>
                <a:ea typeface="Anonymous Pro" panose="02060609030202000504" pitchFamily="49" charset="0"/>
                <a:cs typeface="Consolas"/>
              </a:rPr>
              <a:t>linesDStream</a:t>
            </a:r>
            <a:endParaRPr lang="en-US" sz="2000" dirty="0">
              <a:latin typeface="Consolas"/>
              <a:ea typeface="Anonymous Pro" panose="02060609030202000504" pitchFamily="49" charset="0"/>
              <a:cs typeface="Consolas"/>
            </a:endParaRPr>
          </a:p>
        </p:txBody>
      </p:sp>
      <p:sp>
        <p:nvSpPr>
          <p:cNvPr id="36" name="Rounded Rectangle 35"/>
          <p:cNvSpPr/>
          <p:nvPr/>
        </p:nvSpPr>
        <p:spPr>
          <a:xfrm>
            <a:off x="8092808" y="2247328"/>
            <a:ext cx="2056517" cy="747875"/>
          </a:xfrm>
          <a:prstGeom prst="roundRect">
            <a:avLst/>
          </a:prstGeom>
          <a:solidFill>
            <a:schemeClr val="bg1"/>
          </a:solidFill>
          <a:ln>
            <a:solidFill>
              <a:srgbClr val="E7721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pic>
        <p:nvPicPr>
          <p:cNvPr id="37" name="Picture 36"/>
          <p:cNvPicPr>
            <a:picLocks noChangeAspect="1"/>
          </p:cNvPicPr>
          <p:nvPr/>
        </p:nvPicPr>
        <p:blipFill>
          <a:blip r:embed="rId3"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191347" y="1542992"/>
            <a:ext cx="350928" cy="350928"/>
          </a:xfrm>
          <a:prstGeom prst="rect">
            <a:avLst/>
          </a:prstGeom>
        </p:spPr>
      </p:pic>
      <p:sp>
        <p:nvSpPr>
          <p:cNvPr id="38" name="TextBox 37"/>
          <p:cNvSpPr txBox="1"/>
          <p:nvPr/>
        </p:nvSpPr>
        <p:spPr>
          <a:xfrm>
            <a:off x="6522344" y="1586145"/>
            <a:ext cx="1462781"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10 sec</a:t>
            </a:r>
          </a:p>
        </p:txBody>
      </p:sp>
      <p:pic>
        <p:nvPicPr>
          <p:cNvPr id="39" name="Picture 38"/>
          <p:cNvPicPr>
            <a:picLocks noChangeAspect="1"/>
          </p:cNvPicPr>
          <p:nvPr/>
        </p:nvPicPr>
        <p:blipFill>
          <a:blip r:embed="rId3"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8619857" y="1552757"/>
            <a:ext cx="350928" cy="350928"/>
          </a:xfrm>
          <a:prstGeom prst="rect">
            <a:avLst/>
          </a:prstGeom>
        </p:spPr>
      </p:pic>
      <p:sp>
        <p:nvSpPr>
          <p:cNvPr id="40" name="TextBox 39"/>
          <p:cNvSpPr txBox="1"/>
          <p:nvPr/>
        </p:nvSpPr>
        <p:spPr>
          <a:xfrm>
            <a:off x="8950855" y="1595909"/>
            <a:ext cx="1606020"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15 sec</a:t>
            </a:r>
          </a:p>
        </p:txBody>
      </p:sp>
      <p:pic>
        <p:nvPicPr>
          <p:cNvPr id="41" name="Picture 7" descr="https://cdn3.iconfinder.com/data/icons/macosxstyle/macosxstyle_png/512/Intranet.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84723" y="293586"/>
            <a:ext cx="639167" cy="63916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42" name="Straight Arrow Connector 41"/>
          <p:cNvCxnSpPr/>
          <p:nvPr/>
        </p:nvCxnSpPr>
        <p:spPr>
          <a:xfrm>
            <a:off x="1057276" y="822053"/>
            <a:ext cx="1110845" cy="713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102213" y="587652"/>
            <a:ext cx="4980535" cy="995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141306" y="412735"/>
            <a:ext cx="7259745" cy="1145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75714" y="2363093"/>
            <a:ext cx="123726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Block #1</a:t>
            </a:r>
          </a:p>
        </p:txBody>
      </p:sp>
      <p:sp>
        <p:nvSpPr>
          <p:cNvPr id="45" name="TextBox 44"/>
          <p:cNvSpPr txBox="1"/>
          <p:nvPr/>
        </p:nvSpPr>
        <p:spPr>
          <a:xfrm>
            <a:off x="2178671" y="2363958"/>
            <a:ext cx="123726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Block #2</a:t>
            </a:r>
          </a:p>
        </p:txBody>
      </p:sp>
      <p:sp>
        <p:nvSpPr>
          <p:cNvPr id="46" name="TextBox 45"/>
          <p:cNvSpPr txBox="1"/>
          <p:nvPr/>
        </p:nvSpPr>
        <p:spPr>
          <a:xfrm>
            <a:off x="3505290" y="2363093"/>
            <a:ext cx="1261884"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Block #3</a:t>
            </a:r>
          </a:p>
        </p:txBody>
      </p:sp>
    </p:spTree>
    <p:extLst>
      <p:ext uri="{BB962C8B-B14F-4D97-AF65-F5344CB8AC3E}">
        <p14:creationId xmlns:p14="http://schemas.microsoft.com/office/powerpoint/2010/main" val="13422008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0" y="275167"/>
            <a:ext cx="11852320" cy="1143000"/>
          </a:xfrm>
        </p:spPr>
        <p:txBody>
          <a:bodyPr>
            <a:normAutofit/>
          </a:bodyPr>
          <a:lstStyle/>
          <a:p>
            <a:r>
              <a:rPr lang="en-US" dirty="0" smtClean="0"/>
              <a:t>                         Transforming </a:t>
            </a:r>
            <a:r>
              <a:rPr lang="en-US" dirty="0" err="1" smtClean="0"/>
              <a:t>DStreams</a:t>
            </a:r>
            <a:endParaRPr lang="en-US" dirty="0"/>
          </a:p>
        </p:txBody>
      </p:sp>
      <p:cxnSp>
        <p:nvCxnSpPr>
          <p:cNvPr id="3" name="Straight Connector 2"/>
          <p:cNvCxnSpPr/>
          <p:nvPr/>
        </p:nvCxnSpPr>
        <p:spPr>
          <a:xfrm>
            <a:off x="340281" y="6002153"/>
            <a:ext cx="11558432" cy="31897"/>
          </a:xfrm>
          <a:prstGeom prst="line">
            <a:avLst/>
          </a:prstGeom>
          <a:ln w="76200">
            <a:solidFill>
              <a:schemeClr val="tx2"/>
            </a:solidFill>
            <a:prstDash val="dash"/>
            <a:tailEnd type="arrow" w="lg" len="me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303531" y="4197784"/>
            <a:ext cx="11558432" cy="31897"/>
          </a:xfrm>
          <a:prstGeom prst="line">
            <a:avLst/>
          </a:prstGeom>
          <a:ln w="76200">
            <a:solidFill>
              <a:schemeClr val="tx2"/>
            </a:solidFill>
            <a:prstDash val="dash"/>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03531" y="2577676"/>
            <a:ext cx="11558432" cy="31897"/>
          </a:xfrm>
          <a:prstGeom prst="line">
            <a:avLst/>
          </a:prstGeom>
          <a:ln w="76200">
            <a:solidFill>
              <a:schemeClr val="tx2"/>
            </a:solidFill>
            <a:prstDash val="dash"/>
            <a:tailEnd type="arrow"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803112" y="3081159"/>
            <a:ext cx="0" cy="558171"/>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670072" y="2138571"/>
            <a:ext cx="4266080" cy="912679"/>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8" name="Rectangle 7"/>
          <p:cNvSpPr/>
          <p:nvPr/>
        </p:nvSpPr>
        <p:spPr>
          <a:xfrm>
            <a:off x="930930" y="2368506"/>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0" name="Rectangle 9"/>
          <p:cNvSpPr/>
          <p:nvPr/>
        </p:nvSpPr>
        <p:spPr>
          <a:xfrm>
            <a:off x="2233888" y="2369372"/>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2" name="Rectangle 11"/>
          <p:cNvSpPr/>
          <p:nvPr/>
        </p:nvSpPr>
        <p:spPr>
          <a:xfrm>
            <a:off x="3560506" y="2368506"/>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4" name="Rounded Rectangle 13"/>
          <p:cNvSpPr/>
          <p:nvPr/>
        </p:nvSpPr>
        <p:spPr>
          <a:xfrm>
            <a:off x="649191" y="3742675"/>
            <a:ext cx="4266080" cy="896932"/>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5" name="Rectangle 14"/>
          <p:cNvSpPr/>
          <p:nvPr/>
        </p:nvSpPr>
        <p:spPr>
          <a:xfrm>
            <a:off x="910049" y="3965653"/>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6" name="TextBox 15"/>
          <p:cNvSpPr txBox="1"/>
          <p:nvPr/>
        </p:nvSpPr>
        <p:spPr>
          <a:xfrm>
            <a:off x="910049" y="4015464"/>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#1</a:t>
            </a:r>
          </a:p>
        </p:txBody>
      </p:sp>
      <p:sp>
        <p:nvSpPr>
          <p:cNvPr id="17" name="Rectangle 16"/>
          <p:cNvSpPr/>
          <p:nvPr/>
        </p:nvSpPr>
        <p:spPr>
          <a:xfrm>
            <a:off x="2213005" y="3966517"/>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8" name="TextBox 17"/>
          <p:cNvSpPr txBox="1"/>
          <p:nvPr/>
        </p:nvSpPr>
        <p:spPr>
          <a:xfrm>
            <a:off x="2213006" y="4016329"/>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#2</a:t>
            </a:r>
          </a:p>
        </p:txBody>
      </p:sp>
      <p:sp>
        <p:nvSpPr>
          <p:cNvPr id="19" name="Rectangle 18"/>
          <p:cNvSpPr/>
          <p:nvPr/>
        </p:nvSpPr>
        <p:spPr>
          <a:xfrm>
            <a:off x="3539623" y="3965653"/>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20" name="TextBox 19"/>
          <p:cNvSpPr txBox="1"/>
          <p:nvPr/>
        </p:nvSpPr>
        <p:spPr>
          <a:xfrm>
            <a:off x="3539625" y="4015464"/>
            <a:ext cx="1159292"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#3</a:t>
            </a:r>
          </a:p>
        </p:txBody>
      </p:sp>
      <p:sp>
        <p:nvSpPr>
          <p:cNvPr id="21" name="Rounded Rectangle 20"/>
          <p:cNvSpPr/>
          <p:nvPr/>
        </p:nvSpPr>
        <p:spPr>
          <a:xfrm>
            <a:off x="604307" y="5546198"/>
            <a:ext cx="4266080" cy="875991"/>
          </a:xfrm>
          <a:prstGeom prst="roundRect">
            <a:avLst/>
          </a:prstGeom>
          <a:solidFill>
            <a:schemeClr val="bg1"/>
          </a:solidFill>
          <a:ln>
            <a:solidFill>
              <a:srgbClr val="1B709B"/>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22" name="Rectangle 21"/>
          <p:cNvSpPr/>
          <p:nvPr/>
        </p:nvSpPr>
        <p:spPr>
          <a:xfrm>
            <a:off x="865165" y="5768601"/>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23" name="TextBox 22"/>
          <p:cNvSpPr txBox="1"/>
          <p:nvPr/>
        </p:nvSpPr>
        <p:spPr>
          <a:xfrm>
            <a:off x="865165" y="5818413"/>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#1</a:t>
            </a:r>
          </a:p>
        </p:txBody>
      </p:sp>
      <p:sp>
        <p:nvSpPr>
          <p:cNvPr id="24" name="Rectangle 23"/>
          <p:cNvSpPr/>
          <p:nvPr/>
        </p:nvSpPr>
        <p:spPr>
          <a:xfrm>
            <a:off x="2168121" y="5769466"/>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25" name="TextBox 24"/>
          <p:cNvSpPr txBox="1"/>
          <p:nvPr/>
        </p:nvSpPr>
        <p:spPr>
          <a:xfrm>
            <a:off x="2168122" y="5819277"/>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#2</a:t>
            </a:r>
          </a:p>
        </p:txBody>
      </p:sp>
      <p:sp>
        <p:nvSpPr>
          <p:cNvPr id="26" name="Rectangle 25"/>
          <p:cNvSpPr/>
          <p:nvPr/>
        </p:nvSpPr>
        <p:spPr>
          <a:xfrm>
            <a:off x="3494741" y="5768601"/>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27" name="TextBox 26"/>
          <p:cNvSpPr txBox="1"/>
          <p:nvPr/>
        </p:nvSpPr>
        <p:spPr>
          <a:xfrm>
            <a:off x="3494741" y="5818413"/>
            <a:ext cx="1159292"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#3</a:t>
            </a:r>
          </a:p>
        </p:txBody>
      </p:sp>
      <p:cxnSp>
        <p:nvCxnSpPr>
          <p:cNvPr id="28" name="Straight Arrow Connector 27"/>
          <p:cNvCxnSpPr/>
          <p:nvPr/>
        </p:nvCxnSpPr>
        <p:spPr>
          <a:xfrm>
            <a:off x="2803112" y="4821875"/>
            <a:ext cx="0" cy="558171"/>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252759" y="1535384"/>
            <a:ext cx="350928" cy="350928"/>
          </a:xfrm>
          <a:prstGeom prst="rect">
            <a:avLst/>
          </a:prstGeom>
        </p:spPr>
      </p:pic>
      <p:sp>
        <p:nvSpPr>
          <p:cNvPr id="31" name="TextBox 30"/>
          <p:cNvSpPr txBox="1"/>
          <p:nvPr/>
        </p:nvSpPr>
        <p:spPr>
          <a:xfrm>
            <a:off x="2583758" y="1578537"/>
            <a:ext cx="1448493"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5 sec</a:t>
            </a:r>
          </a:p>
        </p:txBody>
      </p:sp>
      <p:sp>
        <p:nvSpPr>
          <p:cNvPr id="32" name="TextBox 31"/>
          <p:cNvSpPr txBox="1"/>
          <p:nvPr/>
        </p:nvSpPr>
        <p:spPr>
          <a:xfrm>
            <a:off x="1190626" y="4902468"/>
            <a:ext cx="1682305" cy="461665"/>
          </a:xfrm>
          <a:prstGeom prst="rect">
            <a:avLst/>
          </a:prstGeom>
          <a:noFill/>
        </p:spPr>
        <p:txBody>
          <a:bodyPr wrap="square" lIns="91438" tIns="45719" rIns="91438" bIns="45719" rtlCol="0">
            <a:spAutoFit/>
          </a:bodyPr>
          <a:lstStyle/>
          <a:p>
            <a:r>
              <a:rPr lang="en-US" sz="2400" dirty="0" err="1">
                <a:latin typeface="Consolas"/>
                <a:ea typeface="Anonymous Pro" panose="02060609030202000504" pitchFamily="49" charset="0"/>
                <a:cs typeface="Consolas"/>
              </a:rPr>
              <a:t>flatMap</a:t>
            </a:r>
            <a:r>
              <a:rPr lang="en-US" sz="2400" dirty="0">
                <a:latin typeface="Source Sans Pro Light"/>
                <a:ea typeface="Anonymous Pro" panose="02060609030202000504" pitchFamily="49" charset="0"/>
                <a:cs typeface="Source Sans Pro Light"/>
              </a:rPr>
              <a:t>()</a:t>
            </a:r>
          </a:p>
        </p:txBody>
      </p:sp>
      <p:sp>
        <p:nvSpPr>
          <p:cNvPr id="33" name="Rounded Rectangle 32"/>
          <p:cNvSpPr/>
          <p:nvPr/>
        </p:nvSpPr>
        <p:spPr>
          <a:xfrm>
            <a:off x="5657444" y="2235633"/>
            <a:ext cx="2056517" cy="747875"/>
          </a:xfrm>
          <a:prstGeom prst="roundRect">
            <a:avLst/>
          </a:prstGeom>
          <a:solidFill>
            <a:schemeClr val="bg1"/>
          </a:solidFill>
          <a:ln>
            <a:solidFill>
              <a:srgbClr val="E7721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34" name="TextBox 33"/>
          <p:cNvSpPr txBox="1"/>
          <p:nvPr/>
        </p:nvSpPr>
        <p:spPr>
          <a:xfrm>
            <a:off x="9826625" y="3539201"/>
            <a:ext cx="2194419" cy="400111"/>
          </a:xfrm>
          <a:prstGeom prst="rect">
            <a:avLst/>
          </a:prstGeom>
          <a:noFill/>
        </p:spPr>
        <p:txBody>
          <a:bodyPr wrap="square" lIns="91438" tIns="45719" rIns="91438" bIns="45719" rtlCol="0">
            <a:spAutoFit/>
          </a:bodyPr>
          <a:lstStyle/>
          <a:p>
            <a:r>
              <a:rPr lang="en-US" sz="2000" dirty="0" err="1">
                <a:latin typeface="Consolas"/>
                <a:ea typeface="Anonymous Pro" panose="02060609030202000504" pitchFamily="49" charset="0"/>
                <a:cs typeface="Consolas"/>
              </a:rPr>
              <a:t>linesDStream</a:t>
            </a:r>
            <a:endParaRPr lang="en-US" sz="2000" dirty="0">
              <a:latin typeface="Consolas"/>
              <a:ea typeface="Anonymous Pro" panose="02060609030202000504" pitchFamily="49" charset="0"/>
              <a:cs typeface="Consolas"/>
            </a:endParaRPr>
          </a:p>
        </p:txBody>
      </p:sp>
      <p:sp>
        <p:nvSpPr>
          <p:cNvPr id="35" name="TextBox 34"/>
          <p:cNvSpPr txBox="1"/>
          <p:nvPr/>
        </p:nvSpPr>
        <p:spPr>
          <a:xfrm>
            <a:off x="9747249" y="5343570"/>
            <a:ext cx="2310547" cy="400111"/>
          </a:xfrm>
          <a:prstGeom prst="rect">
            <a:avLst/>
          </a:prstGeom>
          <a:noFill/>
        </p:spPr>
        <p:txBody>
          <a:bodyPr wrap="square" lIns="91438" tIns="45719" rIns="91438" bIns="45719" rtlCol="0">
            <a:spAutoFit/>
          </a:bodyPr>
          <a:lstStyle/>
          <a:p>
            <a:r>
              <a:rPr lang="en-US" sz="2000" dirty="0" err="1">
                <a:latin typeface="Consolas"/>
                <a:ea typeface="Anonymous Pro" panose="02060609030202000504" pitchFamily="49" charset="0"/>
                <a:cs typeface="Consolas"/>
              </a:rPr>
              <a:t>wordsDStream</a:t>
            </a:r>
            <a:endParaRPr lang="en-US" sz="2000" dirty="0">
              <a:latin typeface="Consolas"/>
              <a:ea typeface="Anonymous Pro" panose="02060609030202000504" pitchFamily="49" charset="0"/>
              <a:cs typeface="Consolas"/>
            </a:endParaRPr>
          </a:p>
        </p:txBody>
      </p:sp>
      <p:sp>
        <p:nvSpPr>
          <p:cNvPr id="36" name="Rounded Rectangle 35"/>
          <p:cNvSpPr/>
          <p:nvPr/>
        </p:nvSpPr>
        <p:spPr>
          <a:xfrm>
            <a:off x="8092808" y="2247328"/>
            <a:ext cx="2056517" cy="747875"/>
          </a:xfrm>
          <a:prstGeom prst="roundRect">
            <a:avLst/>
          </a:prstGeom>
          <a:solidFill>
            <a:schemeClr val="bg1"/>
          </a:solidFill>
          <a:ln>
            <a:solidFill>
              <a:srgbClr val="E7721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pic>
        <p:nvPicPr>
          <p:cNvPr id="37" name="Picture 36"/>
          <p:cNvPicPr>
            <a:picLocks noChangeAspect="1"/>
          </p:cNvPicPr>
          <p:nvPr/>
        </p:nvPicPr>
        <p:blipFill>
          <a:blip r:embed="rId3"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191347" y="1542992"/>
            <a:ext cx="350928" cy="350928"/>
          </a:xfrm>
          <a:prstGeom prst="rect">
            <a:avLst/>
          </a:prstGeom>
        </p:spPr>
      </p:pic>
      <p:sp>
        <p:nvSpPr>
          <p:cNvPr id="38" name="TextBox 37"/>
          <p:cNvSpPr txBox="1"/>
          <p:nvPr/>
        </p:nvSpPr>
        <p:spPr>
          <a:xfrm>
            <a:off x="6522344" y="1586145"/>
            <a:ext cx="1462781"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10 sec</a:t>
            </a:r>
          </a:p>
        </p:txBody>
      </p:sp>
      <p:pic>
        <p:nvPicPr>
          <p:cNvPr id="39" name="Picture 38"/>
          <p:cNvPicPr>
            <a:picLocks noChangeAspect="1"/>
          </p:cNvPicPr>
          <p:nvPr/>
        </p:nvPicPr>
        <p:blipFill>
          <a:blip r:embed="rId3"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8619857" y="1552757"/>
            <a:ext cx="350928" cy="350928"/>
          </a:xfrm>
          <a:prstGeom prst="rect">
            <a:avLst/>
          </a:prstGeom>
        </p:spPr>
      </p:pic>
      <p:sp>
        <p:nvSpPr>
          <p:cNvPr id="40" name="TextBox 39"/>
          <p:cNvSpPr txBox="1"/>
          <p:nvPr/>
        </p:nvSpPr>
        <p:spPr>
          <a:xfrm>
            <a:off x="8950855" y="1595909"/>
            <a:ext cx="1606020"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15 sec</a:t>
            </a:r>
          </a:p>
        </p:txBody>
      </p:sp>
      <p:pic>
        <p:nvPicPr>
          <p:cNvPr id="41" name="Picture 7" descr="https://cdn3.iconfinder.com/data/icons/macosxstyle/macosxstyle_png/512/Intranet.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84723" y="293586"/>
            <a:ext cx="639167" cy="63916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42" name="Straight Arrow Connector 41"/>
          <p:cNvCxnSpPr/>
          <p:nvPr/>
        </p:nvCxnSpPr>
        <p:spPr>
          <a:xfrm>
            <a:off x="1057276" y="822053"/>
            <a:ext cx="1110845" cy="713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102213" y="587652"/>
            <a:ext cx="4980535" cy="995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141306" y="412735"/>
            <a:ext cx="7259745" cy="1145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Picture 2" descr="http://www.insideoutretreats.com/site/images/TransformationButterflie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958863" y="4918500"/>
            <a:ext cx="1432596" cy="341869"/>
          </a:xfrm>
          <a:prstGeom prst="rect">
            <a:avLst/>
          </a:prstGeom>
          <a:noFill/>
          <a:extLst>
            <a:ext uri="{909E8E84-426E-40dd-AFC4-6F175D3DCCD1}">
              <a14:hiddenFill xmlns="" xmlns:a14="http://schemas.microsoft.com/office/drawing/2010/main">
                <a:solidFill>
                  <a:srgbClr val="FFFFFF"/>
                </a:solidFill>
              </a14:hiddenFill>
            </a:ext>
          </a:extLst>
        </p:spPr>
      </p:pic>
      <p:sp>
        <p:nvSpPr>
          <p:cNvPr id="46" name="TextBox 45"/>
          <p:cNvSpPr txBox="1"/>
          <p:nvPr/>
        </p:nvSpPr>
        <p:spPr>
          <a:xfrm>
            <a:off x="875714" y="2363093"/>
            <a:ext cx="123726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Block #1</a:t>
            </a:r>
          </a:p>
        </p:txBody>
      </p:sp>
      <p:sp>
        <p:nvSpPr>
          <p:cNvPr id="47" name="TextBox 46"/>
          <p:cNvSpPr txBox="1"/>
          <p:nvPr/>
        </p:nvSpPr>
        <p:spPr>
          <a:xfrm>
            <a:off x="2178671" y="2363958"/>
            <a:ext cx="123726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Block #2</a:t>
            </a:r>
          </a:p>
        </p:txBody>
      </p:sp>
      <p:sp>
        <p:nvSpPr>
          <p:cNvPr id="48" name="TextBox 47"/>
          <p:cNvSpPr txBox="1"/>
          <p:nvPr/>
        </p:nvSpPr>
        <p:spPr>
          <a:xfrm>
            <a:off x="3505290" y="2363093"/>
            <a:ext cx="1261884"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Block #3</a:t>
            </a:r>
          </a:p>
        </p:txBody>
      </p:sp>
    </p:spTree>
    <p:extLst>
      <p:ext uri="{BB962C8B-B14F-4D97-AF65-F5344CB8AC3E}">
        <p14:creationId xmlns:p14="http://schemas.microsoft.com/office/powerpoint/2010/main" val="40263672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Scala Example</a:t>
            </a:r>
            <a:endParaRPr lang="en-US" dirty="0"/>
          </a:p>
        </p:txBody>
      </p:sp>
      <p:sp>
        <p:nvSpPr>
          <p:cNvPr id="3" name="TextBox 2"/>
          <p:cNvSpPr txBox="1"/>
          <p:nvPr/>
        </p:nvSpPr>
        <p:spPr>
          <a:xfrm>
            <a:off x="326280" y="1278888"/>
            <a:ext cx="11865720" cy="5355310"/>
          </a:xfrm>
          <a:prstGeom prst="rect">
            <a:avLst/>
          </a:prstGeom>
          <a:noFill/>
        </p:spPr>
        <p:txBody>
          <a:bodyPr wrap="square" lIns="91438" tIns="45719" rIns="91438" bIns="45719" rtlCol="0">
            <a:spAutoFit/>
          </a:bodyPr>
          <a:lstStyle/>
          <a:p>
            <a:r>
              <a:rPr lang="en-US" b="1" dirty="0">
                <a:solidFill>
                  <a:srgbClr val="7F0055"/>
                </a:solidFill>
                <a:latin typeface="Consolas" charset="0"/>
                <a:ea typeface="Consolas" charset="0"/>
                <a:cs typeface="Consolas" charset="0"/>
              </a:rPr>
              <a:t>import </a:t>
            </a:r>
            <a:r>
              <a:rPr lang="en-US" b="1" dirty="0" err="1">
                <a:solidFill>
                  <a:srgbClr val="000000"/>
                </a:solidFill>
                <a:latin typeface="Consolas" charset="0"/>
                <a:ea typeface="Consolas" charset="0"/>
                <a:cs typeface="Consolas" charset="0"/>
              </a:rPr>
              <a:t>org.apache.spark.streaming</a:t>
            </a:r>
            <a:r>
              <a:rPr lang="en-US" b="1" dirty="0">
                <a:solidFill>
                  <a:srgbClr val="000000"/>
                </a:solidFill>
                <a:latin typeface="Consolas" charset="0"/>
                <a:ea typeface="Consolas" charset="0"/>
                <a:cs typeface="Consolas" charset="0"/>
              </a:rPr>
              <a:t>._</a:t>
            </a:r>
          </a:p>
          <a:p>
            <a:r>
              <a:rPr lang="en-US" b="1" dirty="0" err="1">
                <a:solidFill>
                  <a:srgbClr val="7F0055"/>
                </a:solidFill>
                <a:latin typeface="Consolas" charset="0"/>
                <a:ea typeface="Consolas" charset="0"/>
                <a:cs typeface="Consolas" charset="0"/>
              </a:rPr>
              <a:t>val</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sc</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SparkContext</a:t>
            </a:r>
            <a:r>
              <a:rPr lang="en-US" b="1" dirty="0">
                <a:solidFill>
                  <a:srgbClr val="000000"/>
                </a:solidFill>
                <a:latin typeface="Consolas" charset="0"/>
                <a:ea typeface="Consolas" charset="0"/>
                <a:cs typeface="Consolas" charset="0"/>
              </a:rPr>
              <a:t>(...)</a:t>
            </a:r>
          </a:p>
          <a:p>
            <a:r>
              <a:rPr lang="en-US" dirty="0">
                <a:solidFill>
                  <a:srgbClr val="00A019"/>
                </a:solidFill>
                <a:latin typeface="Consolas" charset="0"/>
                <a:ea typeface="Consolas" charset="0"/>
                <a:cs typeface="Consolas" charset="0"/>
              </a:rPr>
              <a:t>// Create a </a:t>
            </a:r>
            <a:r>
              <a:rPr lang="en-US" dirty="0" err="1">
                <a:solidFill>
                  <a:srgbClr val="00A019"/>
                </a:solidFill>
                <a:latin typeface="Consolas" charset="0"/>
                <a:ea typeface="Consolas" charset="0"/>
                <a:cs typeface="Consolas" charset="0"/>
              </a:rPr>
              <a:t>StreamingContext</a:t>
            </a:r>
            <a:r>
              <a:rPr lang="en-US" dirty="0">
                <a:solidFill>
                  <a:srgbClr val="00A019"/>
                </a:solidFill>
                <a:latin typeface="Consolas" charset="0"/>
                <a:ea typeface="Consolas" charset="0"/>
                <a:cs typeface="Consolas" charset="0"/>
              </a:rPr>
              <a:t> with a 1-second batch size from a </a:t>
            </a:r>
            <a:r>
              <a:rPr lang="en-US" dirty="0" err="1">
                <a:solidFill>
                  <a:srgbClr val="00A019"/>
                </a:solidFill>
                <a:latin typeface="Consolas" charset="0"/>
                <a:ea typeface="Consolas" charset="0"/>
                <a:cs typeface="Consolas" charset="0"/>
              </a:rPr>
              <a:t>SparkConf</a:t>
            </a:r>
            <a:endParaRPr lang="en-US" dirty="0">
              <a:solidFill>
                <a:srgbClr val="00A019"/>
              </a:solidFill>
              <a:latin typeface="Consolas" charset="0"/>
              <a:ea typeface="Consolas" charset="0"/>
              <a:cs typeface="Consolas" charset="0"/>
            </a:endParaRPr>
          </a:p>
          <a:p>
            <a:r>
              <a:rPr lang="en-US" b="1" dirty="0" err="1">
                <a:solidFill>
                  <a:srgbClr val="7F0055"/>
                </a:solidFill>
                <a:latin typeface="Consolas" charset="0"/>
                <a:ea typeface="Consolas" charset="0"/>
                <a:cs typeface="Consolas" charset="0"/>
              </a:rPr>
              <a:t>val</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ssc</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 </a:t>
            </a:r>
            <a:r>
              <a:rPr lang="en-US" b="1" dirty="0" smtClean="0">
                <a:solidFill>
                  <a:srgbClr val="7F0055"/>
                </a:solidFill>
                <a:latin typeface="Consolas" charset="0"/>
                <a:ea typeface="Consolas" charset="0"/>
                <a:cs typeface="Consolas" charset="0"/>
              </a:rPr>
              <a:t>new </a:t>
            </a:r>
            <a:r>
              <a:rPr lang="en-US" b="1" dirty="0" err="1" smtClean="0">
                <a:solidFill>
                  <a:srgbClr val="000000"/>
                </a:solidFill>
                <a:latin typeface="Consolas" charset="0"/>
                <a:ea typeface="Consolas" charset="0"/>
                <a:cs typeface="Consolas" charset="0"/>
              </a:rPr>
              <a:t>StreamingContext</a:t>
            </a:r>
            <a:r>
              <a:rPr lang="en-US" b="1" dirty="0" smtClean="0">
                <a:solidFill>
                  <a:srgbClr val="000000"/>
                </a:solidFill>
                <a:latin typeface="Consolas" charset="0"/>
                <a:ea typeface="Consolas" charset="0"/>
                <a:cs typeface="Consolas" charset="0"/>
              </a:rPr>
              <a:t>(</a:t>
            </a:r>
            <a:r>
              <a:rPr lang="en-US" dirty="0" err="1" smtClean="0">
                <a:solidFill>
                  <a:srgbClr val="000000"/>
                </a:solidFill>
                <a:latin typeface="Consolas" charset="0"/>
                <a:ea typeface="Consolas" charset="0"/>
                <a:cs typeface="Consolas" charset="0"/>
              </a:rPr>
              <a:t>sc</a:t>
            </a:r>
            <a:r>
              <a:rPr lang="en-US" dirty="0">
                <a:solidFill>
                  <a:srgbClr val="000000"/>
                </a:solidFill>
                <a:latin typeface="Consolas" charset="0"/>
                <a:ea typeface="Consolas" charset="0"/>
                <a:cs typeface="Consolas" charset="0"/>
              </a:rPr>
              <a:t>, Seconds(1))</a:t>
            </a:r>
          </a:p>
          <a:p>
            <a:endParaRPr lang="en-US"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Create </a:t>
            </a:r>
            <a:r>
              <a:rPr lang="en-US" dirty="0" err="1">
                <a:solidFill>
                  <a:srgbClr val="00A019"/>
                </a:solidFill>
                <a:latin typeface="Consolas" charset="0"/>
                <a:ea typeface="Consolas" charset="0"/>
                <a:cs typeface="Consolas" charset="0"/>
              </a:rPr>
              <a:t>DStream</a:t>
            </a:r>
            <a:r>
              <a:rPr lang="en-US" dirty="0">
                <a:solidFill>
                  <a:srgbClr val="00A019"/>
                </a:solidFill>
                <a:latin typeface="Consolas" charset="0"/>
                <a:ea typeface="Consolas" charset="0"/>
                <a:cs typeface="Consolas" charset="0"/>
              </a:rPr>
              <a:t> using data received after connecting to localhost:7777</a:t>
            </a:r>
          </a:p>
          <a:p>
            <a:r>
              <a:rPr lang="en-US" b="1" dirty="0" err="1">
                <a:solidFill>
                  <a:srgbClr val="7F0055"/>
                </a:solidFill>
                <a:latin typeface="Consolas" charset="0"/>
                <a:ea typeface="Consolas" charset="0"/>
                <a:cs typeface="Consolas" charset="0"/>
              </a:rPr>
              <a:t>val</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linesStream</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ssc.socketTextStream</a:t>
            </a:r>
            <a:r>
              <a:rPr lang="en-US" b="1"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"localhost", 7777</a:t>
            </a:r>
            <a:r>
              <a:rPr lang="en-US" b="1" dirty="0">
                <a:solidFill>
                  <a:srgbClr val="0000BB"/>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Filter our </a:t>
            </a:r>
            <a:r>
              <a:rPr lang="en-US" dirty="0" err="1">
                <a:solidFill>
                  <a:srgbClr val="00A019"/>
                </a:solidFill>
                <a:latin typeface="Consolas" charset="0"/>
                <a:ea typeface="Consolas" charset="0"/>
                <a:cs typeface="Consolas" charset="0"/>
              </a:rPr>
              <a:t>DStream</a:t>
            </a:r>
            <a:r>
              <a:rPr lang="en-US" dirty="0">
                <a:solidFill>
                  <a:srgbClr val="00A019"/>
                </a:solidFill>
                <a:latin typeface="Consolas" charset="0"/>
                <a:ea typeface="Consolas" charset="0"/>
                <a:cs typeface="Consolas" charset="0"/>
              </a:rPr>
              <a:t> for lines with "error"</a:t>
            </a:r>
          </a:p>
          <a:p>
            <a:r>
              <a:rPr lang="en-US" b="1" dirty="0" err="1">
                <a:solidFill>
                  <a:srgbClr val="7F0055"/>
                </a:solidFill>
                <a:latin typeface="Consolas" charset="0"/>
                <a:ea typeface="Consolas" charset="0"/>
                <a:cs typeface="Consolas" charset="0"/>
              </a:rPr>
              <a:t>val</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errorLinesStream</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linesStream.filter</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_ </a:t>
            </a:r>
            <a:r>
              <a:rPr lang="en-US" b="1" dirty="0">
                <a:solidFill>
                  <a:srgbClr val="000000"/>
                </a:solidFill>
                <a:latin typeface="Consolas" charset="0"/>
                <a:ea typeface="Consolas" charset="0"/>
                <a:cs typeface="Consolas" charset="0"/>
              </a:rPr>
              <a:t>contains </a:t>
            </a:r>
            <a:r>
              <a:rPr lang="en-US" b="1" dirty="0">
                <a:solidFill>
                  <a:srgbClr val="0000BB"/>
                </a:solidFill>
                <a:latin typeface="Consolas" charset="0"/>
                <a:ea typeface="Consolas" charset="0"/>
                <a:cs typeface="Consolas" charset="0"/>
              </a:rPr>
              <a:t>"error"}</a:t>
            </a:r>
          </a:p>
          <a:p>
            <a:endParaRPr lang="en-US"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Print out the lines with errors</a:t>
            </a:r>
          </a:p>
          <a:p>
            <a:r>
              <a:rPr lang="en-US" dirty="0" err="1">
                <a:solidFill>
                  <a:srgbClr val="000000"/>
                </a:solidFill>
                <a:latin typeface="Consolas" charset="0"/>
                <a:ea typeface="Consolas" charset="0"/>
                <a:cs typeface="Consolas" charset="0"/>
              </a:rPr>
              <a:t>errorLinesStream.pprint</a:t>
            </a:r>
            <a:r>
              <a:rPr lang="en-US" dirty="0">
                <a:solidFill>
                  <a:srgbClr val="000000"/>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Start our streaming context and wait for it to "finish"</a:t>
            </a:r>
          </a:p>
          <a:p>
            <a:r>
              <a:rPr lang="en-US" dirty="0" err="1">
                <a:solidFill>
                  <a:srgbClr val="000000"/>
                </a:solidFill>
                <a:latin typeface="Consolas" charset="0"/>
                <a:ea typeface="Consolas" charset="0"/>
                <a:cs typeface="Consolas" charset="0"/>
              </a:rPr>
              <a:t>ssc.start</a:t>
            </a:r>
            <a:r>
              <a:rPr lang="en-US" dirty="0">
                <a:solidFill>
                  <a:srgbClr val="000000"/>
                </a:solidFill>
                <a:latin typeface="Consolas" charset="0"/>
                <a:ea typeface="Consolas" charset="0"/>
                <a:cs typeface="Consolas" charset="0"/>
              </a:rPr>
              <a:t>()</a:t>
            </a:r>
          </a:p>
          <a:p>
            <a:r>
              <a:rPr lang="en-US" dirty="0" err="1">
                <a:solidFill>
                  <a:srgbClr val="000000"/>
                </a:solidFill>
                <a:latin typeface="Consolas" charset="0"/>
                <a:ea typeface="Consolas" charset="0"/>
                <a:cs typeface="Consolas" charset="0"/>
              </a:rPr>
              <a:t>ssc.awaitTermination</a:t>
            </a:r>
            <a:r>
              <a:rPr lang="en-US" dirty="0">
                <a:solidFill>
                  <a:srgbClr val="000000"/>
                </a:solidFill>
                <a:latin typeface="Consolas" charset="0"/>
                <a:ea typeface="Consolas" charset="0"/>
                <a:cs typeface="Consolas" charset="0"/>
              </a:rPr>
              <a:t>()</a:t>
            </a:r>
          </a:p>
          <a:p>
            <a:endParaRPr lang="en-US" dirty="0">
              <a:latin typeface="Consolas" charset="0"/>
              <a:ea typeface="Consolas" charset="0"/>
              <a:cs typeface="Consolas" charset="0"/>
            </a:endParaRPr>
          </a:p>
        </p:txBody>
      </p:sp>
      <p:sp>
        <p:nvSpPr>
          <p:cNvPr id="5" name="Rectangle 4"/>
          <p:cNvSpPr/>
          <p:nvPr/>
        </p:nvSpPr>
        <p:spPr>
          <a:xfrm>
            <a:off x="9923486" y="3627283"/>
            <a:ext cx="1643888" cy="46070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6" name="TextBox 5"/>
          <p:cNvSpPr txBox="1"/>
          <p:nvPr/>
        </p:nvSpPr>
        <p:spPr>
          <a:xfrm>
            <a:off x="9923486" y="3676935"/>
            <a:ext cx="1658260" cy="384719"/>
          </a:xfrm>
          <a:prstGeom prst="rect">
            <a:avLst/>
          </a:prstGeom>
          <a:noFill/>
        </p:spPr>
        <p:txBody>
          <a:bodyPr wrap="none" lIns="91438" tIns="45719" rIns="91438" bIns="45719" rtlCol="0">
            <a:spAutoFit/>
          </a:bodyPr>
          <a:lstStyle/>
          <a:p>
            <a:r>
              <a:rPr lang="en-US" dirty="0" err="1" smtClean="0">
                <a:latin typeface="Consolas"/>
                <a:ea typeface="Anonymous Pro" panose="02060609030202000504" pitchFamily="49" charset="0"/>
                <a:cs typeface="Consolas"/>
              </a:rPr>
              <a:t>linesStream</a:t>
            </a:r>
            <a:endParaRPr lang="en-US" dirty="0">
              <a:latin typeface="Consolas"/>
              <a:ea typeface="Anonymous Pro" panose="02060609030202000504" pitchFamily="49" charset="0"/>
              <a:cs typeface="Consolas"/>
            </a:endParaRPr>
          </a:p>
        </p:txBody>
      </p:sp>
      <p:sp>
        <p:nvSpPr>
          <p:cNvPr id="7" name="Rectangle 6"/>
          <p:cNvSpPr/>
          <p:nvPr/>
        </p:nvSpPr>
        <p:spPr>
          <a:xfrm>
            <a:off x="9479070" y="4661790"/>
            <a:ext cx="2336775" cy="47673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8" name="TextBox 7"/>
          <p:cNvSpPr txBox="1"/>
          <p:nvPr/>
        </p:nvSpPr>
        <p:spPr>
          <a:xfrm>
            <a:off x="9479070" y="4691113"/>
            <a:ext cx="2328077" cy="384719"/>
          </a:xfrm>
          <a:prstGeom prst="rect">
            <a:avLst/>
          </a:prstGeom>
          <a:noFill/>
        </p:spPr>
        <p:txBody>
          <a:bodyPr wrap="none" lIns="91438" tIns="45719" rIns="91438" bIns="45719" rtlCol="0">
            <a:spAutoFit/>
          </a:bodyPr>
          <a:lstStyle/>
          <a:p>
            <a:r>
              <a:rPr lang="en-US" dirty="0" err="1" smtClean="0">
                <a:latin typeface="Consolas"/>
                <a:ea typeface="Anonymous Pro" panose="02060609030202000504" pitchFamily="49" charset="0"/>
                <a:cs typeface="Consolas"/>
              </a:rPr>
              <a:t>errorLinesStream</a:t>
            </a:r>
            <a:endParaRPr lang="en-US" dirty="0">
              <a:latin typeface="Consolas"/>
              <a:ea typeface="Anonymous Pro" panose="02060609030202000504" pitchFamily="49" charset="0"/>
              <a:cs typeface="Consolas"/>
            </a:endParaRPr>
          </a:p>
        </p:txBody>
      </p:sp>
      <p:cxnSp>
        <p:nvCxnSpPr>
          <p:cNvPr id="10" name="Straight Arrow Connector 9"/>
          <p:cNvCxnSpPr/>
          <p:nvPr/>
        </p:nvCxnSpPr>
        <p:spPr>
          <a:xfrm>
            <a:off x="10724325" y="4155625"/>
            <a:ext cx="0" cy="474087"/>
          </a:xfrm>
          <a:prstGeom prst="straightConnector1">
            <a:avLst/>
          </a:prstGeom>
          <a:ln w="38100" cmpd="sng">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717081" y="5183937"/>
            <a:ext cx="5103" cy="478555"/>
          </a:xfrm>
          <a:prstGeom prst="straightConnector1">
            <a:avLst/>
          </a:prstGeom>
          <a:ln w="38100" cmpd="sng">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0734718" y="3118651"/>
            <a:ext cx="5103" cy="478555"/>
          </a:xfrm>
          <a:prstGeom prst="straightConnector1">
            <a:avLst/>
          </a:prstGeom>
          <a:ln w="38100" cmpd="sng">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4" name="Picture 7" descr="https://cdn3.iconfinder.com/data/icons/macosxstyle/macosxstyle_png/512/Intrane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300408" y="2287092"/>
            <a:ext cx="869101" cy="869101"/>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849603" y="4242020"/>
            <a:ext cx="1161426" cy="277158"/>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5935" y="5698244"/>
            <a:ext cx="1242291" cy="1142585"/>
          </a:xfrm>
          <a:prstGeom prst="rect">
            <a:avLst/>
          </a:prstGeom>
        </p:spPr>
      </p:pic>
    </p:spTree>
    <p:extLst>
      <p:ext uri="{BB962C8B-B14F-4D97-AF65-F5344CB8AC3E}">
        <p14:creationId xmlns:p14="http://schemas.microsoft.com/office/powerpoint/2010/main" val="5397679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665" y="1310539"/>
            <a:ext cx="1242291" cy="1142585"/>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5029" y="1379037"/>
            <a:ext cx="1242291" cy="1142585"/>
          </a:xfrm>
          <a:prstGeom prst="rect">
            <a:avLst/>
          </a:prstGeom>
        </p:spPr>
      </p:pic>
      <p:sp>
        <p:nvSpPr>
          <p:cNvPr id="2" name="Title 1"/>
          <p:cNvSpPr>
            <a:spLocks noGrp="1"/>
          </p:cNvSpPr>
          <p:nvPr>
            <p:ph type="title"/>
          </p:nvPr>
        </p:nvSpPr>
        <p:spPr/>
        <p:txBody>
          <a:bodyPr>
            <a:normAutofit/>
          </a:bodyPr>
          <a:lstStyle/>
          <a:p>
            <a:r>
              <a:rPr lang="en-US" dirty="0" smtClean="0"/>
              <a:t>Example</a:t>
            </a:r>
            <a:endParaRPr lang="en-US" dirty="0"/>
          </a:p>
        </p:txBody>
      </p:sp>
      <p:sp>
        <p:nvSpPr>
          <p:cNvPr id="5" name="TextBox 4"/>
          <p:cNvSpPr txBox="1"/>
          <p:nvPr/>
        </p:nvSpPr>
        <p:spPr>
          <a:xfrm>
            <a:off x="1469286" y="1621294"/>
            <a:ext cx="1793875" cy="584773"/>
          </a:xfrm>
          <a:prstGeom prst="rect">
            <a:avLst/>
          </a:prstGeom>
          <a:noFill/>
        </p:spPr>
        <p:txBody>
          <a:bodyPr wrap="square" lIns="91438" tIns="45719" rIns="91438" bIns="45719" rtlCol="0">
            <a:spAutoFit/>
          </a:bodyPr>
          <a:lstStyle/>
          <a:p>
            <a:pPr algn="ctr"/>
            <a:r>
              <a:rPr lang="en-US" sz="1600" dirty="0">
                <a:solidFill>
                  <a:srgbClr val="FFFFFF"/>
                </a:solidFill>
                <a:latin typeface="Source Sans Pro Light"/>
                <a:cs typeface="Source Sans Pro Light"/>
              </a:rPr>
              <a:t>Terminal </a:t>
            </a:r>
            <a:endParaRPr lang="en-US" sz="1600" dirty="0" smtClean="0">
              <a:solidFill>
                <a:srgbClr val="FFFFFF"/>
              </a:solidFill>
              <a:latin typeface="Source Sans Pro Light"/>
              <a:cs typeface="Source Sans Pro Light"/>
            </a:endParaRPr>
          </a:p>
          <a:p>
            <a:pPr algn="ctr"/>
            <a:r>
              <a:rPr lang="en-US" sz="1600" dirty="0" smtClean="0">
                <a:solidFill>
                  <a:srgbClr val="FFFFFF"/>
                </a:solidFill>
                <a:latin typeface="Source Sans Pro Light"/>
                <a:cs typeface="Source Sans Pro Light"/>
              </a:rPr>
              <a:t>#</a:t>
            </a:r>
            <a:r>
              <a:rPr lang="en-US" sz="1600" dirty="0">
                <a:solidFill>
                  <a:srgbClr val="FFFFFF"/>
                </a:solidFill>
                <a:latin typeface="Source Sans Pro Light"/>
                <a:cs typeface="Source Sans Pro Light"/>
              </a:rPr>
              <a:t>1</a:t>
            </a:r>
          </a:p>
        </p:txBody>
      </p:sp>
      <p:sp>
        <p:nvSpPr>
          <p:cNvPr id="7" name="Rectangle 6"/>
          <p:cNvSpPr/>
          <p:nvPr/>
        </p:nvSpPr>
        <p:spPr>
          <a:xfrm>
            <a:off x="747689" y="2571646"/>
            <a:ext cx="3537232" cy="3794229"/>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Consolas"/>
              <a:cs typeface="Consolas"/>
            </a:endParaRPr>
          </a:p>
        </p:txBody>
      </p:sp>
      <p:sp>
        <p:nvSpPr>
          <p:cNvPr id="8" name="TextBox 7"/>
          <p:cNvSpPr txBox="1"/>
          <p:nvPr/>
        </p:nvSpPr>
        <p:spPr>
          <a:xfrm>
            <a:off x="862877" y="2699531"/>
            <a:ext cx="3322757" cy="2554543"/>
          </a:xfrm>
          <a:prstGeom prst="rect">
            <a:avLst/>
          </a:prstGeom>
          <a:noFill/>
        </p:spPr>
        <p:txBody>
          <a:bodyPr wrap="square" lIns="91438" tIns="45719" rIns="91438" bIns="45719" rtlCol="0">
            <a:spAutoFit/>
          </a:bodyPr>
          <a:lstStyle/>
          <a:p>
            <a:r>
              <a:rPr lang="en-US" sz="2000" dirty="0">
                <a:latin typeface="Consolas"/>
                <a:ea typeface="Anonymous Pro" panose="02060609030202000504" pitchFamily="49" charset="0"/>
                <a:cs typeface="Consolas"/>
              </a:rPr>
              <a:t>$ </a:t>
            </a:r>
            <a:r>
              <a:rPr lang="en-US" sz="2000" dirty="0" err="1" smtClean="0">
                <a:latin typeface="Consolas"/>
                <a:ea typeface="Anonymous Pro" panose="02060609030202000504" pitchFamily="49" charset="0"/>
                <a:cs typeface="Consolas"/>
              </a:rPr>
              <a:t>nc</a:t>
            </a:r>
            <a:r>
              <a:rPr lang="en-US" sz="2000" dirty="0" smtClean="0">
                <a:latin typeface="Consolas"/>
                <a:ea typeface="Anonymous Pro" panose="02060609030202000504" pitchFamily="49" charset="0"/>
                <a:cs typeface="Consolas"/>
              </a:rPr>
              <a:t> –l –p 7777</a:t>
            </a:r>
            <a:endParaRPr lang="en-US" sz="2000" dirty="0">
              <a:latin typeface="Consolas"/>
              <a:ea typeface="Anonymous Pro" panose="02060609030202000504" pitchFamily="49" charset="0"/>
              <a:cs typeface="Consolas"/>
            </a:endParaRPr>
          </a:p>
          <a:p>
            <a:endParaRPr lang="en-US" sz="2000" dirty="0">
              <a:latin typeface="Consolas"/>
              <a:ea typeface="Anonymous Pro" panose="02060609030202000504" pitchFamily="49" charset="0"/>
              <a:cs typeface="Consolas"/>
            </a:endParaRPr>
          </a:p>
          <a:p>
            <a:r>
              <a:rPr lang="en-US" sz="2000" dirty="0">
                <a:latin typeface="Consolas"/>
                <a:ea typeface="Anonymous Pro" panose="02060609030202000504" pitchFamily="49" charset="0"/>
                <a:cs typeface="Consolas"/>
              </a:rPr>
              <a:t>all is good</a:t>
            </a:r>
          </a:p>
          <a:p>
            <a:r>
              <a:rPr lang="en-US" sz="2000" dirty="0">
                <a:solidFill>
                  <a:schemeClr val="accent3">
                    <a:lumMod val="60000"/>
                    <a:lumOff val="40000"/>
                  </a:schemeClr>
                </a:solidFill>
                <a:latin typeface="Consolas"/>
                <a:ea typeface="Anonymous Pro" panose="02060609030202000504" pitchFamily="49" charset="0"/>
                <a:cs typeface="Consolas"/>
              </a:rPr>
              <a:t>there was an error</a:t>
            </a:r>
          </a:p>
          <a:p>
            <a:r>
              <a:rPr lang="en-US" sz="2000" dirty="0">
                <a:latin typeface="Consolas"/>
                <a:ea typeface="Anonymous Pro" panose="02060609030202000504" pitchFamily="49" charset="0"/>
                <a:cs typeface="Consolas"/>
              </a:rPr>
              <a:t>good </a:t>
            </a:r>
            <a:r>
              <a:rPr lang="en-US" sz="2000" dirty="0" err="1">
                <a:latin typeface="Consolas"/>
                <a:ea typeface="Anonymous Pro" panose="02060609030202000504" pitchFamily="49" charset="0"/>
                <a:cs typeface="Consolas"/>
              </a:rPr>
              <a:t>good</a:t>
            </a:r>
            <a:endParaRPr lang="en-US" sz="2000" dirty="0">
              <a:latin typeface="Consolas"/>
              <a:ea typeface="Anonymous Pro" panose="02060609030202000504" pitchFamily="49" charset="0"/>
              <a:cs typeface="Consolas"/>
            </a:endParaRPr>
          </a:p>
          <a:p>
            <a:endParaRPr lang="en-US" sz="2000" dirty="0">
              <a:latin typeface="Consolas"/>
              <a:ea typeface="Anonymous Pro" panose="02060609030202000504" pitchFamily="49" charset="0"/>
              <a:cs typeface="Consolas"/>
            </a:endParaRPr>
          </a:p>
          <a:p>
            <a:r>
              <a:rPr lang="en-US" sz="2000" dirty="0">
                <a:solidFill>
                  <a:schemeClr val="accent4"/>
                </a:solidFill>
                <a:latin typeface="Consolas"/>
                <a:ea typeface="Anonymous Pro" panose="02060609030202000504" pitchFamily="49" charset="0"/>
                <a:cs typeface="Consolas"/>
              </a:rPr>
              <a:t>error 4 happened</a:t>
            </a:r>
          </a:p>
          <a:p>
            <a:r>
              <a:rPr lang="en-US" sz="2000" dirty="0">
                <a:latin typeface="Consolas"/>
                <a:ea typeface="Anonymous Pro" panose="02060609030202000504" pitchFamily="49" charset="0"/>
                <a:cs typeface="Consolas"/>
              </a:rPr>
              <a:t>all good now</a:t>
            </a:r>
          </a:p>
        </p:txBody>
      </p:sp>
      <p:sp>
        <p:nvSpPr>
          <p:cNvPr id="9" name="Rectangle 8"/>
          <p:cNvSpPr/>
          <p:nvPr/>
        </p:nvSpPr>
        <p:spPr>
          <a:xfrm>
            <a:off x="5239654" y="2571647"/>
            <a:ext cx="6761847" cy="3810104"/>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Consolas"/>
              <a:cs typeface="Consolas"/>
            </a:endParaRPr>
          </a:p>
        </p:txBody>
      </p:sp>
      <p:sp>
        <p:nvSpPr>
          <p:cNvPr id="10" name="TextBox 9"/>
          <p:cNvSpPr txBox="1"/>
          <p:nvPr/>
        </p:nvSpPr>
        <p:spPr>
          <a:xfrm>
            <a:off x="5344208" y="2699531"/>
            <a:ext cx="7133541" cy="3924151"/>
          </a:xfrm>
          <a:prstGeom prst="rect">
            <a:avLst/>
          </a:prstGeom>
          <a:noFill/>
        </p:spPr>
        <p:txBody>
          <a:bodyPr wrap="square" lIns="91438" tIns="45719" rIns="91438" bIns="45719" rtlCol="0">
            <a:spAutoFit/>
          </a:bodyPr>
          <a:lstStyle/>
          <a:p>
            <a:r>
              <a:rPr lang="en-US" sz="2000" dirty="0">
                <a:latin typeface="Consolas"/>
                <a:ea typeface="Anonymous Pro" panose="02060609030202000504" pitchFamily="49" charset="0"/>
                <a:cs typeface="Consolas"/>
              </a:rPr>
              <a:t>$  </a:t>
            </a:r>
            <a:r>
              <a:rPr lang="en-US" sz="1600" dirty="0">
                <a:latin typeface="Consolas"/>
                <a:ea typeface="Anonymous Pro" panose="02060609030202000504" pitchFamily="49" charset="0"/>
                <a:cs typeface="Consolas"/>
              </a:rPr>
              <a:t>spark-submit --class </a:t>
            </a:r>
            <a:r>
              <a:rPr lang="en-US" sz="1600" dirty="0" err="1">
                <a:latin typeface="Consolas"/>
                <a:ea typeface="Anonymous Pro" panose="02060609030202000504" pitchFamily="49" charset="0"/>
                <a:cs typeface="Consolas"/>
              </a:rPr>
              <a:t>com.examples.Scala.StreamingLog</a:t>
            </a:r>
            <a:r>
              <a:rPr lang="en-US" sz="1600" dirty="0">
                <a:latin typeface="Consolas"/>
                <a:ea typeface="Anonymous Pro" panose="02060609030202000504" pitchFamily="49" charset="0"/>
                <a:cs typeface="Consolas"/>
              </a:rPr>
              <a:t> \</a:t>
            </a:r>
          </a:p>
          <a:p>
            <a:r>
              <a:rPr lang="en-US" sz="1600" dirty="0">
                <a:latin typeface="Consolas"/>
                <a:ea typeface="Anonymous Pro" panose="02060609030202000504" pitchFamily="49" charset="0"/>
                <a:cs typeface="Consolas"/>
              </a:rPr>
              <a:t>    $ASSEMBLY_JAR local[4]</a:t>
            </a:r>
            <a:endParaRPr lang="en-US" sz="2000" dirty="0">
              <a:latin typeface="Consolas"/>
              <a:ea typeface="Anonymous Pro" panose="02060609030202000504" pitchFamily="49" charset="0"/>
              <a:cs typeface="Consolas"/>
            </a:endParaRPr>
          </a:p>
          <a:p>
            <a:r>
              <a:rPr lang="en-US" sz="2000" dirty="0">
                <a:latin typeface="Consolas"/>
                <a:ea typeface="Anonymous Pro" panose="02060609030202000504" pitchFamily="49" charset="0"/>
                <a:cs typeface="Consolas"/>
              </a:rPr>
              <a:t>. . .</a:t>
            </a:r>
          </a:p>
          <a:p>
            <a:r>
              <a:rPr lang="en-US" sz="2000" dirty="0">
                <a:latin typeface="Consolas"/>
                <a:ea typeface="Anonymous Pro" panose="02060609030202000504" pitchFamily="49" charset="0"/>
                <a:cs typeface="Consolas"/>
              </a:rPr>
              <a:t>--------------------------</a:t>
            </a:r>
          </a:p>
          <a:p>
            <a:r>
              <a:rPr lang="en-US" sz="2000" dirty="0">
                <a:latin typeface="Consolas"/>
                <a:ea typeface="Anonymous Pro" panose="02060609030202000504" pitchFamily="49" charset="0"/>
                <a:cs typeface="Consolas"/>
              </a:rPr>
              <a:t>Time: 2015-05-26 15:25:</a:t>
            </a:r>
            <a:r>
              <a:rPr lang="en-US" sz="2000" dirty="0">
                <a:solidFill>
                  <a:srgbClr val="FE5224"/>
                </a:solidFill>
                <a:latin typeface="Consolas"/>
                <a:ea typeface="Anonymous Pro" panose="02060609030202000504" pitchFamily="49" charset="0"/>
                <a:cs typeface="Consolas"/>
              </a:rPr>
              <a:t>21</a:t>
            </a:r>
          </a:p>
          <a:p>
            <a:r>
              <a:rPr lang="en-US" sz="2000" dirty="0">
                <a:latin typeface="Consolas"/>
                <a:ea typeface="Anonymous Pro" panose="02060609030202000504" pitchFamily="49" charset="0"/>
                <a:cs typeface="Consolas"/>
              </a:rPr>
              <a:t>--------------------------</a:t>
            </a:r>
          </a:p>
          <a:p>
            <a:r>
              <a:rPr lang="en-US" sz="2000" dirty="0">
                <a:solidFill>
                  <a:schemeClr val="accent3">
                    <a:lumMod val="60000"/>
                    <a:lumOff val="40000"/>
                  </a:schemeClr>
                </a:solidFill>
                <a:latin typeface="Consolas"/>
                <a:ea typeface="Anonymous Pro" panose="02060609030202000504" pitchFamily="49" charset="0"/>
                <a:cs typeface="Consolas"/>
              </a:rPr>
              <a:t>there was an error</a:t>
            </a:r>
          </a:p>
          <a:p>
            <a:endParaRPr lang="en-US" sz="800" dirty="0">
              <a:latin typeface="Consolas"/>
              <a:ea typeface="Anonymous Pro" panose="02060609030202000504" pitchFamily="49" charset="0"/>
              <a:cs typeface="Consolas"/>
            </a:endParaRPr>
          </a:p>
          <a:p>
            <a:r>
              <a:rPr lang="en-US" sz="2000" dirty="0">
                <a:latin typeface="Consolas"/>
                <a:ea typeface="Anonymous Pro" panose="02060609030202000504" pitchFamily="49" charset="0"/>
                <a:cs typeface="Consolas"/>
              </a:rPr>
              <a:t>--------------------------</a:t>
            </a:r>
          </a:p>
          <a:p>
            <a:r>
              <a:rPr lang="en-US" sz="2000" dirty="0">
                <a:latin typeface="Consolas"/>
                <a:ea typeface="Anonymous Pro" panose="02060609030202000504" pitchFamily="49" charset="0"/>
                <a:cs typeface="Consolas"/>
              </a:rPr>
              <a:t>Time: 2015-05-26 15:25:</a:t>
            </a:r>
            <a:r>
              <a:rPr lang="en-US" sz="2000" dirty="0">
                <a:solidFill>
                  <a:srgbClr val="FE5224"/>
                </a:solidFill>
                <a:latin typeface="Consolas"/>
                <a:ea typeface="Anonymous Pro" panose="02060609030202000504" pitchFamily="49" charset="0"/>
                <a:cs typeface="Consolas"/>
              </a:rPr>
              <a:t>22</a:t>
            </a:r>
          </a:p>
          <a:p>
            <a:r>
              <a:rPr lang="en-US" sz="2000" dirty="0">
                <a:latin typeface="Consolas"/>
                <a:ea typeface="Anonymous Pro" panose="02060609030202000504" pitchFamily="49" charset="0"/>
                <a:cs typeface="Consolas"/>
              </a:rPr>
              <a:t>--------------------------</a:t>
            </a:r>
          </a:p>
          <a:p>
            <a:r>
              <a:rPr lang="en-US" sz="2000" dirty="0">
                <a:solidFill>
                  <a:schemeClr val="accent4"/>
                </a:solidFill>
                <a:latin typeface="Consolas"/>
                <a:ea typeface="Anonymous Pro" panose="02060609030202000504" pitchFamily="49" charset="0"/>
                <a:cs typeface="Consolas"/>
              </a:rPr>
              <a:t>error 4 happened</a:t>
            </a:r>
          </a:p>
          <a:p>
            <a:endParaRPr lang="en-US" sz="2000" dirty="0">
              <a:latin typeface="Consolas"/>
              <a:ea typeface="Anonymous Pro" panose="02060609030202000504" pitchFamily="49" charset="0"/>
              <a:cs typeface="Consolas"/>
            </a:endParaRP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720322" y="1994830"/>
            <a:ext cx="613921" cy="514367"/>
          </a:xfrm>
          <a:prstGeom prst="rect">
            <a:avLst/>
          </a:prstGeom>
        </p:spPr>
      </p:pic>
      <p:sp>
        <p:nvSpPr>
          <p:cNvPr id="13" name="TextBox 12"/>
          <p:cNvSpPr txBox="1"/>
          <p:nvPr/>
        </p:nvSpPr>
        <p:spPr>
          <a:xfrm>
            <a:off x="7597775" y="1676401"/>
            <a:ext cx="1793875" cy="584773"/>
          </a:xfrm>
          <a:prstGeom prst="rect">
            <a:avLst/>
          </a:prstGeom>
          <a:noFill/>
        </p:spPr>
        <p:txBody>
          <a:bodyPr wrap="square" lIns="91438" tIns="45719" rIns="91438" bIns="45719" rtlCol="0">
            <a:spAutoFit/>
          </a:bodyPr>
          <a:lstStyle/>
          <a:p>
            <a:pPr algn="ctr"/>
            <a:r>
              <a:rPr lang="en-US" sz="1600" dirty="0">
                <a:solidFill>
                  <a:srgbClr val="FFFFFF"/>
                </a:solidFill>
                <a:latin typeface="Source Sans Pro Light"/>
                <a:cs typeface="Source Sans Pro Light"/>
              </a:rPr>
              <a:t>Terminal </a:t>
            </a:r>
            <a:endParaRPr lang="en-US" sz="1600" dirty="0" smtClean="0">
              <a:solidFill>
                <a:srgbClr val="FFFFFF"/>
              </a:solidFill>
              <a:latin typeface="Source Sans Pro Light"/>
              <a:cs typeface="Source Sans Pro Light"/>
            </a:endParaRPr>
          </a:p>
          <a:p>
            <a:pPr algn="ctr"/>
            <a:r>
              <a:rPr lang="en-US" sz="1600" dirty="0" smtClean="0">
                <a:solidFill>
                  <a:srgbClr val="FFFFFF"/>
                </a:solidFill>
                <a:latin typeface="Source Sans Pro Light"/>
                <a:cs typeface="Source Sans Pro Light"/>
              </a:rPr>
              <a:t>#</a:t>
            </a:r>
            <a:r>
              <a:rPr lang="en-US" sz="1600" dirty="0">
                <a:solidFill>
                  <a:srgbClr val="FFFFFF"/>
                </a:solidFill>
                <a:latin typeface="Source Sans Pro Light"/>
                <a:cs typeface="Source Sans Pro Light"/>
              </a:rPr>
              <a:t>2</a:t>
            </a:r>
          </a:p>
        </p:txBody>
      </p:sp>
    </p:spTree>
    <p:extLst>
      <p:ext uri="{BB962C8B-B14F-4D97-AF65-F5344CB8AC3E}">
        <p14:creationId xmlns:p14="http://schemas.microsoft.com/office/powerpoint/2010/main" val="22540425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0" y="2711565"/>
            <a:ext cx="8096890" cy="1143000"/>
          </a:xfrm>
        </p:spPr>
        <p:txBody>
          <a:bodyPr>
            <a:normAutofit fontScale="90000"/>
          </a:bodyPr>
          <a:lstStyle/>
          <a:p>
            <a:pPr algn="ctr"/>
            <a:r>
              <a:rPr lang="en-US" dirty="0" smtClean="0"/>
              <a:t>Structured Streaming</a:t>
            </a:r>
            <a:br>
              <a:rPr lang="en-US" dirty="0" smtClean="0"/>
            </a:br>
            <a:r>
              <a:rPr lang="en-US" sz="3600" dirty="0" smtClean="0"/>
              <a:t>(</a:t>
            </a:r>
            <a:r>
              <a:rPr lang="en-US" sz="3600" dirty="0" err="1" smtClean="0"/>
              <a:t>DataFrame</a:t>
            </a:r>
            <a:r>
              <a:rPr lang="en-US" sz="3600" dirty="0" smtClean="0"/>
              <a:t> based)</a:t>
            </a:r>
            <a:endParaRPr lang="en-US" sz="3600" dirty="0"/>
          </a:p>
        </p:txBody>
      </p:sp>
    </p:spTree>
    <p:extLst>
      <p:ext uri="{BB962C8B-B14F-4D97-AF65-F5344CB8AC3E}">
        <p14:creationId xmlns:p14="http://schemas.microsoft.com/office/powerpoint/2010/main" val="28310628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585" y="2314898"/>
            <a:ext cx="11366445" cy="1323439"/>
          </a:xfrm>
          <a:prstGeom prst="rect">
            <a:avLst/>
          </a:prstGeom>
          <a:noFill/>
        </p:spPr>
        <p:txBody>
          <a:bodyPr wrap="none" rtlCol="0">
            <a:spAutoFit/>
          </a:bodyPr>
          <a:lstStyle/>
          <a:p>
            <a:pPr algn="ctr"/>
            <a:r>
              <a:rPr lang="en-US" sz="4000" dirty="0">
                <a:latin typeface="Newslab Thin"/>
                <a:ea typeface="Source Sans Pro Light" charset="0"/>
                <a:cs typeface="Newslab Thin"/>
              </a:rPr>
              <a:t>The simplest way to perform streaming analytics</a:t>
            </a:r>
            <a:br>
              <a:rPr lang="en-US" sz="4000" dirty="0">
                <a:latin typeface="Newslab Thin"/>
                <a:ea typeface="Source Sans Pro Light" charset="0"/>
                <a:cs typeface="Newslab Thin"/>
              </a:rPr>
            </a:br>
            <a:r>
              <a:rPr lang="en-US" sz="4000" dirty="0">
                <a:latin typeface="Newslab Thin"/>
                <a:ea typeface="Source Sans Pro Light" charset="0"/>
                <a:cs typeface="Newslab Thin"/>
              </a:rPr>
              <a:t>is not having to </a:t>
            </a:r>
            <a:r>
              <a:rPr lang="en-US" sz="4000" i="1" dirty="0">
                <a:latin typeface="Newslab Thin"/>
                <a:ea typeface="Source Sans Pro Light" charset="0"/>
                <a:cs typeface="Newslab Thin"/>
              </a:rPr>
              <a:t>reason</a:t>
            </a:r>
            <a:r>
              <a:rPr lang="en-US" sz="4000" dirty="0">
                <a:latin typeface="Newslab Thin"/>
                <a:ea typeface="Source Sans Pro Light" charset="0"/>
                <a:cs typeface="Newslab Thin"/>
              </a:rPr>
              <a:t> about streaming at all</a:t>
            </a:r>
          </a:p>
        </p:txBody>
      </p:sp>
    </p:spTree>
    <p:extLst>
      <p:ext uri="{BB962C8B-B14F-4D97-AF65-F5344CB8AC3E}">
        <p14:creationId xmlns:p14="http://schemas.microsoft.com/office/powerpoint/2010/main" val="1836972978"/>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42584" y="1410055"/>
            <a:ext cx="2389392" cy="913199"/>
          </a:xfrm>
          <a:prstGeom prst="rect">
            <a:avLst/>
          </a:prstGeom>
          <a:noFill/>
        </p:spPr>
        <p:txBody>
          <a:bodyPr wrap="square" rtlCol="0">
            <a:spAutoFit/>
          </a:bodyPr>
          <a:lstStyle/>
          <a:p>
            <a:pPr algn="ctr"/>
            <a:r>
              <a:rPr lang="en-US" sz="2667" dirty="0">
                <a:latin typeface="Source Sans Pro Light" charset="0"/>
                <a:ea typeface="Source Sans Pro Light" charset="0"/>
                <a:cs typeface="Source Sans Pro Light" charset="0"/>
              </a:rPr>
              <a:t>Static, bounded table</a:t>
            </a:r>
          </a:p>
        </p:txBody>
      </p:sp>
      <p:sp>
        <p:nvSpPr>
          <p:cNvPr id="2" name="Rectangle 1"/>
          <p:cNvSpPr/>
          <p:nvPr/>
        </p:nvSpPr>
        <p:spPr>
          <a:xfrm>
            <a:off x="2018454" y="2370667"/>
            <a:ext cx="3237653" cy="2248747"/>
          </a:xfrm>
          <a:prstGeom prst="rect">
            <a:avLst/>
          </a:prstGeom>
          <a:ln w="1905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533"/>
          </a:p>
        </p:txBody>
      </p:sp>
      <p:sp>
        <p:nvSpPr>
          <p:cNvPr id="12" name="Rectangle 11"/>
          <p:cNvSpPr/>
          <p:nvPr/>
        </p:nvSpPr>
        <p:spPr>
          <a:xfrm>
            <a:off x="2018454" y="2370667"/>
            <a:ext cx="3237653" cy="338667"/>
          </a:xfrm>
          <a:prstGeom prst="rect">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533"/>
          </a:p>
        </p:txBody>
      </p:sp>
      <p:grpSp>
        <p:nvGrpSpPr>
          <p:cNvPr id="21" name="Group 20"/>
          <p:cNvGrpSpPr/>
          <p:nvPr/>
        </p:nvGrpSpPr>
        <p:grpSpPr>
          <a:xfrm>
            <a:off x="2018454" y="2668694"/>
            <a:ext cx="3237653" cy="1937173"/>
            <a:chOff x="1168400" y="2448560"/>
            <a:chExt cx="2428240" cy="1452880"/>
          </a:xfrm>
        </p:grpSpPr>
        <p:cxnSp>
          <p:nvCxnSpPr>
            <p:cNvPr id="13" name="Straight Connector 12"/>
            <p:cNvCxnSpPr/>
            <p:nvPr/>
          </p:nvCxnSpPr>
          <p:spPr>
            <a:xfrm>
              <a:off x="1654048"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139696"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625344"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110992"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596640"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168400"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rot="16200000">
            <a:off x="2905760" y="2052320"/>
            <a:ext cx="1463040" cy="3210560"/>
            <a:chOff x="1168400" y="2448560"/>
            <a:chExt cx="2428240" cy="1452880"/>
          </a:xfrm>
        </p:grpSpPr>
        <p:cxnSp>
          <p:nvCxnSpPr>
            <p:cNvPr id="23" name="Straight Connector 22"/>
            <p:cNvCxnSpPr/>
            <p:nvPr/>
          </p:nvCxnSpPr>
          <p:spPr>
            <a:xfrm>
              <a:off x="1654048"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139696"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625344"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110992"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596640"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168400"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87" name="TextBox 86"/>
          <p:cNvSpPr txBox="1"/>
          <p:nvPr/>
        </p:nvSpPr>
        <p:spPr>
          <a:xfrm>
            <a:off x="3827106" y="368177"/>
            <a:ext cx="4568878" cy="748988"/>
          </a:xfrm>
          <a:prstGeom prst="rect">
            <a:avLst/>
          </a:prstGeom>
          <a:noFill/>
        </p:spPr>
        <p:txBody>
          <a:bodyPr wrap="none" rtlCol="0">
            <a:spAutoFit/>
          </a:bodyPr>
          <a:lstStyle/>
          <a:p>
            <a:pPr algn="ctr"/>
            <a:r>
              <a:rPr lang="en-US" sz="4267" dirty="0">
                <a:latin typeface="Source Sans Pro Light" charset="0"/>
                <a:ea typeface="Source Sans Pro Light" charset="0"/>
                <a:cs typeface="Source Sans Pro Light" charset="0"/>
              </a:rPr>
              <a:t>Dataset, DataFrame</a:t>
            </a:r>
          </a:p>
        </p:txBody>
      </p:sp>
      <p:grpSp>
        <p:nvGrpSpPr>
          <p:cNvPr id="3" name="Group 2"/>
          <p:cNvGrpSpPr/>
          <p:nvPr/>
        </p:nvGrpSpPr>
        <p:grpSpPr>
          <a:xfrm>
            <a:off x="6509493" y="1410055"/>
            <a:ext cx="3772428" cy="5444559"/>
            <a:chOff x="4882119" y="1057541"/>
            <a:chExt cx="2829321" cy="4083419"/>
          </a:xfrm>
        </p:grpSpPr>
        <p:grpSp>
          <p:nvGrpSpPr>
            <p:cNvPr id="64" name="Group 63"/>
            <p:cNvGrpSpPr/>
            <p:nvPr/>
          </p:nvGrpSpPr>
          <p:grpSpPr>
            <a:xfrm>
              <a:off x="4886960" y="3017520"/>
              <a:ext cx="2434964" cy="2123440"/>
              <a:chOff x="4687196" y="1960880"/>
              <a:chExt cx="2434964" cy="2123440"/>
            </a:xfrm>
          </p:grpSpPr>
          <p:sp>
            <p:nvSpPr>
              <p:cNvPr id="66" name="Rectangle 65"/>
              <p:cNvSpPr/>
              <p:nvPr/>
            </p:nvSpPr>
            <p:spPr>
              <a:xfrm>
                <a:off x="4693920" y="1960880"/>
                <a:ext cx="2428240" cy="2113280"/>
              </a:xfrm>
              <a:prstGeom prst="rect">
                <a:avLst/>
              </a:prstGeom>
              <a:ln w="1905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533"/>
              </a:p>
            </p:txBody>
          </p:sp>
          <p:grpSp>
            <p:nvGrpSpPr>
              <p:cNvPr id="67" name="Group 66"/>
              <p:cNvGrpSpPr/>
              <p:nvPr/>
            </p:nvGrpSpPr>
            <p:grpSpPr>
              <a:xfrm>
                <a:off x="4687196" y="2184400"/>
                <a:ext cx="2434964" cy="1899920"/>
                <a:chOff x="1161676" y="2448560"/>
                <a:chExt cx="2434964" cy="1452880"/>
              </a:xfrm>
            </p:grpSpPr>
            <p:cxnSp>
              <p:nvCxnSpPr>
                <p:cNvPr id="79" name="Straight Connector 78"/>
                <p:cNvCxnSpPr/>
                <p:nvPr/>
              </p:nvCxnSpPr>
              <p:spPr>
                <a:xfrm>
                  <a:off x="1654048"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9696"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625344"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3110992"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596640"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1161676"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68" name="Rectangle 67"/>
              <p:cNvSpPr/>
              <p:nvPr/>
            </p:nvSpPr>
            <p:spPr>
              <a:xfrm>
                <a:off x="4693920" y="1960880"/>
                <a:ext cx="2428240" cy="254000"/>
              </a:xfrm>
              <a:prstGeom prst="rect">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533"/>
              </a:p>
            </p:txBody>
          </p:sp>
          <p:grpSp>
            <p:nvGrpSpPr>
              <p:cNvPr id="69" name="Group 68"/>
              <p:cNvGrpSpPr/>
              <p:nvPr/>
            </p:nvGrpSpPr>
            <p:grpSpPr>
              <a:xfrm rot="16200000">
                <a:off x="5359400" y="1722120"/>
                <a:ext cx="1097280" cy="2407920"/>
                <a:chOff x="1168400" y="2448560"/>
                <a:chExt cx="2428240" cy="1452880"/>
              </a:xfrm>
            </p:grpSpPr>
            <p:cxnSp>
              <p:nvCxnSpPr>
                <p:cNvPr id="73" name="Straight Connector 72"/>
                <p:cNvCxnSpPr/>
                <p:nvPr/>
              </p:nvCxnSpPr>
              <p:spPr>
                <a:xfrm>
                  <a:off x="1654048"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139696"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625344"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110992"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596640"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1168400"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70" name="Straight Connector 69"/>
              <p:cNvCxnSpPr/>
              <p:nvPr/>
            </p:nvCxnSpPr>
            <p:spPr>
              <a:xfrm rot="16200000">
                <a:off x="5897880" y="2709672"/>
                <a:ext cx="0" cy="240792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rot="16200000">
                <a:off x="5897880" y="2490216"/>
                <a:ext cx="0" cy="240792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rot="16200000">
                <a:off x="5897880" y="2270760"/>
                <a:ext cx="0" cy="240792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4886960" y="1778000"/>
              <a:ext cx="2428240" cy="2123440"/>
              <a:chOff x="4693920" y="1960880"/>
              <a:chExt cx="2428240" cy="2123440"/>
            </a:xfrm>
          </p:grpSpPr>
          <p:sp>
            <p:nvSpPr>
              <p:cNvPr id="32" name="Rectangle 31"/>
              <p:cNvSpPr/>
              <p:nvPr/>
            </p:nvSpPr>
            <p:spPr>
              <a:xfrm>
                <a:off x="4693920" y="1960880"/>
                <a:ext cx="2428240" cy="2113280"/>
              </a:xfrm>
              <a:prstGeom prst="rect">
                <a:avLst/>
              </a:prstGeom>
              <a:ln w="1905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533"/>
              </a:p>
            </p:txBody>
          </p:sp>
          <p:grpSp>
            <p:nvGrpSpPr>
              <p:cNvPr id="34" name="Group 33"/>
              <p:cNvGrpSpPr/>
              <p:nvPr/>
            </p:nvGrpSpPr>
            <p:grpSpPr>
              <a:xfrm>
                <a:off x="4693920" y="2184400"/>
                <a:ext cx="2428240" cy="1899920"/>
                <a:chOff x="1168400" y="2448560"/>
                <a:chExt cx="2428240" cy="1452880"/>
              </a:xfrm>
            </p:grpSpPr>
            <p:cxnSp>
              <p:nvCxnSpPr>
                <p:cNvPr id="42" name="Straight Connector 41"/>
                <p:cNvCxnSpPr/>
                <p:nvPr/>
              </p:nvCxnSpPr>
              <p:spPr>
                <a:xfrm>
                  <a:off x="1654048"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139696"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625344"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3110992"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3596640"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168400"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33" name="Rectangle 32"/>
              <p:cNvSpPr/>
              <p:nvPr/>
            </p:nvSpPr>
            <p:spPr>
              <a:xfrm>
                <a:off x="4693920" y="1960880"/>
                <a:ext cx="2428240" cy="254000"/>
              </a:xfrm>
              <a:prstGeom prst="rect">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533"/>
              </a:p>
            </p:txBody>
          </p:sp>
          <p:grpSp>
            <p:nvGrpSpPr>
              <p:cNvPr id="35" name="Group 34"/>
              <p:cNvGrpSpPr/>
              <p:nvPr/>
            </p:nvGrpSpPr>
            <p:grpSpPr>
              <a:xfrm rot="16200000">
                <a:off x="5359400" y="1722120"/>
                <a:ext cx="1097280" cy="2407920"/>
                <a:chOff x="1168400" y="2448560"/>
                <a:chExt cx="2428240" cy="1452880"/>
              </a:xfrm>
            </p:grpSpPr>
            <p:cxnSp>
              <p:nvCxnSpPr>
                <p:cNvPr id="36" name="Straight Connector 35"/>
                <p:cNvCxnSpPr/>
                <p:nvPr/>
              </p:nvCxnSpPr>
              <p:spPr>
                <a:xfrm>
                  <a:off x="1654048"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139696"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625344"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3110992"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96640"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168400"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51" name="Straight Connector 50"/>
              <p:cNvCxnSpPr/>
              <p:nvPr/>
            </p:nvCxnSpPr>
            <p:spPr>
              <a:xfrm rot="16200000">
                <a:off x="5897880" y="2709672"/>
                <a:ext cx="0" cy="240792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rot="16200000">
                <a:off x="5897880" y="2490216"/>
                <a:ext cx="0" cy="240792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rot="16200000">
                <a:off x="5897880" y="2270760"/>
                <a:ext cx="0" cy="240792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56" name="Down Arrow 55"/>
            <p:cNvSpPr/>
            <p:nvPr/>
          </p:nvSpPr>
          <p:spPr>
            <a:xfrm>
              <a:off x="7406640" y="2875280"/>
              <a:ext cx="304800" cy="89408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88" name="TextBox 87"/>
            <p:cNvSpPr txBox="1"/>
            <p:nvPr/>
          </p:nvSpPr>
          <p:spPr>
            <a:xfrm>
              <a:off x="4882119" y="1057541"/>
              <a:ext cx="2472374" cy="684899"/>
            </a:xfrm>
            <a:prstGeom prst="rect">
              <a:avLst/>
            </a:prstGeom>
            <a:noFill/>
          </p:spPr>
          <p:txBody>
            <a:bodyPr wrap="square" rtlCol="0">
              <a:spAutoFit/>
            </a:bodyPr>
            <a:lstStyle/>
            <a:p>
              <a:pPr algn="ctr"/>
              <a:r>
                <a:rPr lang="en-US" sz="2667" dirty="0">
                  <a:latin typeface="Source Sans Pro Light" charset="0"/>
                  <a:ea typeface="Source Sans Pro Light" charset="0"/>
                  <a:cs typeface="Source Sans Pro Light" charset="0"/>
                </a:rPr>
                <a:t>Streaming, unbounded table</a:t>
              </a:r>
            </a:p>
          </p:txBody>
        </p:sp>
      </p:grpSp>
      <p:sp>
        <p:nvSpPr>
          <p:cNvPr id="92" name="Rectangle 91"/>
          <p:cNvSpPr/>
          <p:nvPr/>
        </p:nvSpPr>
        <p:spPr>
          <a:xfrm>
            <a:off x="4104640" y="5621867"/>
            <a:ext cx="5703147" cy="12361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grpSp>
        <p:nvGrpSpPr>
          <p:cNvPr id="93" name="Group 92"/>
          <p:cNvGrpSpPr/>
          <p:nvPr/>
        </p:nvGrpSpPr>
        <p:grpSpPr>
          <a:xfrm>
            <a:off x="934720" y="4837854"/>
            <a:ext cx="10065173" cy="1756668"/>
            <a:chOff x="701040" y="3628390"/>
            <a:chExt cx="7548880" cy="1317501"/>
          </a:xfrm>
        </p:grpSpPr>
        <p:sp>
          <p:nvSpPr>
            <p:cNvPr id="94" name="TextBox 93"/>
            <p:cNvSpPr txBox="1"/>
            <p:nvPr/>
          </p:nvSpPr>
          <p:spPr>
            <a:xfrm>
              <a:off x="1889760" y="4199484"/>
              <a:ext cx="5435600" cy="746407"/>
            </a:xfrm>
            <a:prstGeom prst="rect">
              <a:avLst/>
            </a:prstGeom>
            <a:noFill/>
          </p:spPr>
          <p:txBody>
            <a:bodyPr wrap="square" rtlCol="0">
              <a:spAutoFit/>
            </a:bodyPr>
            <a:lstStyle/>
            <a:p>
              <a:pPr algn="ctr"/>
              <a:r>
                <a:rPr lang="en-US" sz="5867" dirty="0">
                  <a:solidFill>
                    <a:schemeClr val="accent2"/>
                  </a:solidFill>
                  <a:latin typeface="Source Sans Pro Light" charset="0"/>
                  <a:ea typeface="Source Sans Pro Light" charset="0"/>
                  <a:cs typeface="Source Sans Pro Light" charset="0"/>
                </a:rPr>
                <a:t>Single API !</a:t>
              </a:r>
            </a:p>
          </p:txBody>
        </p:sp>
        <p:sp>
          <p:nvSpPr>
            <p:cNvPr id="95" name="Left Brace 94"/>
            <p:cNvSpPr/>
            <p:nvPr/>
          </p:nvSpPr>
          <p:spPr>
            <a:xfrm rot="16200000">
              <a:off x="4211320" y="118110"/>
              <a:ext cx="528320" cy="7548880"/>
            </a:xfrm>
            <a:prstGeom prst="leftBrace">
              <a:avLst>
                <a:gd name="adj1" fmla="val 58333"/>
                <a:gd name="adj2" fmla="val 50000"/>
              </a:avLst>
            </a:prstGeom>
            <a:ln w="28575"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33"/>
            </a:p>
          </p:txBody>
        </p:sp>
      </p:grpSp>
    </p:spTree>
    <p:extLst>
      <p:ext uri="{BB962C8B-B14F-4D97-AF65-F5344CB8AC3E}">
        <p14:creationId xmlns:p14="http://schemas.microsoft.com/office/powerpoint/2010/main" val="177993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sz="5333" dirty="0"/>
              <a:t>Structured Streaming</a:t>
            </a:r>
          </a:p>
        </p:txBody>
      </p:sp>
      <p:sp>
        <p:nvSpPr>
          <p:cNvPr id="3" name="Content Placeholder 2"/>
          <p:cNvSpPr>
            <a:spLocks noGrp="1"/>
          </p:cNvSpPr>
          <p:nvPr>
            <p:ph idx="1"/>
          </p:nvPr>
        </p:nvSpPr>
        <p:spPr>
          <a:xfrm>
            <a:off x="1335741" y="1550738"/>
            <a:ext cx="10691159" cy="4725180"/>
          </a:xfrm>
        </p:spPr>
        <p:txBody>
          <a:bodyPr/>
          <a:lstStyle/>
          <a:p>
            <a:pPr marL="0" indent="0">
              <a:buNone/>
            </a:pPr>
            <a:r>
              <a:rPr lang="en-US" dirty="0" smtClean="0">
                <a:latin typeface="Source Sans Pro Semibold"/>
                <a:cs typeface="Source Sans Pro Semibold"/>
              </a:rPr>
              <a:t>High-level streaming API built on Spark SQL engine</a:t>
            </a:r>
          </a:p>
          <a:p>
            <a:pPr marL="609585" lvl="1" indent="0">
              <a:buNone/>
            </a:pPr>
            <a:r>
              <a:rPr lang="en-US" dirty="0" smtClean="0"/>
              <a:t>Runs the same computation as batch queries in Datasets/</a:t>
            </a:r>
            <a:r>
              <a:rPr lang="en-US" dirty="0" err="1" smtClean="0"/>
              <a:t>DataFrames</a:t>
            </a:r>
            <a:endParaRPr lang="en-US" dirty="0" smtClean="0"/>
          </a:p>
          <a:p>
            <a:pPr marL="609585" lvl="1" indent="0">
              <a:buNone/>
            </a:pPr>
            <a:r>
              <a:rPr lang="en-US" dirty="0" smtClean="0"/>
              <a:t>Event time, windowing, sessions, sources &amp; sinks</a:t>
            </a:r>
          </a:p>
          <a:p>
            <a:pPr marL="609585" lvl="1" indent="0">
              <a:buNone/>
            </a:pPr>
            <a:r>
              <a:rPr lang="en-US" dirty="0" smtClean="0"/>
              <a:t>End-to-end exactly once semantics</a:t>
            </a:r>
          </a:p>
          <a:p>
            <a:endParaRPr lang="en-US" sz="2400" dirty="0"/>
          </a:p>
          <a:p>
            <a:pPr marL="0" indent="0">
              <a:buNone/>
            </a:pPr>
            <a:r>
              <a:rPr lang="en-US" dirty="0" smtClean="0">
                <a:latin typeface="Source Sans Pro Semibold"/>
                <a:cs typeface="Source Sans Pro Semibold"/>
              </a:rPr>
              <a:t>Unifies streaming, interactive and batch queries</a:t>
            </a:r>
          </a:p>
          <a:p>
            <a:pPr marL="609585" lvl="1" indent="0">
              <a:buNone/>
            </a:pPr>
            <a:r>
              <a:rPr lang="en-US" dirty="0" smtClean="0"/>
              <a:t>Aggregate data in a stream, then serve using JDBC</a:t>
            </a:r>
          </a:p>
          <a:p>
            <a:pPr marL="609585" lvl="1" indent="0">
              <a:buNone/>
            </a:pPr>
            <a:r>
              <a:rPr lang="en-US" dirty="0" smtClean="0"/>
              <a:t>Add, remove, change queries at runtime</a:t>
            </a:r>
          </a:p>
          <a:p>
            <a:pPr marL="609585" lvl="1" indent="0">
              <a:buNone/>
            </a:pPr>
            <a:r>
              <a:rPr lang="en-US" dirty="0" smtClean="0"/>
              <a:t>Build and apply ML models</a:t>
            </a:r>
            <a:endParaRPr lang="en-US" dirty="0"/>
          </a:p>
          <a:p>
            <a:pPr lvl="1"/>
            <a:endParaRPr lang="en-US" dirty="0"/>
          </a:p>
        </p:txBody>
      </p:sp>
    </p:spTree>
    <p:extLst>
      <p:ext uri="{BB962C8B-B14F-4D97-AF65-F5344CB8AC3E}">
        <p14:creationId xmlns:p14="http://schemas.microsoft.com/office/powerpoint/2010/main" val="8694843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1647" y="1636718"/>
            <a:ext cx="10434919" cy="4606710"/>
          </a:xfrm>
          <a:prstGeom prst="rect">
            <a:avLst/>
          </a:prstGeom>
          <a:noFill/>
        </p:spPr>
        <p:txBody>
          <a:bodyPr wrap="square" rtlCol="0">
            <a:spAutoFit/>
          </a:bodyPr>
          <a:lstStyle/>
          <a:p>
            <a:pPr marL="609585" indent="-609585">
              <a:buAutoNum type="arabicPeriod"/>
            </a:pPr>
            <a:r>
              <a:rPr lang="en-US" sz="3200" dirty="0">
                <a:latin typeface="Source Sans Pro Light" charset="0"/>
                <a:ea typeface="Source Sans Pro Light" charset="0"/>
                <a:cs typeface="Source Sans Pro Light" charset="0"/>
              </a:rPr>
              <a:t>Processing with event-time, dealing with late data</a:t>
            </a:r>
          </a:p>
          <a:p>
            <a:pPr marL="1066773" lvl="1" indent="-457189">
              <a:buFontTx/>
              <a:buChar char="-"/>
            </a:pPr>
            <a:r>
              <a:rPr lang="en-US" sz="2667" dirty="0" err="1">
                <a:solidFill>
                  <a:prstClr val="black"/>
                </a:solidFill>
                <a:latin typeface="Source Sans Pro Light" charset="0"/>
                <a:ea typeface="Source Sans Pro Light" charset="0"/>
                <a:cs typeface="Source Sans Pro Light" charset="0"/>
              </a:rPr>
              <a:t>DStream</a:t>
            </a:r>
            <a:r>
              <a:rPr lang="en-US" sz="2667" dirty="0">
                <a:solidFill>
                  <a:prstClr val="black"/>
                </a:solidFill>
                <a:latin typeface="Source Sans Pro Light" charset="0"/>
                <a:ea typeface="Source Sans Pro Light" charset="0"/>
                <a:cs typeface="Source Sans Pro Light" charset="0"/>
              </a:rPr>
              <a:t> API exposes batch time, hard to incorporate event-time</a:t>
            </a:r>
            <a:endParaRPr lang="en-US" sz="3200" dirty="0">
              <a:latin typeface="Source Sans Pro Light" charset="0"/>
              <a:ea typeface="Source Sans Pro Light" charset="0"/>
              <a:cs typeface="Source Sans Pro Light" charset="0"/>
            </a:endParaRPr>
          </a:p>
          <a:p>
            <a:pPr marL="609585" indent="-609585">
              <a:buAutoNum type="arabicPeriod"/>
            </a:pPr>
            <a:endParaRPr lang="en-US" sz="3200" dirty="0">
              <a:latin typeface="Source Sans Pro Light" charset="0"/>
              <a:ea typeface="Source Sans Pro Light" charset="0"/>
              <a:cs typeface="Source Sans Pro Light" charset="0"/>
            </a:endParaRPr>
          </a:p>
          <a:p>
            <a:pPr marL="609585" indent="-609585">
              <a:buAutoNum type="arabicPeriod"/>
            </a:pPr>
            <a:r>
              <a:rPr lang="en-US" sz="3200" dirty="0">
                <a:latin typeface="Source Sans Pro Light" charset="0"/>
                <a:ea typeface="Source Sans Pro Light" charset="0"/>
                <a:cs typeface="Source Sans Pro Light" charset="0"/>
              </a:rPr>
              <a:t>Interoperate streaming with batch AND interactive </a:t>
            </a:r>
          </a:p>
          <a:p>
            <a:pPr marL="1066773" lvl="1" indent="-457189">
              <a:buFontTx/>
              <a:buChar char="-"/>
            </a:pPr>
            <a:r>
              <a:rPr lang="en-US" sz="2667" dirty="0">
                <a:latin typeface="Source Sans Pro Light" charset="0"/>
                <a:ea typeface="Source Sans Pro Light" charset="0"/>
                <a:cs typeface="Source Sans Pro Light" charset="0"/>
              </a:rPr>
              <a:t>RDD/</a:t>
            </a:r>
            <a:r>
              <a:rPr lang="en-US" sz="2667" dirty="0" err="1">
                <a:latin typeface="Source Sans Pro Light" charset="0"/>
                <a:ea typeface="Source Sans Pro Light" charset="0"/>
                <a:cs typeface="Source Sans Pro Light" charset="0"/>
              </a:rPr>
              <a:t>DStream</a:t>
            </a:r>
            <a:r>
              <a:rPr lang="en-US" sz="2667" dirty="0">
                <a:latin typeface="Source Sans Pro Light" charset="0"/>
                <a:ea typeface="Source Sans Pro Light" charset="0"/>
                <a:cs typeface="Source Sans Pro Light" charset="0"/>
              </a:rPr>
              <a:t> has </a:t>
            </a:r>
            <a:r>
              <a:rPr lang="en-US" sz="2667" i="1" dirty="0">
                <a:latin typeface="Source Sans Pro Light" charset="0"/>
                <a:ea typeface="Source Sans Pro Light" charset="0"/>
                <a:cs typeface="Source Sans Pro Light" charset="0"/>
              </a:rPr>
              <a:t>similar</a:t>
            </a:r>
            <a:r>
              <a:rPr lang="en-US" sz="2667" dirty="0">
                <a:latin typeface="Source Sans Pro Light" charset="0"/>
                <a:ea typeface="Source Sans Pro Light" charset="0"/>
                <a:cs typeface="Source Sans Pro Light" charset="0"/>
              </a:rPr>
              <a:t> API, but still requires translation</a:t>
            </a:r>
          </a:p>
          <a:p>
            <a:pPr marL="1066773" lvl="1" indent="-457189">
              <a:buFontTx/>
              <a:buChar char="-"/>
            </a:pPr>
            <a:r>
              <a:rPr lang="en-US" sz="2667" dirty="0">
                <a:latin typeface="Source Sans Pro Light" charset="0"/>
                <a:ea typeface="Source Sans Pro Light" charset="0"/>
                <a:cs typeface="Source Sans Pro Light" charset="0"/>
              </a:rPr>
              <a:t>Hard to interoperate with </a:t>
            </a:r>
            <a:r>
              <a:rPr lang="en-US" sz="2667" dirty="0" err="1">
                <a:latin typeface="Source Sans Pro Light" charset="0"/>
                <a:ea typeface="Source Sans Pro Light" charset="0"/>
                <a:cs typeface="Source Sans Pro Light" charset="0"/>
              </a:rPr>
              <a:t>DataFrames</a:t>
            </a:r>
            <a:r>
              <a:rPr lang="en-US" sz="2667" dirty="0">
                <a:latin typeface="Source Sans Pro Light" charset="0"/>
                <a:ea typeface="Source Sans Pro Light" charset="0"/>
                <a:cs typeface="Source Sans Pro Light" charset="0"/>
              </a:rPr>
              <a:t> and Datasets</a:t>
            </a:r>
          </a:p>
          <a:p>
            <a:pPr marL="609585" indent="-609585">
              <a:buAutoNum type="arabicPeriod"/>
            </a:pPr>
            <a:endParaRPr lang="en-US" sz="3200" dirty="0">
              <a:latin typeface="Source Sans Pro Light" charset="0"/>
              <a:ea typeface="Source Sans Pro Light" charset="0"/>
              <a:cs typeface="Source Sans Pro Light" charset="0"/>
            </a:endParaRPr>
          </a:p>
          <a:p>
            <a:pPr marL="609585" indent="-609585">
              <a:buFontTx/>
              <a:buAutoNum type="arabicPeriod"/>
            </a:pPr>
            <a:r>
              <a:rPr lang="en-US" sz="3200" dirty="0">
                <a:latin typeface="Source Sans Pro Light" charset="0"/>
                <a:ea typeface="Source Sans Pro Light" charset="0"/>
                <a:cs typeface="Source Sans Pro Light" charset="0"/>
              </a:rPr>
              <a:t>Reasoning about end-to-end guarantees</a:t>
            </a:r>
          </a:p>
          <a:p>
            <a:pPr marL="1066773" lvl="1" indent="-457189">
              <a:buFontTx/>
              <a:buChar char="-"/>
            </a:pPr>
            <a:r>
              <a:rPr lang="en-US" sz="2667" dirty="0">
                <a:latin typeface="Source Sans Pro Light" charset="0"/>
                <a:ea typeface="Source Sans Pro Light" charset="0"/>
                <a:cs typeface="Source Sans Pro Light" charset="0"/>
              </a:rPr>
              <a:t>Requires carefully constructing sinks that handle failures correctly</a:t>
            </a:r>
          </a:p>
          <a:p>
            <a:pPr marL="1066773" lvl="1" indent="-457189">
              <a:buFontTx/>
              <a:buChar char="-"/>
            </a:pPr>
            <a:r>
              <a:rPr lang="en-US" sz="2667" dirty="0">
                <a:latin typeface="Source Sans Pro Light" charset="0"/>
                <a:ea typeface="Source Sans Pro Light" charset="0"/>
                <a:cs typeface="Source Sans Pro Light" charset="0"/>
              </a:rPr>
              <a:t>Data consistency in the storage while being updated</a:t>
            </a:r>
          </a:p>
        </p:txBody>
      </p:sp>
      <p:sp>
        <p:nvSpPr>
          <p:cNvPr id="2" name="Title 1"/>
          <p:cNvSpPr>
            <a:spLocks noGrp="1"/>
          </p:cNvSpPr>
          <p:nvPr>
            <p:ph type="title"/>
          </p:nvPr>
        </p:nvSpPr>
        <p:spPr/>
        <p:txBody>
          <a:bodyPr/>
          <a:lstStyle/>
          <a:p>
            <a:r>
              <a:rPr lang="en-US" dirty="0" smtClean="0"/>
              <a:t>Pain points with DStreams</a:t>
            </a:r>
            <a:endParaRPr lang="en-US" dirty="0"/>
          </a:p>
        </p:txBody>
      </p:sp>
    </p:spTree>
    <p:extLst>
      <p:ext uri="{BB962C8B-B14F-4D97-AF65-F5344CB8AC3E}">
        <p14:creationId xmlns:p14="http://schemas.microsoft.com/office/powerpoint/2010/main" val="19440303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over DStreams</a:t>
            </a:r>
            <a:endParaRPr lang="en-US" dirty="0"/>
          </a:p>
        </p:txBody>
      </p:sp>
      <p:sp>
        <p:nvSpPr>
          <p:cNvPr id="3" name="Content Placeholder 2"/>
          <p:cNvSpPr>
            <a:spLocks noGrp="1"/>
          </p:cNvSpPr>
          <p:nvPr>
            <p:ph idx="1"/>
          </p:nvPr>
        </p:nvSpPr>
        <p:spPr>
          <a:xfrm>
            <a:off x="1265099" y="1637242"/>
            <a:ext cx="9563100" cy="4525433"/>
          </a:xfrm>
        </p:spPr>
        <p:txBody>
          <a:bodyPr>
            <a:normAutofit fontScale="92500"/>
          </a:bodyPr>
          <a:lstStyle/>
          <a:p>
            <a:pPr marL="609585" indent="-609585">
              <a:lnSpc>
                <a:spcPct val="150000"/>
              </a:lnSpc>
              <a:buAutoNum type="arabicPeriod"/>
            </a:pPr>
            <a:r>
              <a:rPr lang="en-US" dirty="0">
                <a:latin typeface="Source Sans Pro Light" charset="0"/>
                <a:ea typeface="Source Sans Pro Light" charset="0"/>
                <a:cs typeface="Source Sans Pro Light" charset="0"/>
              </a:rPr>
              <a:t>Processing with event-time, dealing with late </a:t>
            </a:r>
            <a:r>
              <a:rPr lang="en-US" dirty="0" smtClean="0">
                <a:latin typeface="Source Sans Pro Light" charset="0"/>
                <a:ea typeface="Source Sans Pro Light" charset="0"/>
                <a:cs typeface="Source Sans Pro Light" charset="0"/>
              </a:rPr>
              <a:t>data</a:t>
            </a:r>
            <a:endParaRPr lang="en-US" dirty="0">
              <a:latin typeface="Source Sans Pro Light" charset="0"/>
              <a:ea typeface="Source Sans Pro Light" charset="0"/>
              <a:cs typeface="Source Sans Pro Light" charset="0"/>
            </a:endParaRPr>
          </a:p>
          <a:p>
            <a:pPr marL="609585" indent="-609585">
              <a:lnSpc>
                <a:spcPct val="150000"/>
              </a:lnSpc>
              <a:buAutoNum type="arabicPeriod"/>
            </a:pPr>
            <a:r>
              <a:rPr lang="en-US" dirty="0" smtClean="0">
                <a:latin typeface="Source Sans Pro Light" charset="0"/>
                <a:ea typeface="Source Sans Pro Light" charset="0"/>
                <a:cs typeface="Source Sans Pro Light" charset="0"/>
              </a:rPr>
              <a:t>Exactly same API for batch, streaming, and interactive</a:t>
            </a:r>
          </a:p>
          <a:p>
            <a:pPr marL="609585" indent="-609585">
              <a:lnSpc>
                <a:spcPct val="160000"/>
              </a:lnSpc>
              <a:buFontTx/>
              <a:buAutoNum type="arabicPeriod"/>
            </a:pPr>
            <a:r>
              <a:rPr lang="en-US" dirty="0" smtClean="0">
                <a:latin typeface="Source Sans Pro Light" charset="0"/>
                <a:ea typeface="Source Sans Pro Light" charset="0"/>
                <a:cs typeface="Source Sans Pro Light" charset="0"/>
              </a:rPr>
              <a:t>End-to-end exactly-once guarantees from the system</a:t>
            </a:r>
            <a:endParaRPr lang="en-US" dirty="0" smtClean="0"/>
          </a:p>
          <a:p>
            <a:pPr marL="609585" indent="-609585">
              <a:lnSpc>
                <a:spcPct val="160000"/>
              </a:lnSpc>
              <a:buFontTx/>
              <a:buAutoNum type="arabicPeriod"/>
            </a:pPr>
            <a:r>
              <a:rPr lang="en-US" dirty="0" smtClean="0"/>
              <a:t>Performance through SQL optimizations</a:t>
            </a:r>
            <a:endParaRPr lang="en-US" dirty="0"/>
          </a:p>
          <a:p>
            <a:pPr lvl="2" defTabSz="1219170" fontAlgn="auto">
              <a:spcBef>
                <a:spcPts val="0"/>
              </a:spcBef>
              <a:spcAft>
                <a:spcPts val="0"/>
              </a:spcAft>
              <a:buSzTx/>
              <a:buFontTx/>
              <a:buChar char="-"/>
            </a:pPr>
            <a:r>
              <a:rPr lang="en-US" sz="2667" dirty="0"/>
              <a:t>Logical plan optimizations, Tungsten, </a:t>
            </a:r>
            <a:r>
              <a:rPr lang="en-US" sz="2667" dirty="0" err="1"/>
              <a:t>Codegen</a:t>
            </a:r>
            <a:r>
              <a:rPr lang="en-US" sz="2667" dirty="0"/>
              <a:t>, etc.</a:t>
            </a:r>
          </a:p>
          <a:p>
            <a:pPr lvl="2" defTabSz="1219170" fontAlgn="auto">
              <a:spcBef>
                <a:spcPts val="0"/>
              </a:spcBef>
              <a:spcAft>
                <a:spcPts val="0"/>
              </a:spcAft>
              <a:buSzTx/>
              <a:buFontTx/>
              <a:buChar char="-"/>
            </a:pPr>
            <a:r>
              <a:rPr lang="en-US" sz="2667" dirty="0"/>
              <a:t>Faster state management for </a:t>
            </a:r>
            <a:r>
              <a:rPr lang="en-US" sz="2667" dirty="0" err="1"/>
              <a:t>stateful</a:t>
            </a:r>
            <a:r>
              <a:rPr lang="en-US" sz="2667" dirty="0"/>
              <a:t> stream processing</a:t>
            </a:r>
            <a:endParaRPr lang="en-US" dirty="0"/>
          </a:p>
          <a:p>
            <a:pPr marL="0" indent="0" defTabSz="1219170" fontAlgn="auto">
              <a:spcBef>
                <a:spcPts val="0"/>
              </a:spcBef>
              <a:spcAft>
                <a:spcPts val="0"/>
              </a:spcAft>
              <a:buSzTx/>
              <a:buNone/>
              <a:defRPr/>
            </a:pPr>
            <a:endParaRPr lang="en-US" dirty="0"/>
          </a:p>
        </p:txBody>
      </p:sp>
      <p:sp>
        <p:nvSpPr>
          <p:cNvPr id="4" name="Slide Number Placeholder 3"/>
          <p:cNvSpPr>
            <a:spLocks noGrp="1"/>
          </p:cNvSpPr>
          <p:nvPr>
            <p:ph type="sldNum" sz="quarter" idx="10"/>
          </p:nvPr>
        </p:nvSpPr>
        <p:spPr/>
        <p:txBody>
          <a:bodyPr/>
          <a:lstStyle/>
          <a:p>
            <a:pPr>
              <a:defRPr/>
            </a:pPr>
            <a:fld id="{9F03A678-4452-844A-9F06-1DF79E40D900}" type="slidenum">
              <a:rPr lang="en-US" smtClean="0"/>
              <a:pPr>
                <a:defRPr/>
              </a:pPr>
              <a:t>199</a:t>
            </a:fld>
            <a:endParaRPr lang="en-US" dirty="0"/>
          </a:p>
        </p:txBody>
      </p:sp>
    </p:spTree>
    <p:extLst>
      <p:ext uri="{BB962C8B-B14F-4D97-AF65-F5344CB8AC3E}">
        <p14:creationId xmlns:p14="http://schemas.microsoft.com/office/powerpoint/2010/main" val="15021895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a:xfrm>
            <a:off x="623179" y="1418167"/>
            <a:ext cx="10492085" cy="4525433"/>
          </a:xfrm>
        </p:spPr>
        <p:txBody>
          <a:bodyPr>
            <a:normAutofit/>
          </a:bodyPr>
          <a:lstStyle/>
          <a:p>
            <a:pPr marL="0" indent="0">
              <a:buNone/>
            </a:pPr>
            <a:r>
              <a:rPr lang="en-US" sz="4000" dirty="0" smtClean="0"/>
              <a:t>Slides:</a:t>
            </a:r>
          </a:p>
          <a:p>
            <a:pPr marL="0" indent="0">
              <a:buNone/>
            </a:pPr>
            <a:endParaRPr lang="en-US" sz="4000" dirty="0"/>
          </a:p>
          <a:p>
            <a:pPr marL="0" indent="0">
              <a:buNone/>
            </a:pPr>
            <a:r>
              <a:rPr lang="en-US" sz="4000" dirty="0" smtClean="0">
                <a:solidFill>
                  <a:srgbClr val="0070C0"/>
                </a:solidFill>
              </a:rPr>
              <a:t>https://</a:t>
            </a:r>
            <a:r>
              <a:rPr lang="en-US" sz="4000" dirty="0" err="1" smtClean="0">
                <a:solidFill>
                  <a:srgbClr val="0070C0"/>
                </a:solidFill>
              </a:rPr>
              <a:t>g</a:t>
            </a:r>
            <a:r>
              <a:rPr lang="en-US" sz="4000" dirty="0" err="1" smtClean="0">
                <a:solidFill>
                  <a:srgbClr val="0070C0"/>
                </a:solidFill>
              </a:rPr>
              <a:t>ithub.com</a:t>
            </a:r>
            <a:r>
              <a:rPr lang="en-US" sz="4000" dirty="0" smtClean="0">
                <a:solidFill>
                  <a:srgbClr val="0070C0"/>
                </a:solidFill>
              </a:rPr>
              <a:t>/</a:t>
            </a:r>
            <a:r>
              <a:rPr lang="en-US" sz="4000" dirty="0" err="1" smtClean="0">
                <a:solidFill>
                  <a:srgbClr val="0070C0"/>
                </a:solidFill>
              </a:rPr>
              <a:t>Lyubent</a:t>
            </a:r>
            <a:r>
              <a:rPr lang="en-US" sz="4000" dirty="0" smtClean="0">
                <a:solidFill>
                  <a:srgbClr val="0070C0"/>
                </a:solidFill>
              </a:rPr>
              <a:t>/</a:t>
            </a:r>
            <a:r>
              <a:rPr lang="en-US" sz="4000" dirty="0" err="1" smtClean="0">
                <a:solidFill>
                  <a:srgbClr val="0070C0"/>
                </a:solidFill>
              </a:rPr>
              <a:t>bawag</a:t>
            </a:r>
            <a:r>
              <a:rPr lang="en-US" sz="4000" dirty="0" smtClean="0"/>
              <a:t>  </a:t>
            </a:r>
            <a:endParaRPr lang="en-US" sz="4000" dirty="0" smtClean="0"/>
          </a:p>
          <a:p>
            <a:pPr marL="0" indent="0">
              <a:buNone/>
            </a:pPr>
            <a:endParaRPr lang="en-US" sz="4000" dirty="0" smtClean="0"/>
          </a:p>
        </p:txBody>
      </p:sp>
    </p:spTree>
    <p:extLst>
      <p:ext uri="{BB962C8B-B14F-4D97-AF65-F5344CB8AC3E}">
        <p14:creationId xmlns:p14="http://schemas.microsoft.com/office/powerpoint/2010/main" val="13713985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35623" y="1604173"/>
            <a:ext cx="6970956" cy="1752219"/>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3" name="Straight Connector 2"/>
          <p:cNvCxnSpPr/>
          <p:nvPr/>
        </p:nvCxnSpPr>
        <p:spPr>
          <a:xfrm>
            <a:off x="4327343" y="1622281"/>
            <a:ext cx="0" cy="1734111"/>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966107" y="1613225"/>
            <a:ext cx="0" cy="17431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816616" y="1613225"/>
            <a:ext cx="0" cy="17431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729448" y="1971839"/>
            <a:ext cx="1488925" cy="830995"/>
          </a:xfrm>
          <a:prstGeom prst="rect">
            <a:avLst/>
          </a:prstGeom>
          <a:noFill/>
        </p:spPr>
        <p:txBody>
          <a:bodyPr wrap="square" lIns="91438" tIns="45719" rIns="91438" bIns="45719" rtlCol="0">
            <a:spAutoFit/>
          </a:bodyPr>
          <a:lstStyle/>
          <a:p>
            <a:r>
              <a:rPr lang="en-US" sz="1600" dirty="0">
                <a:latin typeface="Source Sans Pro"/>
                <a:cs typeface="Source Sans Pro"/>
              </a:rPr>
              <a:t>Error, ts, msg1</a:t>
            </a:r>
          </a:p>
          <a:p>
            <a:r>
              <a:rPr lang="en-US" sz="1600" dirty="0">
                <a:latin typeface="Source Sans Pro"/>
                <a:cs typeface="Source Sans Pro"/>
              </a:rPr>
              <a:t>Warn, ts, msg2</a:t>
            </a:r>
          </a:p>
          <a:p>
            <a:r>
              <a:rPr lang="en-US" sz="1600" dirty="0">
                <a:latin typeface="Source Sans Pro"/>
                <a:cs typeface="Source Sans Pro"/>
              </a:rPr>
              <a:t>Error, ts, msg1 </a:t>
            </a:r>
          </a:p>
        </p:txBody>
      </p:sp>
      <p:sp>
        <p:nvSpPr>
          <p:cNvPr id="7" name="TextBox 6"/>
          <p:cNvSpPr txBox="1"/>
          <p:nvPr/>
        </p:nvSpPr>
        <p:spPr>
          <a:xfrm>
            <a:off x="4454951" y="1971839"/>
            <a:ext cx="1488925" cy="830995"/>
          </a:xfrm>
          <a:prstGeom prst="rect">
            <a:avLst/>
          </a:prstGeom>
          <a:noFill/>
        </p:spPr>
        <p:txBody>
          <a:bodyPr wrap="square" lIns="91438" tIns="45719" rIns="91438" bIns="45719" rtlCol="0">
            <a:spAutoFit/>
          </a:bodyPr>
          <a:lstStyle/>
          <a:p>
            <a:r>
              <a:rPr lang="en-US" sz="1600" dirty="0">
                <a:latin typeface="Source Sans Pro"/>
                <a:cs typeface="Source Sans Pro"/>
              </a:rPr>
              <a:t>Info, ts, msg8</a:t>
            </a:r>
          </a:p>
          <a:p>
            <a:r>
              <a:rPr lang="en-US" sz="1600" dirty="0">
                <a:latin typeface="Source Sans Pro"/>
                <a:cs typeface="Source Sans Pro"/>
              </a:rPr>
              <a:t>Warn, ts, msg2</a:t>
            </a:r>
          </a:p>
          <a:p>
            <a:r>
              <a:rPr lang="en-US" sz="1600" dirty="0">
                <a:latin typeface="Source Sans Pro"/>
                <a:cs typeface="Source Sans Pro"/>
              </a:rPr>
              <a:t>Info, ts, msg8 </a:t>
            </a:r>
          </a:p>
        </p:txBody>
      </p:sp>
      <p:sp>
        <p:nvSpPr>
          <p:cNvPr id="8" name="TextBox 7"/>
          <p:cNvSpPr txBox="1"/>
          <p:nvPr/>
        </p:nvSpPr>
        <p:spPr>
          <a:xfrm>
            <a:off x="6172861" y="1971839"/>
            <a:ext cx="1492499" cy="830995"/>
          </a:xfrm>
          <a:prstGeom prst="rect">
            <a:avLst/>
          </a:prstGeom>
          <a:noFill/>
        </p:spPr>
        <p:txBody>
          <a:bodyPr wrap="square" lIns="91438" tIns="45719" rIns="91438" bIns="45719" rtlCol="0">
            <a:spAutoFit/>
          </a:bodyPr>
          <a:lstStyle/>
          <a:p>
            <a:r>
              <a:rPr lang="en-US" sz="1600" dirty="0">
                <a:latin typeface="Source Sans Pro"/>
                <a:cs typeface="Source Sans Pro"/>
              </a:rPr>
              <a:t>Error, ts, msg3</a:t>
            </a:r>
          </a:p>
          <a:p>
            <a:r>
              <a:rPr lang="en-US" sz="1600" dirty="0">
                <a:latin typeface="Source Sans Pro"/>
                <a:cs typeface="Source Sans Pro"/>
              </a:rPr>
              <a:t>Info, ts, msg5</a:t>
            </a:r>
          </a:p>
          <a:p>
            <a:r>
              <a:rPr lang="en-US" sz="1600" dirty="0">
                <a:latin typeface="Source Sans Pro"/>
                <a:cs typeface="Source Sans Pro"/>
              </a:rPr>
              <a:t>Info, ts, msg5 </a:t>
            </a:r>
          </a:p>
        </p:txBody>
      </p:sp>
      <p:sp>
        <p:nvSpPr>
          <p:cNvPr id="9" name="TextBox 8"/>
          <p:cNvSpPr txBox="1"/>
          <p:nvPr/>
        </p:nvSpPr>
        <p:spPr>
          <a:xfrm>
            <a:off x="8019369" y="2018009"/>
            <a:ext cx="1890587" cy="830997"/>
          </a:xfrm>
          <a:prstGeom prst="rect">
            <a:avLst/>
          </a:prstGeom>
          <a:noFill/>
        </p:spPr>
        <p:txBody>
          <a:bodyPr wrap="square" lIns="91438" tIns="45719" rIns="91438" bIns="45719" rtlCol="0">
            <a:spAutoFit/>
          </a:bodyPr>
          <a:lstStyle/>
          <a:p>
            <a:r>
              <a:rPr lang="en-US" sz="1600" dirty="0">
                <a:latin typeface="Source Sans Pro"/>
                <a:cs typeface="Source Sans Pro"/>
              </a:rPr>
              <a:t>Error, ts, msg4</a:t>
            </a:r>
          </a:p>
          <a:p>
            <a:r>
              <a:rPr lang="en-US" sz="1600" dirty="0">
                <a:latin typeface="Source Sans Pro"/>
                <a:cs typeface="Source Sans Pro"/>
              </a:rPr>
              <a:t>Warn, ts, msg9</a:t>
            </a:r>
          </a:p>
          <a:p>
            <a:r>
              <a:rPr lang="en-US" sz="1600" dirty="0">
                <a:latin typeface="Source Sans Pro"/>
                <a:cs typeface="Source Sans Pro"/>
              </a:rPr>
              <a:t>Error, ts, msg1 </a:t>
            </a:r>
          </a:p>
        </p:txBody>
      </p:sp>
      <p:sp>
        <p:nvSpPr>
          <p:cNvPr id="10" name="TextBox 9"/>
          <p:cNvSpPr txBox="1"/>
          <p:nvPr/>
        </p:nvSpPr>
        <p:spPr>
          <a:xfrm>
            <a:off x="9667130" y="2664340"/>
            <a:ext cx="1963959"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logLinesRDD</a:t>
            </a:r>
            <a:endParaRPr lang="en-US" dirty="0">
              <a:solidFill>
                <a:schemeClr val="tx1">
                  <a:lumMod val="95000"/>
                </a:schemeClr>
              </a:solidFill>
              <a:latin typeface="Source Sans Pro"/>
              <a:cs typeface="Source Sans Pro"/>
            </a:endParaRPr>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8655" y="484791"/>
            <a:ext cx="1618615" cy="505817"/>
          </a:xfrm>
          <a:prstGeom prst="rect">
            <a:avLst/>
          </a:prstGeom>
        </p:spPr>
      </p:pic>
      <p:cxnSp>
        <p:nvCxnSpPr>
          <p:cNvPr id="13" name="Straight Arrow Connector 12"/>
          <p:cNvCxnSpPr/>
          <p:nvPr/>
        </p:nvCxnSpPr>
        <p:spPr>
          <a:xfrm flipH="1">
            <a:off x="3454749" y="1147728"/>
            <a:ext cx="1745" cy="437775"/>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182210" y="1144700"/>
            <a:ext cx="1745" cy="437775"/>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19114" y="1156917"/>
            <a:ext cx="1745" cy="437775"/>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8665258" y="1143468"/>
            <a:ext cx="1745" cy="437775"/>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4"/>
          <a:stretch>
            <a:fillRect/>
          </a:stretch>
        </p:blipFill>
        <p:spPr>
          <a:xfrm>
            <a:off x="8456758" y="664130"/>
            <a:ext cx="451215" cy="514385"/>
          </a:xfrm>
          <a:prstGeom prst="rect">
            <a:avLst/>
          </a:prstGeom>
        </p:spPr>
      </p:pic>
      <p:pic>
        <p:nvPicPr>
          <p:cNvPr id="18" name="Picture 17"/>
          <p:cNvPicPr>
            <a:picLocks noChangeAspect="1"/>
          </p:cNvPicPr>
          <p:nvPr/>
        </p:nvPicPr>
        <p:blipFill>
          <a:blip r:embed="rId4"/>
          <a:stretch>
            <a:fillRect/>
          </a:stretch>
        </p:blipFill>
        <p:spPr>
          <a:xfrm>
            <a:off x="6715285" y="660664"/>
            <a:ext cx="451215" cy="514385"/>
          </a:xfrm>
          <a:prstGeom prst="rect">
            <a:avLst/>
          </a:prstGeom>
        </p:spPr>
      </p:pic>
      <p:pic>
        <p:nvPicPr>
          <p:cNvPr id="19" name="Picture 18"/>
          <p:cNvPicPr>
            <a:picLocks noChangeAspect="1"/>
          </p:cNvPicPr>
          <p:nvPr/>
        </p:nvPicPr>
        <p:blipFill>
          <a:blip r:embed="rId4"/>
          <a:stretch>
            <a:fillRect/>
          </a:stretch>
        </p:blipFill>
        <p:spPr>
          <a:xfrm>
            <a:off x="4973810" y="632088"/>
            <a:ext cx="451215" cy="514385"/>
          </a:xfrm>
          <a:prstGeom prst="rect">
            <a:avLst/>
          </a:prstGeom>
        </p:spPr>
      </p:pic>
      <p:pic>
        <p:nvPicPr>
          <p:cNvPr id="20" name="Picture 19"/>
          <p:cNvPicPr>
            <a:picLocks noChangeAspect="1"/>
          </p:cNvPicPr>
          <p:nvPr/>
        </p:nvPicPr>
        <p:blipFill>
          <a:blip r:embed="rId4"/>
          <a:stretch>
            <a:fillRect/>
          </a:stretch>
        </p:blipFill>
        <p:spPr>
          <a:xfrm>
            <a:off x="3248305" y="648758"/>
            <a:ext cx="451215" cy="514385"/>
          </a:xfrm>
          <a:prstGeom prst="rect">
            <a:avLst/>
          </a:prstGeom>
        </p:spPr>
      </p:pic>
      <p:cxnSp>
        <p:nvCxnSpPr>
          <p:cNvPr id="21" name="Straight Arrow Connector 20"/>
          <p:cNvCxnSpPr/>
          <p:nvPr/>
        </p:nvCxnSpPr>
        <p:spPr>
          <a:xfrm flipH="1">
            <a:off x="5966113" y="3378445"/>
            <a:ext cx="1" cy="813057"/>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635623" y="4428542"/>
            <a:ext cx="6970956" cy="1752219"/>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23" name="Straight Connector 22"/>
          <p:cNvCxnSpPr/>
          <p:nvPr/>
        </p:nvCxnSpPr>
        <p:spPr>
          <a:xfrm>
            <a:off x="4327343" y="4446651"/>
            <a:ext cx="0" cy="1734111"/>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966107" y="4437595"/>
            <a:ext cx="0" cy="17431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816616" y="4437595"/>
            <a:ext cx="0" cy="17431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29448" y="4796212"/>
            <a:ext cx="1488925" cy="830995"/>
          </a:xfrm>
          <a:prstGeom prst="rect">
            <a:avLst/>
          </a:prstGeom>
          <a:noFill/>
        </p:spPr>
        <p:txBody>
          <a:bodyPr wrap="square" lIns="91438" tIns="45719" rIns="91438" bIns="45719" rtlCol="0">
            <a:spAutoFit/>
          </a:bodyPr>
          <a:lstStyle/>
          <a:p>
            <a:r>
              <a:rPr lang="en-US" sz="1600" dirty="0">
                <a:latin typeface="Source Sans Pro"/>
                <a:cs typeface="Source Sans Pro"/>
              </a:rPr>
              <a:t>Error, ts, msg1</a:t>
            </a:r>
          </a:p>
          <a:p>
            <a:endParaRPr lang="en-US" sz="1600" dirty="0">
              <a:latin typeface="Source Sans Pro"/>
              <a:cs typeface="Source Sans Pro"/>
            </a:endParaRPr>
          </a:p>
          <a:p>
            <a:r>
              <a:rPr lang="en-US" sz="1600" dirty="0">
                <a:latin typeface="Source Sans Pro"/>
                <a:cs typeface="Source Sans Pro"/>
              </a:rPr>
              <a:t>Error, ts, msg1 </a:t>
            </a:r>
          </a:p>
        </p:txBody>
      </p:sp>
      <p:sp>
        <p:nvSpPr>
          <p:cNvPr id="27" name="TextBox 26"/>
          <p:cNvSpPr txBox="1"/>
          <p:nvPr/>
        </p:nvSpPr>
        <p:spPr>
          <a:xfrm>
            <a:off x="6172861" y="4796209"/>
            <a:ext cx="1492499" cy="338552"/>
          </a:xfrm>
          <a:prstGeom prst="rect">
            <a:avLst/>
          </a:prstGeom>
          <a:noFill/>
        </p:spPr>
        <p:txBody>
          <a:bodyPr wrap="square" lIns="91438" tIns="45719" rIns="91438" bIns="45719" rtlCol="0">
            <a:spAutoFit/>
          </a:bodyPr>
          <a:lstStyle/>
          <a:p>
            <a:r>
              <a:rPr lang="en-US" sz="1600" dirty="0">
                <a:latin typeface="Source Sans Pro"/>
                <a:cs typeface="Source Sans Pro"/>
              </a:rPr>
              <a:t>Error, ts, msg3</a:t>
            </a:r>
          </a:p>
        </p:txBody>
      </p:sp>
      <p:sp>
        <p:nvSpPr>
          <p:cNvPr id="28" name="TextBox 27"/>
          <p:cNvSpPr txBox="1"/>
          <p:nvPr/>
        </p:nvSpPr>
        <p:spPr>
          <a:xfrm>
            <a:off x="8019369" y="4824960"/>
            <a:ext cx="1890587" cy="830997"/>
          </a:xfrm>
          <a:prstGeom prst="rect">
            <a:avLst/>
          </a:prstGeom>
          <a:noFill/>
        </p:spPr>
        <p:txBody>
          <a:bodyPr wrap="square" lIns="91438" tIns="45719" rIns="91438" bIns="45719" rtlCol="0">
            <a:spAutoFit/>
          </a:bodyPr>
          <a:lstStyle/>
          <a:p>
            <a:r>
              <a:rPr lang="en-US" sz="1600" dirty="0">
                <a:latin typeface="Source Sans Pro"/>
                <a:cs typeface="Source Sans Pro"/>
              </a:rPr>
              <a:t>Error, ts, msg4</a:t>
            </a:r>
          </a:p>
          <a:p>
            <a:endParaRPr lang="en-US" sz="1600" dirty="0">
              <a:latin typeface="Source Sans Pro"/>
              <a:cs typeface="Source Sans Pro"/>
            </a:endParaRPr>
          </a:p>
          <a:p>
            <a:r>
              <a:rPr lang="en-US" sz="1600" dirty="0">
                <a:latin typeface="Source Sans Pro"/>
                <a:cs typeface="Source Sans Pro"/>
              </a:rPr>
              <a:t>Error, ts, msg1 </a:t>
            </a:r>
          </a:p>
        </p:txBody>
      </p:sp>
      <p:sp>
        <p:nvSpPr>
          <p:cNvPr id="29" name="TextBox 28"/>
          <p:cNvSpPr txBox="1"/>
          <p:nvPr/>
        </p:nvSpPr>
        <p:spPr>
          <a:xfrm>
            <a:off x="9667130" y="5742402"/>
            <a:ext cx="1963959" cy="384719"/>
          </a:xfrm>
          <a:prstGeom prst="rect">
            <a:avLst/>
          </a:prstGeom>
          <a:noFill/>
        </p:spPr>
        <p:txBody>
          <a:bodyPr wrap="square" lIns="91438" tIns="45719" rIns="91438" bIns="45719" rtlCol="0">
            <a:spAutoFit/>
          </a:bodyPr>
          <a:lstStyle/>
          <a:p>
            <a:r>
              <a:rPr lang="en-US" dirty="0" err="1" smtClean="0">
                <a:solidFill>
                  <a:schemeClr val="tx1">
                    <a:lumMod val="95000"/>
                  </a:schemeClr>
                </a:solidFill>
                <a:latin typeface="Source Sans Pro"/>
                <a:cs typeface="Source Sans Pro"/>
              </a:rPr>
              <a:t>errorsRDD</a:t>
            </a:r>
            <a:endParaRPr lang="en-US" dirty="0">
              <a:solidFill>
                <a:schemeClr val="tx1">
                  <a:lumMod val="95000"/>
                </a:schemeClr>
              </a:solidFill>
              <a:latin typeface="Source Sans Pro"/>
              <a:cs typeface="Source Sans Pro"/>
            </a:endParaRPr>
          </a:p>
        </p:txBody>
      </p:sp>
      <p:sp>
        <p:nvSpPr>
          <p:cNvPr id="30" name="TextBox 29"/>
          <p:cNvSpPr txBox="1"/>
          <p:nvPr/>
        </p:nvSpPr>
        <p:spPr>
          <a:xfrm>
            <a:off x="4778067" y="3612765"/>
            <a:ext cx="1102823" cy="338552"/>
          </a:xfrm>
          <a:prstGeom prst="rect">
            <a:avLst/>
          </a:prstGeom>
          <a:noFill/>
        </p:spPr>
        <p:txBody>
          <a:bodyPr wrap="square" lIns="91438" tIns="45719" rIns="91438" bIns="45719" rtlCol="0">
            <a:spAutoFit/>
          </a:bodyPr>
          <a:lstStyle/>
          <a:p>
            <a:r>
              <a:rPr lang="en-US" sz="1600" dirty="0">
                <a:solidFill>
                  <a:srgbClr val="FE5224"/>
                </a:solidFill>
                <a:latin typeface="Source Sans Pro"/>
                <a:cs typeface="Source Sans Pro"/>
              </a:rPr>
              <a:t>.filter(      )</a:t>
            </a:r>
          </a:p>
        </p:txBody>
      </p:sp>
      <p:cxnSp>
        <p:nvCxnSpPr>
          <p:cNvPr id="32" name="Straight Arrow Connector 31"/>
          <p:cNvCxnSpPr/>
          <p:nvPr/>
        </p:nvCxnSpPr>
        <p:spPr>
          <a:xfrm flipH="1">
            <a:off x="5966112" y="6251452"/>
            <a:ext cx="1" cy="813057"/>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843285" y="3022316"/>
            <a:ext cx="1613807" cy="323163"/>
          </a:xfrm>
          <a:prstGeom prst="rect">
            <a:avLst/>
          </a:prstGeom>
          <a:noFill/>
        </p:spPr>
        <p:txBody>
          <a:bodyPr wrap="square" lIns="91438" tIns="45719" rIns="91438" bIns="45719" rtlCol="0">
            <a:spAutoFit/>
          </a:bodyPr>
          <a:lstStyle/>
          <a:p>
            <a:r>
              <a:rPr lang="en-US" sz="1500" dirty="0">
                <a:solidFill>
                  <a:schemeClr val="tx1">
                    <a:lumMod val="95000"/>
                  </a:schemeClr>
                </a:solidFill>
                <a:latin typeface="Source Sans Pro"/>
                <a:cs typeface="Source Sans Pro"/>
              </a:rPr>
              <a:t>(input/base RDD)</a:t>
            </a:r>
          </a:p>
        </p:txBody>
      </p:sp>
      <p:pic>
        <p:nvPicPr>
          <p:cNvPr id="34" name="Picture 2" descr="http://www.insideoutretreats.com/site/images/TransformationButterflies.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090951" y="3659360"/>
            <a:ext cx="1432596" cy="341869"/>
          </a:xfrm>
          <a:prstGeom prst="rect">
            <a:avLst/>
          </a:prstGeom>
          <a:noFill/>
          <a:extLst>
            <a:ext uri="{909E8E84-426E-40dd-AFC4-6F175D3DCCD1}">
              <a14:hiddenFill xmlns="" xmlns:a14="http://schemas.microsoft.com/office/drawing/2010/main">
                <a:solidFill>
                  <a:srgbClr val="FFFFFF"/>
                </a:solidFill>
              </a14:hiddenFill>
            </a:ext>
          </a:extLst>
        </p:spPr>
      </p:pic>
      <p:sp>
        <p:nvSpPr>
          <p:cNvPr id="35" name="TextBox 34"/>
          <p:cNvSpPr txBox="1"/>
          <p:nvPr/>
        </p:nvSpPr>
        <p:spPr>
          <a:xfrm>
            <a:off x="5311828" y="3574588"/>
            <a:ext cx="296333" cy="415494"/>
          </a:xfrm>
          <a:prstGeom prst="rect">
            <a:avLst/>
          </a:prstGeom>
          <a:noFill/>
        </p:spPr>
        <p:txBody>
          <a:bodyPr wrap="square" lIns="121917" tIns="60958" rIns="121917" bIns="60958" rtlCol="0">
            <a:spAutoFit/>
          </a:bodyPr>
          <a:lstStyle/>
          <a:p>
            <a:r>
              <a:rPr lang="el-GR" dirty="0">
                <a:solidFill>
                  <a:schemeClr val="accent1">
                    <a:lumMod val="75000"/>
                  </a:schemeClr>
                </a:solidFill>
                <a:latin typeface="Consolas"/>
                <a:cs typeface="Consolas"/>
              </a:rPr>
              <a:t>λ</a:t>
            </a:r>
            <a:endParaRPr lang="en-US" dirty="0">
              <a:solidFill>
                <a:schemeClr val="accent1">
                  <a:lumMod val="75000"/>
                </a:schemeClr>
              </a:solidFill>
              <a:latin typeface="Consolas"/>
              <a:cs typeface="Consolas"/>
            </a:endParaRPr>
          </a:p>
        </p:txBody>
      </p:sp>
    </p:spTree>
    <p:extLst>
      <p:ext uri="{BB962C8B-B14F-4D97-AF65-F5344CB8AC3E}">
        <p14:creationId xmlns:p14="http://schemas.microsoft.com/office/powerpoint/2010/main" val="1196360006"/>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226484" y="275167"/>
            <a:ext cx="11800416" cy="1143000"/>
          </a:xfrm>
          <a:prstGeom prst="rect">
            <a:avLst/>
          </a:prstGeom>
        </p:spPr>
        <p:txBody>
          <a:bodyPr/>
          <a:lstStyle>
            <a:lvl1pPr algn="l" defTabSz="457200" rtl="0" eaLnBrk="0" fontAlgn="base" hangingPunct="0">
              <a:spcBef>
                <a:spcPct val="0"/>
              </a:spcBef>
              <a:spcAft>
                <a:spcPct val="0"/>
              </a:spcAft>
              <a:defRPr sz="4000" kern="1200">
                <a:solidFill>
                  <a:srgbClr val="404040"/>
                </a:solidFill>
                <a:latin typeface="Newslab Thin"/>
                <a:ea typeface="MS PGothic" pitchFamily="34" charset="-128"/>
                <a:cs typeface="Newslab Thin"/>
              </a:defRPr>
            </a:lvl1pPr>
            <a:lvl2pPr algn="l" defTabSz="457200" rtl="0" eaLnBrk="0" fontAlgn="base" hangingPunct="0">
              <a:spcBef>
                <a:spcPct val="0"/>
              </a:spcBef>
              <a:spcAft>
                <a:spcPct val="0"/>
              </a:spcAft>
              <a:defRPr sz="4000">
                <a:solidFill>
                  <a:srgbClr val="404040"/>
                </a:solidFill>
                <a:latin typeface="Newslab Thin" charset="0"/>
                <a:ea typeface="MS PGothic" pitchFamily="34" charset="-128"/>
              </a:defRPr>
            </a:lvl2pPr>
            <a:lvl3pPr algn="l" defTabSz="457200" rtl="0" eaLnBrk="0" fontAlgn="base" hangingPunct="0">
              <a:spcBef>
                <a:spcPct val="0"/>
              </a:spcBef>
              <a:spcAft>
                <a:spcPct val="0"/>
              </a:spcAft>
              <a:defRPr sz="4000">
                <a:solidFill>
                  <a:srgbClr val="404040"/>
                </a:solidFill>
                <a:latin typeface="Newslab Thin" charset="0"/>
                <a:ea typeface="MS PGothic" pitchFamily="34" charset="-128"/>
              </a:defRPr>
            </a:lvl3pPr>
            <a:lvl4pPr algn="l" defTabSz="457200" rtl="0" eaLnBrk="0" fontAlgn="base" hangingPunct="0">
              <a:spcBef>
                <a:spcPct val="0"/>
              </a:spcBef>
              <a:spcAft>
                <a:spcPct val="0"/>
              </a:spcAft>
              <a:defRPr sz="4000">
                <a:solidFill>
                  <a:srgbClr val="404040"/>
                </a:solidFill>
                <a:latin typeface="Newslab Thin" charset="0"/>
                <a:ea typeface="MS PGothic" pitchFamily="34" charset="-128"/>
              </a:defRPr>
            </a:lvl4pPr>
            <a:lvl5pPr algn="l" defTabSz="457200" rtl="0" eaLnBrk="0" fontAlgn="base" hangingPunct="0">
              <a:spcBef>
                <a:spcPct val="0"/>
              </a:spcBef>
              <a:spcAft>
                <a:spcPct val="0"/>
              </a:spcAft>
              <a:defRPr sz="4000">
                <a:solidFill>
                  <a:srgbClr val="404040"/>
                </a:solidFill>
                <a:latin typeface="Newslab Thin" charset="0"/>
                <a:ea typeface="MS PGothic" pitchFamily="34" charset="-128"/>
              </a:defRPr>
            </a:lvl5pPr>
            <a:lvl6pPr marL="457200" algn="l" defTabSz="457200" rtl="0" fontAlgn="base">
              <a:spcBef>
                <a:spcPct val="0"/>
              </a:spcBef>
              <a:spcAft>
                <a:spcPct val="0"/>
              </a:spcAft>
              <a:defRPr sz="4000">
                <a:solidFill>
                  <a:srgbClr val="404040"/>
                </a:solidFill>
                <a:latin typeface="Newslab Thin" charset="0"/>
                <a:ea typeface="ＭＳ Ｐゴシック" charset="0"/>
              </a:defRPr>
            </a:lvl6pPr>
            <a:lvl7pPr marL="914400" algn="l" defTabSz="457200" rtl="0" fontAlgn="base">
              <a:spcBef>
                <a:spcPct val="0"/>
              </a:spcBef>
              <a:spcAft>
                <a:spcPct val="0"/>
              </a:spcAft>
              <a:defRPr sz="4000">
                <a:solidFill>
                  <a:srgbClr val="404040"/>
                </a:solidFill>
                <a:latin typeface="Newslab Thin" charset="0"/>
                <a:ea typeface="ＭＳ Ｐゴシック" charset="0"/>
              </a:defRPr>
            </a:lvl7pPr>
            <a:lvl8pPr marL="1371600" algn="l" defTabSz="457200" rtl="0" fontAlgn="base">
              <a:spcBef>
                <a:spcPct val="0"/>
              </a:spcBef>
              <a:spcAft>
                <a:spcPct val="0"/>
              </a:spcAft>
              <a:defRPr sz="4000">
                <a:solidFill>
                  <a:srgbClr val="404040"/>
                </a:solidFill>
                <a:latin typeface="Newslab Thin" charset="0"/>
                <a:ea typeface="ＭＳ Ｐゴシック" charset="0"/>
              </a:defRPr>
            </a:lvl8pPr>
            <a:lvl9pPr marL="1828800" algn="l" defTabSz="457200" rtl="0" fontAlgn="base">
              <a:spcBef>
                <a:spcPct val="0"/>
              </a:spcBef>
              <a:spcAft>
                <a:spcPct val="0"/>
              </a:spcAft>
              <a:defRPr sz="4000">
                <a:solidFill>
                  <a:srgbClr val="404040"/>
                </a:solidFill>
                <a:latin typeface="Newslab Thin" charset="0"/>
                <a:ea typeface="ＭＳ Ｐゴシック" charset="0"/>
              </a:defRPr>
            </a:lvl9pPr>
          </a:lstStyle>
          <a:p>
            <a:r>
              <a:rPr lang="en-US" sz="5333" dirty="0"/>
              <a:t>Model</a:t>
            </a:r>
          </a:p>
        </p:txBody>
      </p:sp>
      <p:grpSp>
        <p:nvGrpSpPr>
          <p:cNvPr id="53" name="Shape 159"/>
          <p:cNvGrpSpPr/>
          <p:nvPr/>
        </p:nvGrpSpPr>
        <p:grpSpPr>
          <a:xfrm>
            <a:off x="7719513" y="821791"/>
            <a:ext cx="3047432" cy="596376"/>
            <a:chOff x="4249858" y="829190"/>
            <a:chExt cx="2996522" cy="530285"/>
          </a:xfrm>
        </p:grpSpPr>
        <p:cxnSp>
          <p:nvCxnSpPr>
            <p:cNvPr id="55" name="Shape 160"/>
            <p:cNvCxnSpPr/>
            <p:nvPr/>
          </p:nvCxnSpPr>
          <p:spPr>
            <a:xfrm flipH="1">
              <a:off x="4411775" y="1127875"/>
              <a:ext cx="205499" cy="231600"/>
            </a:xfrm>
            <a:prstGeom prst="straightConnector1">
              <a:avLst/>
            </a:prstGeom>
            <a:noFill/>
            <a:ln w="19050" cap="flat" cmpd="sng">
              <a:solidFill>
                <a:srgbClr val="000000"/>
              </a:solidFill>
              <a:prstDash val="solid"/>
              <a:round/>
              <a:headEnd type="none" w="lg" len="lg"/>
              <a:tailEnd type="stealth" w="lg" len="lg"/>
            </a:ln>
          </p:spPr>
        </p:cxnSp>
        <p:sp>
          <p:nvSpPr>
            <p:cNvPr id="56" name="Shape 161"/>
            <p:cNvSpPr txBox="1"/>
            <p:nvPr/>
          </p:nvSpPr>
          <p:spPr>
            <a:xfrm>
              <a:off x="4249858" y="829190"/>
              <a:ext cx="2996522" cy="406499"/>
            </a:xfrm>
            <a:prstGeom prst="rect">
              <a:avLst/>
            </a:prstGeom>
            <a:noFill/>
            <a:ln>
              <a:noFill/>
            </a:ln>
          </p:spPr>
          <p:txBody>
            <a:bodyPr lIns="121900" tIns="121900" rIns="121900" bIns="121900" anchor="t" anchorCtr="0">
              <a:noAutofit/>
            </a:bodyPr>
            <a:lstStyle/>
            <a:p>
              <a:pPr algn="ctr"/>
              <a:r>
                <a:rPr lang="en" sz="2133" dirty="0">
                  <a:latin typeface="Source Sans Pro Light" charset="0"/>
                  <a:ea typeface="Source Sans Pro Light" charset="0"/>
                  <a:cs typeface="Source Sans Pro Light" charset="0"/>
                </a:rPr>
                <a:t>Trigger: every 1 sec</a:t>
              </a:r>
            </a:p>
          </p:txBody>
        </p:sp>
      </p:grpSp>
      <p:sp>
        <p:nvSpPr>
          <p:cNvPr id="58" name="Shape 156"/>
          <p:cNvSpPr txBox="1"/>
          <p:nvPr/>
        </p:nvSpPr>
        <p:spPr>
          <a:xfrm>
            <a:off x="7402800" y="1316468"/>
            <a:ext cx="463137" cy="510808"/>
          </a:xfrm>
          <a:prstGeom prst="rect">
            <a:avLst/>
          </a:prstGeom>
          <a:noFill/>
          <a:ln>
            <a:noFill/>
          </a:ln>
        </p:spPr>
        <p:txBody>
          <a:bodyPr lIns="121900" tIns="121900" rIns="121900" bIns="121900" anchor="t" anchorCtr="0">
            <a:noAutofit/>
          </a:bodyPr>
          <a:lstStyle/>
          <a:p>
            <a:pPr algn="ctr"/>
            <a:r>
              <a:rPr lang="en" sz="2133">
                <a:latin typeface="Source Sans Pro Light" charset="0"/>
                <a:ea typeface="Source Sans Pro Light" charset="0"/>
                <a:cs typeface="Source Sans Pro Light" charset="0"/>
              </a:rPr>
              <a:t>1</a:t>
            </a:r>
          </a:p>
        </p:txBody>
      </p:sp>
      <p:sp>
        <p:nvSpPr>
          <p:cNvPr id="59" name="Shape 157"/>
          <p:cNvSpPr txBox="1"/>
          <p:nvPr/>
        </p:nvSpPr>
        <p:spPr>
          <a:xfrm>
            <a:off x="9002282" y="1324264"/>
            <a:ext cx="463137" cy="510808"/>
          </a:xfrm>
          <a:prstGeom prst="rect">
            <a:avLst/>
          </a:prstGeom>
          <a:noFill/>
          <a:ln>
            <a:noFill/>
          </a:ln>
        </p:spPr>
        <p:txBody>
          <a:bodyPr lIns="121900" tIns="121900" rIns="121900" bIns="121900" anchor="t" anchorCtr="0">
            <a:noAutofit/>
          </a:bodyPr>
          <a:lstStyle/>
          <a:p>
            <a:pPr algn="ctr"/>
            <a:r>
              <a:rPr lang="en" sz="2133">
                <a:latin typeface="Source Sans Pro Light" charset="0"/>
                <a:ea typeface="Source Sans Pro Light" charset="0"/>
                <a:cs typeface="Source Sans Pro Light" charset="0"/>
              </a:rPr>
              <a:t>2</a:t>
            </a:r>
          </a:p>
        </p:txBody>
      </p:sp>
      <p:sp>
        <p:nvSpPr>
          <p:cNvPr id="60" name="Shape 158"/>
          <p:cNvSpPr txBox="1"/>
          <p:nvPr/>
        </p:nvSpPr>
        <p:spPr>
          <a:xfrm>
            <a:off x="10580210" y="1324264"/>
            <a:ext cx="463137" cy="510808"/>
          </a:xfrm>
          <a:prstGeom prst="rect">
            <a:avLst/>
          </a:prstGeom>
          <a:noFill/>
          <a:ln>
            <a:noFill/>
          </a:ln>
        </p:spPr>
        <p:txBody>
          <a:bodyPr lIns="121900" tIns="121900" rIns="121900" bIns="121900" anchor="t" anchorCtr="0">
            <a:noAutofit/>
          </a:bodyPr>
          <a:lstStyle/>
          <a:p>
            <a:pPr algn="ctr"/>
            <a:r>
              <a:rPr lang="en" sz="2133">
                <a:latin typeface="Source Sans Pro Light" charset="0"/>
                <a:ea typeface="Source Sans Pro Light" charset="0"/>
                <a:cs typeface="Source Sans Pro Light" charset="0"/>
              </a:rPr>
              <a:t>3</a:t>
            </a:r>
          </a:p>
        </p:txBody>
      </p:sp>
      <p:sp>
        <p:nvSpPr>
          <p:cNvPr id="66" name="Shape 127"/>
          <p:cNvSpPr txBox="1"/>
          <p:nvPr/>
        </p:nvSpPr>
        <p:spPr>
          <a:xfrm>
            <a:off x="5398463" y="1467462"/>
            <a:ext cx="1223771" cy="611903"/>
          </a:xfrm>
          <a:prstGeom prst="rect">
            <a:avLst/>
          </a:prstGeom>
          <a:noFill/>
          <a:ln>
            <a:noFill/>
          </a:ln>
        </p:spPr>
        <p:txBody>
          <a:bodyPr lIns="121900" tIns="121900" rIns="121900" bIns="121900" anchor="t" anchorCtr="0">
            <a:noAutofit/>
          </a:bodyPr>
          <a:lstStyle/>
          <a:p>
            <a:r>
              <a:rPr lang="en" sz="2400" dirty="0">
                <a:latin typeface="Source Sans Pro Light" charset="0"/>
                <a:ea typeface="Source Sans Pro Light" charset="0"/>
                <a:cs typeface="Source Sans Pro Light" charset="0"/>
              </a:rPr>
              <a:t>Time</a:t>
            </a:r>
          </a:p>
        </p:txBody>
      </p:sp>
      <p:cxnSp>
        <p:nvCxnSpPr>
          <p:cNvPr id="67" name="Shape 128"/>
          <p:cNvCxnSpPr/>
          <p:nvPr/>
        </p:nvCxnSpPr>
        <p:spPr>
          <a:xfrm>
            <a:off x="6342450" y="1798332"/>
            <a:ext cx="5070349" cy="0"/>
          </a:xfrm>
          <a:prstGeom prst="straightConnector1">
            <a:avLst/>
          </a:prstGeom>
          <a:noFill/>
          <a:ln w="28575" cap="flat" cmpd="sng">
            <a:solidFill>
              <a:srgbClr val="000000"/>
            </a:solidFill>
            <a:prstDash val="solid"/>
            <a:round/>
            <a:headEnd type="none" w="lg" len="lg"/>
            <a:tailEnd type="triangle" w="lg" len="lg"/>
          </a:ln>
        </p:spPr>
      </p:cxnSp>
      <p:cxnSp>
        <p:nvCxnSpPr>
          <p:cNvPr id="68" name="Shape 138"/>
          <p:cNvCxnSpPr/>
          <p:nvPr/>
        </p:nvCxnSpPr>
        <p:spPr>
          <a:xfrm>
            <a:off x="7623588" y="1798339"/>
            <a:ext cx="0" cy="470943"/>
          </a:xfrm>
          <a:prstGeom prst="straightConnector1">
            <a:avLst/>
          </a:prstGeom>
          <a:noFill/>
          <a:ln w="19050" cap="flat" cmpd="sng">
            <a:solidFill>
              <a:srgbClr val="000000"/>
            </a:solidFill>
            <a:prstDash val="lgDash"/>
            <a:round/>
            <a:headEnd type="none" w="lg" len="lg"/>
            <a:tailEnd type="stealth" w="lg" len="lg"/>
          </a:ln>
        </p:spPr>
      </p:cxnSp>
      <p:sp>
        <p:nvSpPr>
          <p:cNvPr id="69" name="Shape 139"/>
          <p:cNvSpPr/>
          <p:nvPr/>
        </p:nvSpPr>
        <p:spPr>
          <a:xfrm>
            <a:off x="7395953" y="2290036"/>
            <a:ext cx="454289" cy="516357"/>
          </a:xfrm>
          <a:prstGeom prst="rect">
            <a:avLst/>
          </a:prstGeom>
          <a:solidFill>
            <a:srgbClr val="FFF2CC"/>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sp>
        <p:nvSpPr>
          <p:cNvPr id="70" name="Shape 140"/>
          <p:cNvSpPr txBox="1"/>
          <p:nvPr/>
        </p:nvSpPr>
        <p:spPr>
          <a:xfrm>
            <a:off x="6342449" y="2340995"/>
            <a:ext cx="1264627" cy="470943"/>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data up</a:t>
            </a:r>
            <a:br>
              <a:rPr lang="en" sz="1733" dirty="0">
                <a:latin typeface="Source Sans Pro Light" charset="0"/>
                <a:ea typeface="Source Sans Pro Light" charset="0"/>
                <a:cs typeface="Source Sans Pro Light" charset="0"/>
              </a:rPr>
            </a:br>
            <a:r>
              <a:rPr lang="en" sz="1733" dirty="0">
                <a:latin typeface="Source Sans Pro Light" charset="0"/>
                <a:ea typeface="Source Sans Pro Light" charset="0"/>
                <a:cs typeface="Source Sans Pro Light" charset="0"/>
              </a:rPr>
              <a:t>to 1</a:t>
            </a:r>
          </a:p>
        </p:txBody>
      </p:sp>
      <p:sp>
        <p:nvSpPr>
          <p:cNvPr id="71" name="Shape 141"/>
          <p:cNvSpPr txBox="1"/>
          <p:nvPr/>
        </p:nvSpPr>
        <p:spPr>
          <a:xfrm>
            <a:off x="5398463" y="2290036"/>
            <a:ext cx="1352800" cy="606661"/>
          </a:xfrm>
          <a:prstGeom prst="rect">
            <a:avLst/>
          </a:prstGeom>
          <a:noFill/>
          <a:ln>
            <a:noFill/>
          </a:ln>
        </p:spPr>
        <p:txBody>
          <a:bodyPr lIns="121900" tIns="121900" rIns="121900" bIns="121900" anchor="t" anchorCtr="0">
            <a:noAutofit/>
          </a:bodyPr>
          <a:lstStyle/>
          <a:p>
            <a:r>
              <a:rPr lang="en" sz="2400" dirty="0">
                <a:latin typeface="Source Sans Pro Light" charset="0"/>
                <a:ea typeface="Source Sans Pro Light" charset="0"/>
                <a:cs typeface="Source Sans Pro Light" charset="0"/>
              </a:rPr>
              <a:t>Input</a:t>
            </a:r>
          </a:p>
        </p:txBody>
      </p:sp>
      <p:sp>
        <p:nvSpPr>
          <p:cNvPr id="76" name="Shape 130"/>
          <p:cNvSpPr/>
          <p:nvPr/>
        </p:nvSpPr>
        <p:spPr>
          <a:xfrm>
            <a:off x="8992150" y="2290036"/>
            <a:ext cx="461916" cy="956851"/>
          </a:xfrm>
          <a:prstGeom prst="rect">
            <a:avLst/>
          </a:prstGeom>
          <a:solidFill>
            <a:srgbClr val="FFF2CC"/>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cxnSp>
        <p:nvCxnSpPr>
          <p:cNvPr id="77" name="Shape 131"/>
          <p:cNvCxnSpPr/>
          <p:nvPr/>
        </p:nvCxnSpPr>
        <p:spPr>
          <a:xfrm>
            <a:off x="9223072" y="1819181"/>
            <a:ext cx="0" cy="470943"/>
          </a:xfrm>
          <a:prstGeom prst="straightConnector1">
            <a:avLst/>
          </a:prstGeom>
          <a:noFill/>
          <a:ln w="19050" cap="flat" cmpd="sng">
            <a:solidFill>
              <a:srgbClr val="000000"/>
            </a:solidFill>
            <a:prstDash val="lgDash"/>
            <a:round/>
            <a:headEnd type="none" w="lg" len="lg"/>
            <a:tailEnd type="stealth" w="lg" len="lg"/>
          </a:ln>
        </p:spPr>
      </p:cxnSp>
      <p:sp>
        <p:nvSpPr>
          <p:cNvPr id="78" name="Shape 132"/>
          <p:cNvSpPr txBox="1"/>
          <p:nvPr/>
        </p:nvSpPr>
        <p:spPr>
          <a:xfrm>
            <a:off x="7937676" y="2340995"/>
            <a:ext cx="1264625" cy="470943"/>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data up</a:t>
            </a:r>
            <a:br>
              <a:rPr lang="en" sz="1733" dirty="0">
                <a:latin typeface="Source Sans Pro Light" charset="0"/>
                <a:ea typeface="Source Sans Pro Light" charset="0"/>
                <a:cs typeface="Source Sans Pro Light" charset="0"/>
              </a:rPr>
            </a:br>
            <a:r>
              <a:rPr lang="en" sz="1733" dirty="0">
                <a:latin typeface="Source Sans Pro Light" charset="0"/>
                <a:ea typeface="Source Sans Pro Light" charset="0"/>
                <a:cs typeface="Source Sans Pro Light" charset="0"/>
              </a:rPr>
              <a:t>to 2</a:t>
            </a:r>
          </a:p>
        </p:txBody>
      </p:sp>
      <p:grpSp>
        <p:nvGrpSpPr>
          <p:cNvPr id="84" name="Shape 133"/>
          <p:cNvGrpSpPr/>
          <p:nvPr/>
        </p:nvGrpSpPr>
        <p:grpSpPr>
          <a:xfrm>
            <a:off x="9537187" y="1798339"/>
            <a:ext cx="1516391" cy="2071224"/>
            <a:chOff x="6135133" y="1801733"/>
            <a:chExt cx="1491053" cy="2367017"/>
          </a:xfrm>
        </p:grpSpPr>
        <p:sp>
          <p:nvSpPr>
            <p:cNvPr id="92" name="Shape 134"/>
            <p:cNvSpPr/>
            <p:nvPr/>
          </p:nvSpPr>
          <p:spPr>
            <a:xfrm>
              <a:off x="7171987" y="2363650"/>
              <a:ext cx="454199" cy="1805100"/>
            </a:xfrm>
            <a:prstGeom prst="rect">
              <a:avLst/>
            </a:prstGeom>
            <a:solidFill>
              <a:srgbClr val="FFF2CC"/>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cxnSp>
          <p:nvCxnSpPr>
            <p:cNvPr id="93" name="Shape 135"/>
            <p:cNvCxnSpPr/>
            <p:nvPr/>
          </p:nvCxnSpPr>
          <p:spPr>
            <a:xfrm>
              <a:off x="7399053" y="1801733"/>
              <a:ext cx="0" cy="538199"/>
            </a:xfrm>
            <a:prstGeom prst="straightConnector1">
              <a:avLst/>
            </a:prstGeom>
            <a:noFill/>
            <a:ln w="19050" cap="flat" cmpd="sng">
              <a:solidFill>
                <a:srgbClr val="000000"/>
              </a:solidFill>
              <a:prstDash val="lgDash"/>
              <a:round/>
              <a:headEnd type="none" w="lg" len="lg"/>
              <a:tailEnd type="stealth" w="lg" len="lg"/>
            </a:ln>
          </p:spPr>
        </p:cxnSp>
        <p:sp>
          <p:nvSpPr>
            <p:cNvPr id="94" name="Shape 136"/>
            <p:cNvSpPr txBox="1"/>
            <p:nvPr/>
          </p:nvSpPr>
          <p:spPr>
            <a:xfrm>
              <a:off x="6135133" y="2421888"/>
              <a:ext cx="1243500" cy="538198"/>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data up</a:t>
              </a:r>
            </a:p>
            <a:p>
              <a:pPr algn="ctr"/>
              <a:r>
                <a:rPr lang="en" sz="1733" dirty="0">
                  <a:latin typeface="Source Sans Pro Light" charset="0"/>
                  <a:ea typeface="Source Sans Pro Light" charset="0"/>
                  <a:cs typeface="Source Sans Pro Light" charset="0"/>
                </a:rPr>
                <a:t>to 3</a:t>
              </a:r>
            </a:p>
          </p:txBody>
        </p:sp>
      </p:grpSp>
      <p:grpSp>
        <p:nvGrpSpPr>
          <p:cNvPr id="108" name="Group 107"/>
          <p:cNvGrpSpPr/>
          <p:nvPr/>
        </p:nvGrpSpPr>
        <p:grpSpPr>
          <a:xfrm>
            <a:off x="6940985" y="2806394"/>
            <a:ext cx="3881620" cy="1504511"/>
            <a:chOff x="5205738" y="2104795"/>
            <a:chExt cx="2911215" cy="1128383"/>
          </a:xfrm>
        </p:grpSpPr>
        <p:cxnSp>
          <p:nvCxnSpPr>
            <p:cNvPr id="61" name="Shape 120"/>
            <p:cNvCxnSpPr>
              <a:stCxn id="69" idx="2"/>
            </p:cNvCxnSpPr>
            <p:nvPr/>
          </p:nvCxnSpPr>
          <p:spPr>
            <a:xfrm>
              <a:off x="5717323" y="2104795"/>
              <a:ext cx="402" cy="1128383"/>
            </a:xfrm>
            <a:prstGeom prst="straightConnector1">
              <a:avLst/>
            </a:prstGeom>
            <a:noFill/>
            <a:ln w="19050" cap="flat" cmpd="sng">
              <a:solidFill>
                <a:srgbClr val="000000"/>
              </a:solidFill>
              <a:prstDash val="solid"/>
              <a:round/>
              <a:headEnd type="none" w="lg" len="lg"/>
              <a:tailEnd type="stealth" w="lg" len="lg"/>
            </a:ln>
          </p:spPr>
        </p:cxnSp>
        <p:sp>
          <p:nvSpPr>
            <p:cNvPr id="65" name="Shape 124"/>
            <p:cNvSpPr txBox="1"/>
            <p:nvPr/>
          </p:nvSpPr>
          <p:spPr>
            <a:xfrm rot="16200000">
              <a:off x="5083583" y="2484692"/>
              <a:ext cx="581495" cy="337186"/>
            </a:xfrm>
            <a:prstGeom prst="rect">
              <a:avLst/>
            </a:prstGeom>
            <a:solidFill>
              <a:schemeClr val="bg1">
                <a:alpha val="89000"/>
              </a:schemeClr>
            </a:solidFill>
            <a:ln>
              <a:noFill/>
            </a:ln>
          </p:spPr>
          <p:txBody>
            <a:bodyPr lIns="0" tIns="121900" rIns="0" bIns="121900" anchor="ctr" anchorCtr="0">
              <a:noAutofit/>
            </a:bodyPr>
            <a:lstStyle/>
            <a:p>
              <a:pPr algn="ctr"/>
              <a:r>
                <a:rPr lang="en" sz="2400" dirty="0">
                  <a:latin typeface="Source Sans Pro Light" charset="0"/>
                  <a:ea typeface="Source Sans Pro Light" charset="0"/>
                  <a:cs typeface="Source Sans Pro Light" charset="0"/>
                </a:rPr>
                <a:t>Query</a:t>
              </a:r>
            </a:p>
          </p:txBody>
        </p:sp>
        <p:cxnSp>
          <p:nvCxnSpPr>
            <p:cNvPr id="79" name="Shape 143"/>
            <p:cNvCxnSpPr/>
            <p:nvPr/>
          </p:nvCxnSpPr>
          <p:spPr>
            <a:xfrm>
              <a:off x="6917330" y="2435164"/>
              <a:ext cx="0" cy="778672"/>
            </a:xfrm>
            <a:prstGeom prst="straightConnector1">
              <a:avLst/>
            </a:prstGeom>
            <a:noFill/>
            <a:ln w="19050" cap="flat" cmpd="sng">
              <a:solidFill>
                <a:srgbClr val="000000"/>
              </a:solidFill>
              <a:prstDash val="solid"/>
              <a:round/>
              <a:headEnd type="none" w="lg" len="lg"/>
              <a:tailEnd type="stealth" w="lg" len="lg"/>
            </a:ln>
          </p:spPr>
        </p:cxnSp>
        <p:cxnSp>
          <p:nvCxnSpPr>
            <p:cNvPr id="89" name="Shape 147"/>
            <p:cNvCxnSpPr/>
            <p:nvPr/>
          </p:nvCxnSpPr>
          <p:spPr>
            <a:xfrm>
              <a:off x="8116953" y="2902171"/>
              <a:ext cx="0" cy="322494"/>
            </a:xfrm>
            <a:prstGeom prst="straightConnector1">
              <a:avLst/>
            </a:prstGeom>
            <a:noFill/>
            <a:ln w="19050" cap="flat" cmpd="sng">
              <a:solidFill>
                <a:srgbClr val="000000"/>
              </a:solidFill>
              <a:prstDash val="solid"/>
              <a:round/>
              <a:headEnd type="none" w="lg" len="lg"/>
              <a:tailEnd type="stealth" w="lg" len="lg"/>
            </a:ln>
          </p:spPr>
        </p:cxnSp>
      </p:grpSp>
      <p:sp>
        <p:nvSpPr>
          <p:cNvPr id="4" name="Rectangle 3"/>
          <p:cNvSpPr/>
          <p:nvPr/>
        </p:nvSpPr>
        <p:spPr>
          <a:xfrm>
            <a:off x="545761" y="2043731"/>
            <a:ext cx="4781131" cy="3990195"/>
          </a:xfrm>
          <a:prstGeom prst="rect">
            <a:avLst/>
          </a:prstGeom>
        </p:spPr>
        <p:txBody>
          <a:bodyPr wrap="square">
            <a:spAutoFit/>
          </a:bodyPr>
          <a:lstStyle/>
          <a:p>
            <a:r>
              <a:rPr lang="en" sz="2533" b="1" dirty="0">
                <a:latin typeface="Source Sans Pro Light" charset="0"/>
                <a:ea typeface="Source Sans Pro Light" charset="0"/>
                <a:cs typeface="Source Sans Pro Light" charset="0"/>
              </a:rPr>
              <a:t>Input:</a:t>
            </a:r>
            <a:r>
              <a:rPr lang="en" sz="2533" dirty="0">
                <a:latin typeface="Source Sans Pro Light" charset="0"/>
                <a:ea typeface="Source Sans Pro Light" charset="0"/>
                <a:cs typeface="Source Sans Pro Light" charset="0"/>
              </a:rPr>
              <a:t> </a:t>
            </a:r>
            <a:r>
              <a:rPr lang="en-US" sz="2533" dirty="0">
                <a:latin typeface="Source Sans Pro Light" charset="0"/>
                <a:ea typeface="Source Sans Pro Light" charset="0"/>
                <a:cs typeface="Source Sans Pro Light" charset="0"/>
              </a:rPr>
              <a:t>data from source as an </a:t>
            </a:r>
          </a:p>
          <a:p>
            <a:r>
              <a:rPr lang="en-US" sz="2533" dirty="0">
                <a:latin typeface="Source Sans Pro Light" charset="0"/>
                <a:ea typeface="Source Sans Pro Light" charset="0"/>
                <a:cs typeface="Source Sans Pro Light" charset="0"/>
              </a:rPr>
              <a:t>             </a:t>
            </a:r>
            <a:r>
              <a:rPr lang="en" sz="2533" dirty="0">
                <a:latin typeface="Source Sans Pro Light" charset="0"/>
                <a:ea typeface="Source Sans Pro Light" charset="0"/>
                <a:cs typeface="Source Sans Pro Light" charset="0"/>
              </a:rPr>
              <a:t>append-only</a:t>
            </a:r>
            <a:r>
              <a:rPr lang="en-US" sz="2533" dirty="0">
                <a:latin typeface="Source Sans Pro Light" charset="0"/>
                <a:ea typeface="Source Sans Pro Light" charset="0"/>
                <a:cs typeface="Source Sans Pro Light" charset="0"/>
              </a:rPr>
              <a:t> table</a:t>
            </a:r>
          </a:p>
          <a:p>
            <a:endParaRPr lang="en-US" sz="2533" b="1" dirty="0">
              <a:latin typeface="Source Sans Pro Light" charset="0"/>
              <a:ea typeface="Source Sans Pro Light" charset="0"/>
              <a:cs typeface="Source Sans Pro Light" charset="0"/>
            </a:endParaRPr>
          </a:p>
          <a:p>
            <a:r>
              <a:rPr lang="en-US" sz="2533" b="1" dirty="0">
                <a:latin typeface="Source Sans Pro Light" charset="0"/>
                <a:ea typeface="Source Sans Pro Light" charset="0"/>
                <a:cs typeface="Source Sans Pro Light" charset="0"/>
              </a:rPr>
              <a:t>Trigger: </a:t>
            </a:r>
            <a:r>
              <a:rPr lang="en-US" sz="2533" dirty="0">
                <a:latin typeface="Source Sans Pro Light" charset="0"/>
                <a:ea typeface="Source Sans Pro Light" charset="0"/>
                <a:cs typeface="Source Sans Pro Light" charset="0"/>
              </a:rPr>
              <a:t>how frequently to check</a:t>
            </a:r>
          </a:p>
          <a:p>
            <a:r>
              <a:rPr lang="en-US" sz="2533" dirty="0">
                <a:latin typeface="Source Sans Pro Light" charset="0"/>
                <a:ea typeface="Source Sans Pro Light" charset="0"/>
                <a:cs typeface="Source Sans Pro Light" charset="0"/>
              </a:rPr>
              <a:t>	      input for new data</a:t>
            </a:r>
          </a:p>
          <a:p>
            <a:endParaRPr lang="en-US" sz="2533" b="1" dirty="0">
              <a:latin typeface="Source Sans Pro Light" charset="0"/>
              <a:ea typeface="Source Sans Pro Light" charset="0"/>
              <a:cs typeface="Source Sans Pro Light" charset="0"/>
            </a:endParaRPr>
          </a:p>
          <a:p>
            <a:r>
              <a:rPr lang="en-US" sz="2533" b="1" dirty="0">
                <a:latin typeface="Source Sans Pro Light" charset="0"/>
                <a:ea typeface="Source Sans Pro Light" charset="0"/>
                <a:cs typeface="Source Sans Pro Light" charset="0"/>
              </a:rPr>
              <a:t>Query:</a:t>
            </a:r>
            <a:r>
              <a:rPr lang="en-US" sz="2533" dirty="0">
                <a:latin typeface="Source Sans Pro Light" charset="0"/>
                <a:ea typeface="Source Sans Pro Light" charset="0"/>
                <a:cs typeface="Source Sans Pro Light" charset="0"/>
              </a:rPr>
              <a:t> operations on input</a:t>
            </a:r>
          </a:p>
          <a:p>
            <a:r>
              <a:rPr lang="en-US" sz="2533" dirty="0">
                <a:latin typeface="Source Sans Pro Light" charset="0"/>
                <a:ea typeface="Source Sans Pro Light" charset="0"/>
                <a:cs typeface="Source Sans Pro Light" charset="0"/>
              </a:rPr>
              <a:t>	    usual map/filter/reduce </a:t>
            </a:r>
          </a:p>
          <a:p>
            <a:r>
              <a:rPr lang="en-US" sz="2533" dirty="0">
                <a:latin typeface="Source Sans Pro Light" charset="0"/>
                <a:ea typeface="Source Sans Pro Light" charset="0"/>
                <a:cs typeface="Source Sans Pro Light" charset="0"/>
              </a:rPr>
              <a:t>	    new window, session ops</a:t>
            </a:r>
          </a:p>
          <a:p>
            <a:endParaRPr lang="en-US" sz="2533" dirty="0">
              <a:latin typeface="Source Sans Pro Light" charset="0"/>
              <a:ea typeface="Source Sans Pro Light" charset="0"/>
              <a:cs typeface="Source Sans Pro Light" charset="0"/>
            </a:endParaRPr>
          </a:p>
        </p:txBody>
      </p:sp>
    </p:spTree>
    <p:extLst>
      <p:ext uri="{BB962C8B-B14F-4D97-AF65-F5344CB8AC3E}">
        <p14:creationId xmlns:p14="http://schemas.microsoft.com/office/powerpoint/2010/main" val="148147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226484" y="275167"/>
            <a:ext cx="11800416" cy="1143000"/>
          </a:xfrm>
          <a:prstGeom prst="rect">
            <a:avLst/>
          </a:prstGeom>
        </p:spPr>
        <p:txBody>
          <a:bodyPr/>
          <a:lstStyle>
            <a:lvl1pPr algn="l" defTabSz="457200" rtl="0" eaLnBrk="0" fontAlgn="base" hangingPunct="0">
              <a:spcBef>
                <a:spcPct val="0"/>
              </a:spcBef>
              <a:spcAft>
                <a:spcPct val="0"/>
              </a:spcAft>
              <a:defRPr sz="4000" kern="1200">
                <a:solidFill>
                  <a:srgbClr val="404040"/>
                </a:solidFill>
                <a:latin typeface="Newslab Thin"/>
                <a:ea typeface="MS PGothic" pitchFamily="34" charset="-128"/>
                <a:cs typeface="Newslab Thin"/>
              </a:defRPr>
            </a:lvl1pPr>
            <a:lvl2pPr algn="l" defTabSz="457200" rtl="0" eaLnBrk="0" fontAlgn="base" hangingPunct="0">
              <a:spcBef>
                <a:spcPct val="0"/>
              </a:spcBef>
              <a:spcAft>
                <a:spcPct val="0"/>
              </a:spcAft>
              <a:defRPr sz="4000">
                <a:solidFill>
                  <a:srgbClr val="404040"/>
                </a:solidFill>
                <a:latin typeface="Newslab Thin" charset="0"/>
                <a:ea typeface="MS PGothic" pitchFamily="34" charset="-128"/>
              </a:defRPr>
            </a:lvl2pPr>
            <a:lvl3pPr algn="l" defTabSz="457200" rtl="0" eaLnBrk="0" fontAlgn="base" hangingPunct="0">
              <a:spcBef>
                <a:spcPct val="0"/>
              </a:spcBef>
              <a:spcAft>
                <a:spcPct val="0"/>
              </a:spcAft>
              <a:defRPr sz="4000">
                <a:solidFill>
                  <a:srgbClr val="404040"/>
                </a:solidFill>
                <a:latin typeface="Newslab Thin" charset="0"/>
                <a:ea typeface="MS PGothic" pitchFamily="34" charset="-128"/>
              </a:defRPr>
            </a:lvl3pPr>
            <a:lvl4pPr algn="l" defTabSz="457200" rtl="0" eaLnBrk="0" fontAlgn="base" hangingPunct="0">
              <a:spcBef>
                <a:spcPct val="0"/>
              </a:spcBef>
              <a:spcAft>
                <a:spcPct val="0"/>
              </a:spcAft>
              <a:defRPr sz="4000">
                <a:solidFill>
                  <a:srgbClr val="404040"/>
                </a:solidFill>
                <a:latin typeface="Newslab Thin" charset="0"/>
                <a:ea typeface="MS PGothic" pitchFamily="34" charset="-128"/>
              </a:defRPr>
            </a:lvl4pPr>
            <a:lvl5pPr algn="l" defTabSz="457200" rtl="0" eaLnBrk="0" fontAlgn="base" hangingPunct="0">
              <a:spcBef>
                <a:spcPct val="0"/>
              </a:spcBef>
              <a:spcAft>
                <a:spcPct val="0"/>
              </a:spcAft>
              <a:defRPr sz="4000">
                <a:solidFill>
                  <a:srgbClr val="404040"/>
                </a:solidFill>
                <a:latin typeface="Newslab Thin" charset="0"/>
                <a:ea typeface="MS PGothic" pitchFamily="34" charset="-128"/>
              </a:defRPr>
            </a:lvl5pPr>
            <a:lvl6pPr marL="457200" algn="l" defTabSz="457200" rtl="0" fontAlgn="base">
              <a:spcBef>
                <a:spcPct val="0"/>
              </a:spcBef>
              <a:spcAft>
                <a:spcPct val="0"/>
              </a:spcAft>
              <a:defRPr sz="4000">
                <a:solidFill>
                  <a:srgbClr val="404040"/>
                </a:solidFill>
                <a:latin typeface="Newslab Thin" charset="0"/>
                <a:ea typeface="ＭＳ Ｐゴシック" charset="0"/>
              </a:defRPr>
            </a:lvl6pPr>
            <a:lvl7pPr marL="914400" algn="l" defTabSz="457200" rtl="0" fontAlgn="base">
              <a:spcBef>
                <a:spcPct val="0"/>
              </a:spcBef>
              <a:spcAft>
                <a:spcPct val="0"/>
              </a:spcAft>
              <a:defRPr sz="4000">
                <a:solidFill>
                  <a:srgbClr val="404040"/>
                </a:solidFill>
                <a:latin typeface="Newslab Thin" charset="0"/>
                <a:ea typeface="ＭＳ Ｐゴシック" charset="0"/>
              </a:defRPr>
            </a:lvl7pPr>
            <a:lvl8pPr marL="1371600" algn="l" defTabSz="457200" rtl="0" fontAlgn="base">
              <a:spcBef>
                <a:spcPct val="0"/>
              </a:spcBef>
              <a:spcAft>
                <a:spcPct val="0"/>
              </a:spcAft>
              <a:defRPr sz="4000">
                <a:solidFill>
                  <a:srgbClr val="404040"/>
                </a:solidFill>
                <a:latin typeface="Newslab Thin" charset="0"/>
                <a:ea typeface="ＭＳ Ｐゴシック" charset="0"/>
              </a:defRPr>
            </a:lvl8pPr>
            <a:lvl9pPr marL="1828800" algn="l" defTabSz="457200" rtl="0" fontAlgn="base">
              <a:spcBef>
                <a:spcPct val="0"/>
              </a:spcBef>
              <a:spcAft>
                <a:spcPct val="0"/>
              </a:spcAft>
              <a:defRPr sz="4000">
                <a:solidFill>
                  <a:srgbClr val="404040"/>
                </a:solidFill>
                <a:latin typeface="Newslab Thin" charset="0"/>
                <a:ea typeface="ＭＳ Ｐゴシック" charset="0"/>
              </a:defRPr>
            </a:lvl9pPr>
          </a:lstStyle>
          <a:p>
            <a:r>
              <a:rPr lang="en-US" sz="5333" dirty="0"/>
              <a:t>Model</a:t>
            </a:r>
          </a:p>
        </p:txBody>
      </p:sp>
      <p:grpSp>
        <p:nvGrpSpPr>
          <p:cNvPr id="53" name="Shape 159"/>
          <p:cNvGrpSpPr/>
          <p:nvPr/>
        </p:nvGrpSpPr>
        <p:grpSpPr>
          <a:xfrm>
            <a:off x="7719513" y="821791"/>
            <a:ext cx="3047432" cy="596376"/>
            <a:chOff x="4249858" y="829190"/>
            <a:chExt cx="2996522" cy="530285"/>
          </a:xfrm>
        </p:grpSpPr>
        <p:cxnSp>
          <p:nvCxnSpPr>
            <p:cNvPr id="55" name="Shape 160"/>
            <p:cNvCxnSpPr/>
            <p:nvPr/>
          </p:nvCxnSpPr>
          <p:spPr>
            <a:xfrm flipH="1">
              <a:off x="4411775" y="1127875"/>
              <a:ext cx="205499" cy="231600"/>
            </a:xfrm>
            <a:prstGeom prst="straightConnector1">
              <a:avLst/>
            </a:prstGeom>
            <a:noFill/>
            <a:ln w="19050" cap="flat" cmpd="sng">
              <a:solidFill>
                <a:srgbClr val="000000"/>
              </a:solidFill>
              <a:prstDash val="solid"/>
              <a:round/>
              <a:headEnd type="none" w="lg" len="lg"/>
              <a:tailEnd type="stealth" w="lg" len="lg"/>
            </a:ln>
          </p:spPr>
        </p:cxnSp>
        <p:sp>
          <p:nvSpPr>
            <p:cNvPr id="56" name="Shape 161"/>
            <p:cNvSpPr txBox="1"/>
            <p:nvPr/>
          </p:nvSpPr>
          <p:spPr>
            <a:xfrm>
              <a:off x="4249858" y="829190"/>
              <a:ext cx="2996522" cy="406499"/>
            </a:xfrm>
            <a:prstGeom prst="rect">
              <a:avLst/>
            </a:prstGeom>
            <a:noFill/>
            <a:ln>
              <a:noFill/>
            </a:ln>
          </p:spPr>
          <p:txBody>
            <a:bodyPr lIns="121900" tIns="121900" rIns="121900" bIns="121900" anchor="t" anchorCtr="0">
              <a:noAutofit/>
            </a:bodyPr>
            <a:lstStyle/>
            <a:p>
              <a:pPr algn="ctr"/>
              <a:r>
                <a:rPr lang="en" sz="2133" dirty="0">
                  <a:latin typeface="Source Sans Pro Light" charset="0"/>
                  <a:ea typeface="Source Sans Pro Light" charset="0"/>
                  <a:cs typeface="Source Sans Pro Light" charset="0"/>
                </a:rPr>
                <a:t>Trigger: every 1 sec</a:t>
              </a:r>
            </a:p>
          </p:txBody>
        </p:sp>
      </p:grpSp>
      <p:sp>
        <p:nvSpPr>
          <p:cNvPr id="58" name="Shape 156"/>
          <p:cNvSpPr txBox="1"/>
          <p:nvPr/>
        </p:nvSpPr>
        <p:spPr>
          <a:xfrm>
            <a:off x="7402800" y="1316468"/>
            <a:ext cx="463137" cy="510808"/>
          </a:xfrm>
          <a:prstGeom prst="rect">
            <a:avLst/>
          </a:prstGeom>
          <a:noFill/>
          <a:ln>
            <a:noFill/>
          </a:ln>
        </p:spPr>
        <p:txBody>
          <a:bodyPr lIns="121900" tIns="121900" rIns="121900" bIns="121900" anchor="t" anchorCtr="0">
            <a:noAutofit/>
          </a:bodyPr>
          <a:lstStyle/>
          <a:p>
            <a:pPr algn="ctr"/>
            <a:r>
              <a:rPr lang="en" sz="2133">
                <a:latin typeface="Source Sans Pro Light" charset="0"/>
                <a:ea typeface="Source Sans Pro Light" charset="0"/>
                <a:cs typeface="Source Sans Pro Light" charset="0"/>
              </a:rPr>
              <a:t>1</a:t>
            </a:r>
          </a:p>
        </p:txBody>
      </p:sp>
      <p:sp>
        <p:nvSpPr>
          <p:cNvPr id="59" name="Shape 157"/>
          <p:cNvSpPr txBox="1"/>
          <p:nvPr/>
        </p:nvSpPr>
        <p:spPr>
          <a:xfrm>
            <a:off x="9002282" y="1324264"/>
            <a:ext cx="463137" cy="510808"/>
          </a:xfrm>
          <a:prstGeom prst="rect">
            <a:avLst/>
          </a:prstGeom>
          <a:noFill/>
          <a:ln>
            <a:noFill/>
          </a:ln>
        </p:spPr>
        <p:txBody>
          <a:bodyPr lIns="121900" tIns="121900" rIns="121900" bIns="121900" anchor="t" anchorCtr="0">
            <a:noAutofit/>
          </a:bodyPr>
          <a:lstStyle/>
          <a:p>
            <a:pPr algn="ctr"/>
            <a:r>
              <a:rPr lang="en" sz="2133">
                <a:latin typeface="Source Sans Pro Light" charset="0"/>
                <a:ea typeface="Source Sans Pro Light" charset="0"/>
                <a:cs typeface="Source Sans Pro Light" charset="0"/>
              </a:rPr>
              <a:t>2</a:t>
            </a:r>
          </a:p>
        </p:txBody>
      </p:sp>
      <p:sp>
        <p:nvSpPr>
          <p:cNvPr id="60" name="Shape 158"/>
          <p:cNvSpPr txBox="1"/>
          <p:nvPr/>
        </p:nvSpPr>
        <p:spPr>
          <a:xfrm>
            <a:off x="10580210" y="1324264"/>
            <a:ext cx="463137" cy="510808"/>
          </a:xfrm>
          <a:prstGeom prst="rect">
            <a:avLst/>
          </a:prstGeom>
          <a:noFill/>
          <a:ln>
            <a:noFill/>
          </a:ln>
        </p:spPr>
        <p:txBody>
          <a:bodyPr lIns="121900" tIns="121900" rIns="121900" bIns="121900" anchor="t" anchorCtr="0">
            <a:noAutofit/>
          </a:bodyPr>
          <a:lstStyle/>
          <a:p>
            <a:pPr algn="ctr"/>
            <a:r>
              <a:rPr lang="en" sz="2133">
                <a:latin typeface="Source Sans Pro Light" charset="0"/>
                <a:ea typeface="Source Sans Pro Light" charset="0"/>
                <a:cs typeface="Source Sans Pro Light" charset="0"/>
              </a:rPr>
              <a:t>3</a:t>
            </a:r>
          </a:p>
        </p:txBody>
      </p:sp>
      <p:cxnSp>
        <p:nvCxnSpPr>
          <p:cNvPr id="61" name="Shape 120"/>
          <p:cNvCxnSpPr/>
          <p:nvPr/>
        </p:nvCxnSpPr>
        <p:spPr>
          <a:xfrm>
            <a:off x="7623633" y="2389853"/>
            <a:ext cx="0" cy="1921052"/>
          </a:xfrm>
          <a:prstGeom prst="straightConnector1">
            <a:avLst/>
          </a:prstGeom>
          <a:noFill/>
          <a:ln w="19050" cap="flat" cmpd="sng">
            <a:solidFill>
              <a:srgbClr val="000000"/>
            </a:solidFill>
            <a:prstDash val="solid"/>
            <a:round/>
            <a:headEnd type="none" w="lg" len="lg"/>
            <a:tailEnd type="stealth" w="lg" len="lg"/>
          </a:ln>
        </p:spPr>
      </p:cxnSp>
      <p:sp>
        <p:nvSpPr>
          <p:cNvPr id="62" name="Shape 121"/>
          <p:cNvSpPr/>
          <p:nvPr/>
        </p:nvSpPr>
        <p:spPr>
          <a:xfrm>
            <a:off x="7395949" y="4298685"/>
            <a:ext cx="454289" cy="543921"/>
          </a:xfrm>
          <a:prstGeom prst="rect">
            <a:avLst/>
          </a:prstGeom>
          <a:solidFill>
            <a:srgbClr val="D9EAD3"/>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sp>
        <p:nvSpPr>
          <p:cNvPr id="63" name="Shape 122"/>
          <p:cNvSpPr txBox="1"/>
          <p:nvPr/>
        </p:nvSpPr>
        <p:spPr>
          <a:xfrm>
            <a:off x="6453854" y="4076059"/>
            <a:ext cx="1030165" cy="470943"/>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output for</a:t>
            </a:r>
            <a:r>
              <a:rPr lang="en-US" sz="1733" dirty="0">
                <a:latin typeface="Source Sans Pro Light" charset="0"/>
                <a:ea typeface="Source Sans Pro Light" charset="0"/>
                <a:cs typeface="Source Sans Pro Light" charset="0"/>
              </a:rPr>
              <a:t> </a:t>
            </a:r>
            <a:r>
              <a:rPr lang="en" sz="1733" dirty="0">
                <a:latin typeface="Source Sans Pro Light" charset="0"/>
                <a:ea typeface="Source Sans Pro Light" charset="0"/>
                <a:cs typeface="Source Sans Pro Light" charset="0"/>
              </a:rPr>
              <a:t>data </a:t>
            </a:r>
            <a:r>
              <a:rPr lang="en-US" sz="1733" dirty="0">
                <a:latin typeface="Source Sans Pro Light" charset="0"/>
                <a:ea typeface="Source Sans Pro Light" charset="0"/>
                <a:cs typeface="Source Sans Pro Light" charset="0"/>
              </a:rPr>
              <a:t>up to </a:t>
            </a:r>
            <a:r>
              <a:rPr lang="en" sz="1733" dirty="0">
                <a:latin typeface="Source Sans Pro Light" charset="0"/>
                <a:ea typeface="Source Sans Pro Light" charset="0"/>
                <a:cs typeface="Source Sans Pro Light" charset="0"/>
              </a:rPr>
              <a:t>1</a:t>
            </a:r>
          </a:p>
        </p:txBody>
      </p:sp>
      <p:sp>
        <p:nvSpPr>
          <p:cNvPr id="64" name="Shape 123"/>
          <p:cNvSpPr txBox="1"/>
          <p:nvPr/>
        </p:nvSpPr>
        <p:spPr>
          <a:xfrm>
            <a:off x="5398463" y="4194102"/>
            <a:ext cx="1352800" cy="606661"/>
          </a:xfrm>
          <a:prstGeom prst="rect">
            <a:avLst/>
          </a:prstGeom>
          <a:noFill/>
          <a:ln>
            <a:noFill/>
          </a:ln>
        </p:spPr>
        <p:txBody>
          <a:bodyPr lIns="121900" tIns="121900" rIns="121900" bIns="121900" anchor="t" anchorCtr="0">
            <a:noAutofit/>
          </a:bodyPr>
          <a:lstStyle/>
          <a:p>
            <a:r>
              <a:rPr lang="en-US" sz="2400" dirty="0">
                <a:latin typeface="Source Sans Pro Light" charset="0"/>
                <a:ea typeface="Source Sans Pro Light" charset="0"/>
                <a:cs typeface="Source Sans Pro Light" charset="0"/>
              </a:rPr>
              <a:t>Result</a:t>
            </a:r>
            <a:endParaRPr lang="en" sz="2400" dirty="0">
              <a:latin typeface="Source Sans Pro Light" charset="0"/>
              <a:ea typeface="Source Sans Pro Light" charset="0"/>
              <a:cs typeface="Source Sans Pro Light" charset="0"/>
            </a:endParaRPr>
          </a:p>
        </p:txBody>
      </p:sp>
      <p:sp>
        <p:nvSpPr>
          <p:cNvPr id="65" name="Shape 124"/>
          <p:cNvSpPr txBox="1"/>
          <p:nvPr/>
        </p:nvSpPr>
        <p:spPr>
          <a:xfrm rot="16200000">
            <a:off x="6778111" y="3312923"/>
            <a:ext cx="775327" cy="449581"/>
          </a:xfrm>
          <a:prstGeom prst="rect">
            <a:avLst/>
          </a:prstGeom>
          <a:solidFill>
            <a:schemeClr val="bg1">
              <a:alpha val="89000"/>
            </a:schemeClr>
          </a:solidFill>
          <a:ln>
            <a:noFill/>
          </a:ln>
        </p:spPr>
        <p:txBody>
          <a:bodyPr lIns="0" tIns="121900" rIns="0" bIns="121900" anchor="ctr" anchorCtr="0">
            <a:noAutofit/>
          </a:bodyPr>
          <a:lstStyle/>
          <a:p>
            <a:pPr algn="ctr"/>
            <a:r>
              <a:rPr lang="en" sz="2400" dirty="0">
                <a:latin typeface="Source Sans Pro Light" charset="0"/>
                <a:ea typeface="Source Sans Pro Light" charset="0"/>
                <a:cs typeface="Source Sans Pro Light" charset="0"/>
              </a:rPr>
              <a:t>Query</a:t>
            </a:r>
          </a:p>
        </p:txBody>
      </p:sp>
      <p:sp>
        <p:nvSpPr>
          <p:cNvPr id="66" name="Shape 127"/>
          <p:cNvSpPr txBox="1"/>
          <p:nvPr/>
        </p:nvSpPr>
        <p:spPr>
          <a:xfrm>
            <a:off x="5398463" y="1467462"/>
            <a:ext cx="1223771" cy="611903"/>
          </a:xfrm>
          <a:prstGeom prst="rect">
            <a:avLst/>
          </a:prstGeom>
          <a:noFill/>
          <a:ln>
            <a:noFill/>
          </a:ln>
        </p:spPr>
        <p:txBody>
          <a:bodyPr lIns="121900" tIns="121900" rIns="121900" bIns="121900" anchor="t" anchorCtr="0">
            <a:noAutofit/>
          </a:bodyPr>
          <a:lstStyle/>
          <a:p>
            <a:r>
              <a:rPr lang="en" sz="2400" dirty="0">
                <a:latin typeface="Source Sans Pro Light" charset="0"/>
                <a:ea typeface="Source Sans Pro Light" charset="0"/>
                <a:cs typeface="Source Sans Pro Light" charset="0"/>
              </a:rPr>
              <a:t>Time</a:t>
            </a:r>
          </a:p>
        </p:txBody>
      </p:sp>
      <p:cxnSp>
        <p:nvCxnSpPr>
          <p:cNvPr id="67" name="Shape 128"/>
          <p:cNvCxnSpPr/>
          <p:nvPr/>
        </p:nvCxnSpPr>
        <p:spPr>
          <a:xfrm>
            <a:off x="6342450" y="1798332"/>
            <a:ext cx="5070349" cy="0"/>
          </a:xfrm>
          <a:prstGeom prst="straightConnector1">
            <a:avLst/>
          </a:prstGeom>
          <a:noFill/>
          <a:ln w="28575" cap="flat" cmpd="sng">
            <a:solidFill>
              <a:srgbClr val="000000"/>
            </a:solidFill>
            <a:prstDash val="solid"/>
            <a:round/>
            <a:headEnd type="none" w="lg" len="lg"/>
            <a:tailEnd type="triangle" w="lg" len="lg"/>
          </a:ln>
        </p:spPr>
      </p:cxnSp>
      <p:cxnSp>
        <p:nvCxnSpPr>
          <p:cNvPr id="68" name="Shape 138"/>
          <p:cNvCxnSpPr/>
          <p:nvPr/>
        </p:nvCxnSpPr>
        <p:spPr>
          <a:xfrm>
            <a:off x="7623588" y="1798339"/>
            <a:ext cx="0" cy="470943"/>
          </a:xfrm>
          <a:prstGeom prst="straightConnector1">
            <a:avLst/>
          </a:prstGeom>
          <a:noFill/>
          <a:ln w="19050" cap="flat" cmpd="sng">
            <a:solidFill>
              <a:srgbClr val="000000"/>
            </a:solidFill>
            <a:prstDash val="lgDash"/>
            <a:round/>
            <a:headEnd type="none" w="lg" len="lg"/>
            <a:tailEnd type="stealth" w="lg" len="lg"/>
          </a:ln>
        </p:spPr>
      </p:cxnSp>
      <p:sp>
        <p:nvSpPr>
          <p:cNvPr id="69" name="Shape 139"/>
          <p:cNvSpPr/>
          <p:nvPr/>
        </p:nvSpPr>
        <p:spPr>
          <a:xfrm>
            <a:off x="7395953" y="2290036"/>
            <a:ext cx="454289" cy="516357"/>
          </a:xfrm>
          <a:prstGeom prst="rect">
            <a:avLst/>
          </a:prstGeom>
          <a:solidFill>
            <a:srgbClr val="FFF2CC"/>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sp>
        <p:nvSpPr>
          <p:cNvPr id="70" name="Shape 140"/>
          <p:cNvSpPr txBox="1"/>
          <p:nvPr/>
        </p:nvSpPr>
        <p:spPr>
          <a:xfrm>
            <a:off x="6342449" y="2340995"/>
            <a:ext cx="1264627" cy="470943"/>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data up</a:t>
            </a:r>
            <a:br>
              <a:rPr lang="en" sz="1733" dirty="0">
                <a:latin typeface="Source Sans Pro Light" charset="0"/>
                <a:ea typeface="Source Sans Pro Light" charset="0"/>
                <a:cs typeface="Source Sans Pro Light" charset="0"/>
              </a:rPr>
            </a:br>
            <a:r>
              <a:rPr lang="en" sz="1733" dirty="0">
                <a:latin typeface="Source Sans Pro Light" charset="0"/>
                <a:ea typeface="Source Sans Pro Light" charset="0"/>
                <a:cs typeface="Source Sans Pro Light" charset="0"/>
              </a:rPr>
              <a:t>to 1</a:t>
            </a:r>
          </a:p>
        </p:txBody>
      </p:sp>
      <p:sp>
        <p:nvSpPr>
          <p:cNvPr id="71" name="Shape 141"/>
          <p:cNvSpPr txBox="1"/>
          <p:nvPr/>
        </p:nvSpPr>
        <p:spPr>
          <a:xfrm>
            <a:off x="5398463" y="2290036"/>
            <a:ext cx="1352800" cy="606661"/>
          </a:xfrm>
          <a:prstGeom prst="rect">
            <a:avLst/>
          </a:prstGeom>
          <a:noFill/>
          <a:ln>
            <a:noFill/>
          </a:ln>
        </p:spPr>
        <p:txBody>
          <a:bodyPr lIns="121900" tIns="121900" rIns="121900" bIns="121900" anchor="t" anchorCtr="0">
            <a:noAutofit/>
          </a:bodyPr>
          <a:lstStyle/>
          <a:p>
            <a:r>
              <a:rPr lang="en" sz="2400" dirty="0">
                <a:latin typeface="Source Sans Pro Light" charset="0"/>
                <a:ea typeface="Source Sans Pro Light" charset="0"/>
                <a:cs typeface="Source Sans Pro Light" charset="0"/>
              </a:rPr>
              <a:t>Input</a:t>
            </a:r>
          </a:p>
        </p:txBody>
      </p:sp>
      <p:sp>
        <p:nvSpPr>
          <p:cNvPr id="76" name="Shape 130"/>
          <p:cNvSpPr/>
          <p:nvPr/>
        </p:nvSpPr>
        <p:spPr>
          <a:xfrm>
            <a:off x="8992150" y="2290036"/>
            <a:ext cx="461916" cy="956851"/>
          </a:xfrm>
          <a:prstGeom prst="rect">
            <a:avLst/>
          </a:prstGeom>
          <a:solidFill>
            <a:srgbClr val="FFF2CC"/>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cxnSp>
        <p:nvCxnSpPr>
          <p:cNvPr id="77" name="Shape 131"/>
          <p:cNvCxnSpPr/>
          <p:nvPr/>
        </p:nvCxnSpPr>
        <p:spPr>
          <a:xfrm>
            <a:off x="9223072" y="1819181"/>
            <a:ext cx="0" cy="470943"/>
          </a:xfrm>
          <a:prstGeom prst="straightConnector1">
            <a:avLst/>
          </a:prstGeom>
          <a:noFill/>
          <a:ln w="19050" cap="flat" cmpd="sng">
            <a:solidFill>
              <a:srgbClr val="000000"/>
            </a:solidFill>
            <a:prstDash val="lgDash"/>
            <a:round/>
            <a:headEnd type="none" w="lg" len="lg"/>
            <a:tailEnd type="stealth" w="lg" len="lg"/>
          </a:ln>
        </p:spPr>
      </p:cxnSp>
      <p:sp>
        <p:nvSpPr>
          <p:cNvPr id="78" name="Shape 132"/>
          <p:cNvSpPr txBox="1"/>
          <p:nvPr/>
        </p:nvSpPr>
        <p:spPr>
          <a:xfrm>
            <a:off x="7937676" y="2340995"/>
            <a:ext cx="1264625" cy="470943"/>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data up</a:t>
            </a:r>
            <a:br>
              <a:rPr lang="en" sz="1733" dirty="0">
                <a:latin typeface="Source Sans Pro Light" charset="0"/>
                <a:ea typeface="Source Sans Pro Light" charset="0"/>
                <a:cs typeface="Source Sans Pro Light" charset="0"/>
              </a:rPr>
            </a:br>
            <a:r>
              <a:rPr lang="en" sz="1733" dirty="0">
                <a:latin typeface="Source Sans Pro Light" charset="0"/>
                <a:ea typeface="Source Sans Pro Light" charset="0"/>
                <a:cs typeface="Source Sans Pro Light" charset="0"/>
              </a:rPr>
              <a:t>to 2</a:t>
            </a:r>
          </a:p>
        </p:txBody>
      </p:sp>
      <p:cxnSp>
        <p:nvCxnSpPr>
          <p:cNvPr id="79" name="Shape 143"/>
          <p:cNvCxnSpPr/>
          <p:nvPr/>
        </p:nvCxnSpPr>
        <p:spPr>
          <a:xfrm>
            <a:off x="9223107" y="3246886"/>
            <a:ext cx="0" cy="1038229"/>
          </a:xfrm>
          <a:prstGeom prst="straightConnector1">
            <a:avLst/>
          </a:prstGeom>
          <a:noFill/>
          <a:ln w="19050" cap="flat" cmpd="sng">
            <a:solidFill>
              <a:srgbClr val="000000"/>
            </a:solidFill>
            <a:prstDash val="solid"/>
            <a:round/>
            <a:headEnd type="none" w="lg" len="lg"/>
            <a:tailEnd type="stealth" w="lg" len="lg"/>
          </a:ln>
        </p:spPr>
      </p:cxnSp>
      <p:sp>
        <p:nvSpPr>
          <p:cNvPr id="80" name="Shape 144"/>
          <p:cNvSpPr/>
          <p:nvPr/>
        </p:nvSpPr>
        <p:spPr>
          <a:xfrm>
            <a:off x="8992153" y="4298698"/>
            <a:ext cx="461916" cy="543921"/>
          </a:xfrm>
          <a:prstGeom prst="rect">
            <a:avLst/>
          </a:prstGeom>
          <a:solidFill>
            <a:srgbClr val="D9EAD3"/>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sp>
        <p:nvSpPr>
          <p:cNvPr id="81" name="Shape 145"/>
          <p:cNvSpPr txBox="1"/>
          <p:nvPr/>
        </p:nvSpPr>
        <p:spPr>
          <a:xfrm>
            <a:off x="8052127" y="4076061"/>
            <a:ext cx="1030165" cy="470943"/>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output for</a:t>
            </a:r>
            <a:r>
              <a:rPr lang="en-US" sz="1733" dirty="0">
                <a:latin typeface="Source Sans Pro Light" charset="0"/>
                <a:ea typeface="Source Sans Pro Light" charset="0"/>
                <a:cs typeface="Source Sans Pro Light" charset="0"/>
              </a:rPr>
              <a:t> </a:t>
            </a:r>
            <a:r>
              <a:rPr lang="en" sz="1733" dirty="0">
                <a:latin typeface="Source Sans Pro Light" charset="0"/>
                <a:ea typeface="Source Sans Pro Light" charset="0"/>
                <a:cs typeface="Source Sans Pro Light" charset="0"/>
              </a:rPr>
              <a:t>data </a:t>
            </a:r>
            <a:r>
              <a:rPr lang="en-US" sz="1733" dirty="0">
                <a:latin typeface="Source Sans Pro Light" charset="0"/>
                <a:ea typeface="Source Sans Pro Light" charset="0"/>
                <a:cs typeface="Source Sans Pro Light" charset="0"/>
              </a:rPr>
              <a:t>up to </a:t>
            </a:r>
            <a:r>
              <a:rPr lang="en" sz="1733" dirty="0">
                <a:latin typeface="Source Sans Pro Light" charset="0"/>
                <a:ea typeface="Source Sans Pro Light" charset="0"/>
                <a:cs typeface="Source Sans Pro Light" charset="0"/>
              </a:rPr>
              <a:t>2</a:t>
            </a:r>
          </a:p>
        </p:txBody>
      </p:sp>
      <p:grpSp>
        <p:nvGrpSpPr>
          <p:cNvPr id="84" name="Shape 133"/>
          <p:cNvGrpSpPr/>
          <p:nvPr/>
        </p:nvGrpSpPr>
        <p:grpSpPr>
          <a:xfrm>
            <a:off x="9537187" y="1798339"/>
            <a:ext cx="1516391" cy="2071224"/>
            <a:chOff x="6135133" y="1801733"/>
            <a:chExt cx="1491053" cy="2367017"/>
          </a:xfrm>
        </p:grpSpPr>
        <p:sp>
          <p:nvSpPr>
            <p:cNvPr id="92" name="Shape 134"/>
            <p:cNvSpPr/>
            <p:nvPr/>
          </p:nvSpPr>
          <p:spPr>
            <a:xfrm>
              <a:off x="7171987" y="2363650"/>
              <a:ext cx="454199" cy="1805100"/>
            </a:xfrm>
            <a:prstGeom prst="rect">
              <a:avLst/>
            </a:prstGeom>
            <a:solidFill>
              <a:srgbClr val="FFF2CC"/>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cxnSp>
          <p:nvCxnSpPr>
            <p:cNvPr id="93" name="Shape 135"/>
            <p:cNvCxnSpPr/>
            <p:nvPr/>
          </p:nvCxnSpPr>
          <p:spPr>
            <a:xfrm>
              <a:off x="7399053" y="1801733"/>
              <a:ext cx="0" cy="538199"/>
            </a:xfrm>
            <a:prstGeom prst="straightConnector1">
              <a:avLst/>
            </a:prstGeom>
            <a:noFill/>
            <a:ln w="19050" cap="flat" cmpd="sng">
              <a:solidFill>
                <a:srgbClr val="000000"/>
              </a:solidFill>
              <a:prstDash val="lgDash"/>
              <a:round/>
              <a:headEnd type="none" w="lg" len="lg"/>
              <a:tailEnd type="stealth" w="lg" len="lg"/>
            </a:ln>
          </p:spPr>
        </p:cxnSp>
        <p:sp>
          <p:nvSpPr>
            <p:cNvPr id="94" name="Shape 136"/>
            <p:cNvSpPr txBox="1"/>
            <p:nvPr/>
          </p:nvSpPr>
          <p:spPr>
            <a:xfrm>
              <a:off x="6135133" y="2421888"/>
              <a:ext cx="1243500" cy="538198"/>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data up</a:t>
              </a:r>
            </a:p>
            <a:p>
              <a:pPr algn="ctr"/>
              <a:r>
                <a:rPr lang="en" sz="1733" dirty="0">
                  <a:latin typeface="Source Sans Pro Light" charset="0"/>
                  <a:ea typeface="Source Sans Pro Light" charset="0"/>
                  <a:cs typeface="Source Sans Pro Light" charset="0"/>
                </a:rPr>
                <a:t>to 3</a:t>
              </a:r>
            </a:p>
          </p:txBody>
        </p:sp>
      </p:grpSp>
      <p:grpSp>
        <p:nvGrpSpPr>
          <p:cNvPr id="85" name="Shape 146"/>
          <p:cNvGrpSpPr/>
          <p:nvPr/>
        </p:nvGrpSpPr>
        <p:grpSpPr>
          <a:xfrm>
            <a:off x="9660121" y="3869562"/>
            <a:ext cx="1393455" cy="962583"/>
            <a:chOff x="6256025" y="4168750"/>
            <a:chExt cx="1370173" cy="1100050"/>
          </a:xfrm>
        </p:grpSpPr>
        <p:cxnSp>
          <p:nvCxnSpPr>
            <p:cNvPr id="89" name="Shape 147"/>
            <p:cNvCxnSpPr/>
            <p:nvPr/>
          </p:nvCxnSpPr>
          <p:spPr>
            <a:xfrm>
              <a:off x="7399087" y="4168750"/>
              <a:ext cx="0" cy="491400"/>
            </a:xfrm>
            <a:prstGeom prst="straightConnector1">
              <a:avLst/>
            </a:prstGeom>
            <a:noFill/>
            <a:ln w="19050" cap="flat" cmpd="sng">
              <a:solidFill>
                <a:srgbClr val="000000"/>
              </a:solidFill>
              <a:prstDash val="solid"/>
              <a:round/>
              <a:headEnd type="none" w="lg" len="lg"/>
              <a:tailEnd type="stealth" w="lg" len="lg"/>
            </a:ln>
          </p:spPr>
        </p:cxnSp>
        <p:sp>
          <p:nvSpPr>
            <p:cNvPr id="90" name="Shape 148"/>
            <p:cNvSpPr/>
            <p:nvPr/>
          </p:nvSpPr>
          <p:spPr>
            <a:xfrm>
              <a:off x="7171999" y="4647200"/>
              <a:ext cx="454199" cy="621600"/>
            </a:xfrm>
            <a:prstGeom prst="rect">
              <a:avLst/>
            </a:prstGeom>
            <a:solidFill>
              <a:srgbClr val="D9EAD3"/>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sp>
          <p:nvSpPr>
            <p:cNvPr id="91" name="Shape 149"/>
            <p:cNvSpPr txBox="1"/>
            <p:nvPr/>
          </p:nvSpPr>
          <p:spPr>
            <a:xfrm>
              <a:off x="6256025" y="4404737"/>
              <a:ext cx="1012948" cy="538198"/>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output for</a:t>
              </a:r>
              <a:r>
                <a:rPr lang="en-US" sz="1733" dirty="0">
                  <a:latin typeface="Source Sans Pro Light" charset="0"/>
                  <a:ea typeface="Source Sans Pro Light" charset="0"/>
                  <a:cs typeface="Source Sans Pro Light" charset="0"/>
                </a:rPr>
                <a:t> </a:t>
              </a:r>
              <a:r>
                <a:rPr lang="en" sz="1733" dirty="0">
                  <a:latin typeface="Source Sans Pro Light" charset="0"/>
                  <a:ea typeface="Source Sans Pro Light" charset="0"/>
                  <a:cs typeface="Source Sans Pro Light" charset="0"/>
                </a:rPr>
                <a:t>data </a:t>
              </a:r>
              <a:r>
                <a:rPr lang="en-US" sz="1733" dirty="0">
                  <a:latin typeface="Source Sans Pro Light" charset="0"/>
                  <a:ea typeface="Source Sans Pro Light" charset="0"/>
                  <a:cs typeface="Source Sans Pro Light" charset="0"/>
                </a:rPr>
                <a:t>up to </a:t>
              </a:r>
              <a:r>
                <a:rPr lang="en" sz="1733" dirty="0">
                  <a:latin typeface="Source Sans Pro Light" charset="0"/>
                  <a:ea typeface="Source Sans Pro Light" charset="0"/>
                  <a:cs typeface="Source Sans Pro Light" charset="0"/>
                </a:rPr>
                <a:t>3</a:t>
              </a:r>
            </a:p>
          </p:txBody>
        </p:sp>
      </p:grpSp>
      <p:sp>
        <p:nvSpPr>
          <p:cNvPr id="4" name="Rectangle 3"/>
          <p:cNvSpPr/>
          <p:nvPr/>
        </p:nvSpPr>
        <p:spPr>
          <a:xfrm>
            <a:off x="592015" y="2262000"/>
            <a:ext cx="5172608" cy="2718373"/>
          </a:xfrm>
          <a:prstGeom prst="rect">
            <a:avLst/>
          </a:prstGeom>
        </p:spPr>
        <p:txBody>
          <a:bodyPr wrap="square">
            <a:spAutoFit/>
          </a:bodyPr>
          <a:lstStyle/>
          <a:p>
            <a:r>
              <a:rPr lang="en-US" sz="2533" b="1" dirty="0">
                <a:latin typeface="Source Sans Pro Light" charset="0"/>
                <a:ea typeface="Source Sans Pro Light" charset="0"/>
                <a:cs typeface="Source Sans Pro Light" charset="0"/>
              </a:rPr>
              <a:t>Result:</a:t>
            </a:r>
            <a:r>
              <a:rPr lang="en-US" sz="2533" dirty="0">
                <a:latin typeface="Source Sans Pro Light" charset="0"/>
                <a:ea typeface="Source Sans Pro Light" charset="0"/>
                <a:cs typeface="Source Sans Pro Light" charset="0"/>
              </a:rPr>
              <a:t> final operated table</a:t>
            </a:r>
          </a:p>
          <a:p>
            <a:r>
              <a:rPr lang="en-US" sz="2533" dirty="0">
                <a:latin typeface="Source Sans Pro Light" charset="0"/>
                <a:ea typeface="Source Sans Pro Light" charset="0"/>
                <a:cs typeface="Source Sans Pro Light" charset="0"/>
              </a:rPr>
              <a:t>	    updated every trigger interval</a:t>
            </a:r>
          </a:p>
          <a:p>
            <a:endParaRPr lang="en-US" sz="2533" dirty="0">
              <a:latin typeface="Source Sans Pro Light" charset="0"/>
              <a:ea typeface="Source Sans Pro Light" charset="0"/>
              <a:cs typeface="Source Sans Pro Light" charset="0"/>
            </a:endParaRPr>
          </a:p>
          <a:p>
            <a:r>
              <a:rPr lang="en-US" sz="2533" b="1" dirty="0">
                <a:latin typeface="Source Sans Pro Light" charset="0"/>
                <a:ea typeface="Source Sans Pro Light" charset="0"/>
                <a:cs typeface="Source Sans Pro Light" charset="0"/>
              </a:rPr>
              <a:t>Output:</a:t>
            </a:r>
            <a:r>
              <a:rPr lang="en-US" sz="2533" dirty="0">
                <a:latin typeface="Source Sans Pro Light" charset="0"/>
                <a:ea typeface="Source Sans Pro Light" charset="0"/>
                <a:cs typeface="Source Sans Pro Light" charset="0"/>
              </a:rPr>
              <a:t> what part of result to write </a:t>
            </a:r>
          </a:p>
          <a:p>
            <a:r>
              <a:rPr lang="en-US" sz="2533" dirty="0">
                <a:latin typeface="Source Sans Pro Light" charset="0"/>
                <a:ea typeface="Source Sans Pro Light" charset="0"/>
                <a:cs typeface="Source Sans Pro Light" charset="0"/>
              </a:rPr>
              <a:t>   	      to data sink after every trigger</a:t>
            </a:r>
          </a:p>
          <a:p>
            <a:r>
              <a:rPr lang="en-US" sz="2533" dirty="0">
                <a:latin typeface="Source Sans Pro Light" charset="0"/>
                <a:ea typeface="Source Sans Pro Light" charset="0"/>
                <a:cs typeface="Source Sans Pro Light" charset="0"/>
              </a:rPr>
              <a:t> 	      </a:t>
            </a:r>
          </a:p>
          <a:p>
            <a:r>
              <a:rPr lang="en-US" sz="1867" b="1" i="1" dirty="0">
                <a:latin typeface="Source Sans Pro Light" charset="0"/>
                <a:ea typeface="Source Sans Pro Light" charset="0"/>
                <a:cs typeface="Source Sans Pro Light" charset="0"/>
              </a:rPr>
              <a:t>Complete output</a:t>
            </a:r>
            <a:r>
              <a:rPr lang="en-US" sz="1867" i="1" dirty="0">
                <a:latin typeface="Source Sans Pro Light" charset="0"/>
                <a:ea typeface="Source Sans Pro Light" charset="0"/>
                <a:cs typeface="Source Sans Pro Light" charset="0"/>
              </a:rPr>
              <a:t>:</a:t>
            </a:r>
            <a:r>
              <a:rPr lang="en-US" sz="1867" dirty="0">
                <a:latin typeface="Source Sans Pro Light" charset="0"/>
                <a:ea typeface="Source Sans Pro Light" charset="0"/>
                <a:cs typeface="Source Sans Pro Light" charset="0"/>
              </a:rPr>
              <a:t> Write full result table every time</a:t>
            </a:r>
            <a:endParaRPr lang="en-US" sz="2533" dirty="0">
              <a:latin typeface="Source Sans Pro Light" charset="0"/>
              <a:ea typeface="Source Sans Pro Light" charset="0"/>
              <a:cs typeface="Source Sans Pro Light" charset="0"/>
            </a:endParaRPr>
          </a:p>
        </p:txBody>
      </p:sp>
      <p:sp>
        <p:nvSpPr>
          <p:cNvPr id="102" name="Shape 123"/>
          <p:cNvSpPr txBox="1"/>
          <p:nvPr/>
        </p:nvSpPr>
        <p:spPr>
          <a:xfrm>
            <a:off x="5402140" y="5427466"/>
            <a:ext cx="1352800" cy="606661"/>
          </a:xfrm>
          <a:prstGeom prst="rect">
            <a:avLst/>
          </a:prstGeom>
          <a:noFill/>
          <a:ln>
            <a:noFill/>
          </a:ln>
        </p:spPr>
        <p:txBody>
          <a:bodyPr lIns="121900" tIns="121900" rIns="121900" bIns="121900" anchor="t" anchorCtr="0">
            <a:noAutofit/>
          </a:bodyPr>
          <a:lstStyle/>
          <a:p>
            <a:r>
              <a:rPr lang="en-US" sz="2400" dirty="0">
                <a:latin typeface="Source Sans Pro Light" charset="0"/>
                <a:ea typeface="Source Sans Pro Light" charset="0"/>
                <a:cs typeface="Source Sans Pro Light" charset="0"/>
              </a:rPr>
              <a:t>Output</a:t>
            </a:r>
            <a:endParaRPr lang="en" sz="2400" dirty="0">
              <a:latin typeface="Source Sans Pro Light" charset="0"/>
              <a:ea typeface="Source Sans Pro Light" charset="0"/>
              <a:cs typeface="Source Sans Pro Light" charset="0"/>
            </a:endParaRPr>
          </a:p>
        </p:txBody>
      </p:sp>
      <p:grpSp>
        <p:nvGrpSpPr>
          <p:cNvPr id="2" name="Group 1"/>
          <p:cNvGrpSpPr/>
          <p:nvPr/>
        </p:nvGrpSpPr>
        <p:grpSpPr>
          <a:xfrm>
            <a:off x="7402806" y="4842227"/>
            <a:ext cx="3678303" cy="1606365"/>
            <a:chOff x="5552104" y="3631670"/>
            <a:chExt cx="2758727" cy="1204774"/>
          </a:xfrm>
        </p:grpSpPr>
        <p:grpSp>
          <p:nvGrpSpPr>
            <p:cNvPr id="96" name="Shape 162"/>
            <p:cNvGrpSpPr/>
            <p:nvPr/>
          </p:nvGrpSpPr>
          <p:grpSpPr>
            <a:xfrm>
              <a:off x="6751716" y="3631954"/>
              <a:ext cx="347348" cy="893641"/>
              <a:chOff x="4045387" y="5289725"/>
              <a:chExt cx="400125" cy="1059476"/>
            </a:xfrm>
          </p:grpSpPr>
          <p:cxnSp>
            <p:nvCxnSpPr>
              <p:cNvPr id="97" name="Shape 163"/>
              <p:cNvCxnSpPr/>
              <p:nvPr/>
            </p:nvCxnSpPr>
            <p:spPr>
              <a:xfrm>
                <a:off x="4253550" y="5289725"/>
                <a:ext cx="0" cy="599399"/>
              </a:xfrm>
              <a:prstGeom prst="straightConnector1">
                <a:avLst/>
              </a:prstGeom>
              <a:noFill/>
              <a:ln w="19050" cap="flat" cmpd="sng">
                <a:solidFill>
                  <a:srgbClr val="000000"/>
                </a:solidFill>
                <a:prstDash val="solid"/>
                <a:round/>
                <a:headEnd type="none" w="lg" len="lg"/>
                <a:tailEnd type="stealth" w="lg" len="lg"/>
              </a:ln>
            </p:spPr>
          </p:cxnSp>
          <p:sp>
            <p:nvSpPr>
              <p:cNvPr id="98" name="Shape 164"/>
              <p:cNvSpPr/>
              <p:nvPr/>
            </p:nvSpPr>
            <p:spPr>
              <a:xfrm>
                <a:off x="4045387" y="5883601"/>
                <a:ext cx="400125" cy="465600"/>
              </a:xfrm>
              <a:prstGeom prst="rect">
                <a:avLst/>
              </a:prstGeom>
              <a:solidFill>
                <a:srgbClr val="FCE5CD"/>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grpSp>
        <p:grpSp>
          <p:nvGrpSpPr>
            <p:cNvPr id="99" name="Shape 162"/>
            <p:cNvGrpSpPr/>
            <p:nvPr/>
          </p:nvGrpSpPr>
          <p:grpSpPr>
            <a:xfrm>
              <a:off x="7923045" y="3631954"/>
              <a:ext cx="387786" cy="893641"/>
              <a:chOff x="4022100" y="5289725"/>
              <a:chExt cx="446700" cy="1059476"/>
            </a:xfrm>
          </p:grpSpPr>
          <p:cxnSp>
            <p:nvCxnSpPr>
              <p:cNvPr id="100" name="Shape 163"/>
              <p:cNvCxnSpPr/>
              <p:nvPr/>
            </p:nvCxnSpPr>
            <p:spPr>
              <a:xfrm>
                <a:off x="4253550" y="5289725"/>
                <a:ext cx="0" cy="599399"/>
              </a:xfrm>
              <a:prstGeom prst="straightConnector1">
                <a:avLst/>
              </a:prstGeom>
              <a:noFill/>
              <a:ln w="19050" cap="flat" cmpd="sng">
                <a:solidFill>
                  <a:srgbClr val="000000"/>
                </a:solidFill>
                <a:prstDash val="solid"/>
                <a:round/>
                <a:headEnd type="none" w="lg" len="lg"/>
                <a:tailEnd type="stealth" w="lg" len="lg"/>
              </a:ln>
            </p:spPr>
          </p:cxnSp>
          <p:sp>
            <p:nvSpPr>
              <p:cNvPr id="101" name="Shape 164"/>
              <p:cNvSpPr/>
              <p:nvPr/>
            </p:nvSpPr>
            <p:spPr>
              <a:xfrm>
                <a:off x="4022100" y="5883601"/>
                <a:ext cx="446700" cy="465600"/>
              </a:xfrm>
              <a:prstGeom prst="rect">
                <a:avLst/>
              </a:prstGeom>
              <a:solidFill>
                <a:srgbClr val="FCE5CD"/>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grpSp>
        <p:grpSp>
          <p:nvGrpSpPr>
            <p:cNvPr id="103" name="Shape 162"/>
            <p:cNvGrpSpPr/>
            <p:nvPr/>
          </p:nvGrpSpPr>
          <p:grpSpPr>
            <a:xfrm>
              <a:off x="5552104" y="3631670"/>
              <a:ext cx="347348" cy="893641"/>
              <a:chOff x="4045387" y="5289725"/>
              <a:chExt cx="400125" cy="1059476"/>
            </a:xfrm>
          </p:grpSpPr>
          <p:cxnSp>
            <p:nvCxnSpPr>
              <p:cNvPr id="104" name="Shape 163"/>
              <p:cNvCxnSpPr/>
              <p:nvPr/>
            </p:nvCxnSpPr>
            <p:spPr>
              <a:xfrm>
                <a:off x="4253550" y="5289725"/>
                <a:ext cx="0" cy="599399"/>
              </a:xfrm>
              <a:prstGeom prst="straightConnector1">
                <a:avLst/>
              </a:prstGeom>
              <a:noFill/>
              <a:ln w="19050" cap="flat" cmpd="sng">
                <a:solidFill>
                  <a:srgbClr val="000000"/>
                </a:solidFill>
                <a:prstDash val="solid"/>
                <a:round/>
                <a:headEnd type="none" w="lg" len="lg"/>
                <a:tailEnd type="stealth" w="lg" len="lg"/>
              </a:ln>
            </p:spPr>
          </p:cxnSp>
          <p:sp>
            <p:nvSpPr>
              <p:cNvPr id="105" name="Shape 164"/>
              <p:cNvSpPr/>
              <p:nvPr/>
            </p:nvSpPr>
            <p:spPr>
              <a:xfrm>
                <a:off x="4045387" y="5883601"/>
                <a:ext cx="400125" cy="465600"/>
              </a:xfrm>
              <a:prstGeom prst="rect">
                <a:avLst/>
              </a:prstGeom>
              <a:solidFill>
                <a:srgbClr val="FCE5CD"/>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grpSp>
        <p:sp>
          <p:nvSpPr>
            <p:cNvPr id="107" name="Shape 123"/>
            <p:cNvSpPr txBox="1"/>
            <p:nvPr/>
          </p:nvSpPr>
          <p:spPr>
            <a:xfrm>
              <a:off x="5893818" y="4005180"/>
              <a:ext cx="899399" cy="831264"/>
            </a:xfrm>
            <a:prstGeom prst="rect">
              <a:avLst/>
            </a:prstGeom>
            <a:noFill/>
            <a:ln>
              <a:noFill/>
            </a:ln>
          </p:spPr>
          <p:txBody>
            <a:bodyPr lIns="121900" tIns="121900" rIns="121900" bIns="121900" anchor="t" anchorCtr="0">
              <a:noAutofit/>
            </a:bodyPr>
            <a:lstStyle/>
            <a:p>
              <a:pPr algn="ctr"/>
              <a:r>
                <a:rPr lang="en-US" sz="1867" dirty="0">
                  <a:latin typeface="Source Sans Pro Light" charset="0"/>
                  <a:ea typeface="Source Sans Pro Light" charset="0"/>
                  <a:cs typeface="Source Sans Pro Light" charset="0"/>
                </a:rPr>
                <a:t>complete </a:t>
              </a:r>
            </a:p>
            <a:p>
              <a:pPr algn="ctr"/>
              <a:r>
                <a:rPr lang="en-US" sz="1867" dirty="0">
                  <a:latin typeface="Source Sans Pro Light" charset="0"/>
                  <a:ea typeface="Source Sans Pro Light" charset="0"/>
                  <a:cs typeface="Source Sans Pro Light" charset="0"/>
                </a:rPr>
                <a:t>output</a:t>
              </a:r>
              <a:endParaRPr lang="en" sz="1867" dirty="0">
                <a:latin typeface="Source Sans Pro Light" charset="0"/>
                <a:ea typeface="Source Sans Pro Light" charset="0"/>
                <a:cs typeface="Source Sans Pro Light" charset="0"/>
              </a:endParaRPr>
            </a:p>
          </p:txBody>
        </p:sp>
      </p:grpSp>
    </p:spTree>
    <p:extLst>
      <p:ext uri="{BB962C8B-B14F-4D97-AF65-F5344CB8AC3E}">
        <p14:creationId xmlns:p14="http://schemas.microsoft.com/office/powerpoint/2010/main" val="160286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226484" y="275167"/>
            <a:ext cx="11800416" cy="1143000"/>
          </a:xfrm>
          <a:prstGeom prst="rect">
            <a:avLst/>
          </a:prstGeom>
        </p:spPr>
        <p:txBody>
          <a:bodyPr/>
          <a:lstStyle>
            <a:lvl1pPr algn="l" defTabSz="457200" rtl="0" eaLnBrk="0" fontAlgn="base" hangingPunct="0">
              <a:spcBef>
                <a:spcPct val="0"/>
              </a:spcBef>
              <a:spcAft>
                <a:spcPct val="0"/>
              </a:spcAft>
              <a:defRPr sz="4000" kern="1200">
                <a:solidFill>
                  <a:srgbClr val="404040"/>
                </a:solidFill>
                <a:latin typeface="Newslab Thin"/>
                <a:ea typeface="MS PGothic" pitchFamily="34" charset="-128"/>
                <a:cs typeface="Newslab Thin"/>
              </a:defRPr>
            </a:lvl1pPr>
            <a:lvl2pPr algn="l" defTabSz="457200" rtl="0" eaLnBrk="0" fontAlgn="base" hangingPunct="0">
              <a:spcBef>
                <a:spcPct val="0"/>
              </a:spcBef>
              <a:spcAft>
                <a:spcPct val="0"/>
              </a:spcAft>
              <a:defRPr sz="4000">
                <a:solidFill>
                  <a:srgbClr val="404040"/>
                </a:solidFill>
                <a:latin typeface="Newslab Thin" charset="0"/>
                <a:ea typeface="MS PGothic" pitchFamily="34" charset="-128"/>
              </a:defRPr>
            </a:lvl2pPr>
            <a:lvl3pPr algn="l" defTabSz="457200" rtl="0" eaLnBrk="0" fontAlgn="base" hangingPunct="0">
              <a:spcBef>
                <a:spcPct val="0"/>
              </a:spcBef>
              <a:spcAft>
                <a:spcPct val="0"/>
              </a:spcAft>
              <a:defRPr sz="4000">
                <a:solidFill>
                  <a:srgbClr val="404040"/>
                </a:solidFill>
                <a:latin typeface="Newslab Thin" charset="0"/>
                <a:ea typeface="MS PGothic" pitchFamily="34" charset="-128"/>
              </a:defRPr>
            </a:lvl3pPr>
            <a:lvl4pPr algn="l" defTabSz="457200" rtl="0" eaLnBrk="0" fontAlgn="base" hangingPunct="0">
              <a:spcBef>
                <a:spcPct val="0"/>
              </a:spcBef>
              <a:spcAft>
                <a:spcPct val="0"/>
              </a:spcAft>
              <a:defRPr sz="4000">
                <a:solidFill>
                  <a:srgbClr val="404040"/>
                </a:solidFill>
                <a:latin typeface="Newslab Thin" charset="0"/>
                <a:ea typeface="MS PGothic" pitchFamily="34" charset="-128"/>
              </a:defRPr>
            </a:lvl4pPr>
            <a:lvl5pPr algn="l" defTabSz="457200" rtl="0" eaLnBrk="0" fontAlgn="base" hangingPunct="0">
              <a:spcBef>
                <a:spcPct val="0"/>
              </a:spcBef>
              <a:spcAft>
                <a:spcPct val="0"/>
              </a:spcAft>
              <a:defRPr sz="4000">
                <a:solidFill>
                  <a:srgbClr val="404040"/>
                </a:solidFill>
                <a:latin typeface="Newslab Thin" charset="0"/>
                <a:ea typeface="MS PGothic" pitchFamily="34" charset="-128"/>
              </a:defRPr>
            </a:lvl5pPr>
            <a:lvl6pPr marL="457200" algn="l" defTabSz="457200" rtl="0" fontAlgn="base">
              <a:spcBef>
                <a:spcPct val="0"/>
              </a:spcBef>
              <a:spcAft>
                <a:spcPct val="0"/>
              </a:spcAft>
              <a:defRPr sz="4000">
                <a:solidFill>
                  <a:srgbClr val="404040"/>
                </a:solidFill>
                <a:latin typeface="Newslab Thin" charset="0"/>
                <a:ea typeface="ＭＳ Ｐゴシック" charset="0"/>
              </a:defRPr>
            </a:lvl6pPr>
            <a:lvl7pPr marL="914400" algn="l" defTabSz="457200" rtl="0" fontAlgn="base">
              <a:spcBef>
                <a:spcPct val="0"/>
              </a:spcBef>
              <a:spcAft>
                <a:spcPct val="0"/>
              </a:spcAft>
              <a:defRPr sz="4000">
                <a:solidFill>
                  <a:srgbClr val="404040"/>
                </a:solidFill>
                <a:latin typeface="Newslab Thin" charset="0"/>
                <a:ea typeface="ＭＳ Ｐゴシック" charset="0"/>
              </a:defRPr>
            </a:lvl7pPr>
            <a:lvl8pPr marL="1371600" algn="l" defTabSz="457200" rtl="0" fontAlgn="base">
              <a:spcBef>
                <a:spcPct val="0"/>
              </a:spcBef>
              <a:spcAft>
                <a:spcPct val="0"/>
              </a:spcAft>
              <a:defRPr sz="4000">
                <a:solidFill>
                  <a:srgbClr val="404040"/>
                </a:solidFill>
                <a:latin typeface="Newslab Thin" charset="0"/>
                <a:ea typeface="ＭＳ Ｐゴシック" charset="0"/>
              </a:defRPr>
            </a:lvl8pPr>
            <a:lvl9pPr marL="1828800" algn="l" defTabSz="457200" rtl="0" fontAlgn="base">
              <a:spcBef>
                <a:spcPct val="0"/>
              </a:spcBef>
              <a:spcAft>
                <a:spcPct val="0"/>
              </a:spcAft>
              <a:defRPr sz="4000">
                <a:solidFill>
                  <a:srgbClr val="404040"/>
                </a:solidFill>
                <a:latin typeface="Newslab Thin" charset="0"/>
                <a:ea typeface="ＭＳ Ｐゴシック" charset="0"/>
              </a:defRPr>
            </a:lvl9pPr>
          </a:lstStyle>
          <a:p>
            <a:r>
              <a:rPr lang="en-US" sz="5333" dirty="0"/>
              <a:t>Model</a:t>
            </a:r>
          </a:p>
        </p:txBody>
      </p:sp>
      <p:grpSp>
        <p:nvGrpSpPr>
          <p:cNvPr id="53" name="Shape 159"/>
          <p:cNvGrpSpPr/>
          <p:nvPr/>
        </p:nvGrpSpPr>
        <p:grpSpPr>
          <a:xfrm>
            <a:off x="7719513" y="821791"/>
            <a:ext cx="3047432" cy="596376"/>
            <a:chOff x="4249858" y="829190"/>
            <a:chExt cx="2996522" cy="530285"/>
          </a:xfrm>
        </p:grpSpPr>
        <p:cxnSp>
          <p:nvCxnSpPr>
            <p:cNvPr id="55" name="Shape 160"/>
            <p:cNvCxnSpPr/>
            <p:nvPr/>
          </p:nvCxnSpPr>
          <p:spPr>
            <a:xfrm flipH="1">
              <a:off x="4411775" y="1127875"/>
              <a:ext cx="205499" cy="231600"/>
            </a:xfrm>
            <a:prstGeom prst="straightConnector1">
              <a:avLst/>
            </a:prstGeom>
            <a:noFill/>
            <a:ln w="19050" cap="flat" cmpd="sng">
              <a:solidFill>
                <a:srgbClr val="000000"/>
              </a:solidFill>
              <a:prstDash val="solid"/>
              <a:round/>
              <a:headEnd type="none" w="lg" len="lg"/>
              <a:tailEnd type="stealth" w="lg" len="lg"/>
            </a:ln>
          </p:spPr>
        </p:cxnSp>
        <p:sp>
          <p:nvSpPr>
            <p:cNvPr id="56" name="Shape 161"/>
            <p:cNvSpPr txBox="1"/>
            <p:nvPr/>
          </p:nvSpPr>
          <p:spPr>
            <a:xfrm>
              <a:off x="4249858" y="829190"/>
              <a:ext cx="2996522" cy="406499"/>
            </a:xfrm>
            <a:prstGeom prst="rect">
              <a:avLst/>
            </a:prstGeom>
            <a:noFill/>
            <a:ln>
              <a:noFill/>
            </a:ln>
          </p:spPr>
          <p:txBody>
            <a:bodyPr lIns="121900" tIns="121900" rIns="121900" bIns="121900" anchor="t" anchorCtr="0">
              <a:noAutofit/>
            </a:bodyPr>
            <a:lstStyle/>
            <a:p>
              <a:pPr algn="ctr"/>
              <a:r>
                <a:rPr lang="en" sz="2133" dirty="0">
                  <a:latin typeface="Source Sans Pro Light" charset="0"/>
                  <a:ea typeface="Source Sans Pro Light" charset="0"/>
                  <a:cs typeface="Source Sans Pro Light" charset="0"/>
                </a:rPr>
                <a:t>Trigger: every 1 sec</a:t>
              </a:r>
            </a:p>
          </p:txBody>
        </p:sp>
      </p:grpSp>
      <p:sp>
        <p:nvSpPr>
          <p:cNvPr id="58" name="Shape 156"/>
          <p:cNvSpPr txBox="1"/>
          <p:nvPr/>
        </p:nvSpPr>
        <p:spPr>
          <a:xfrm>
            <a:off x="7402800" y="1316468"/>
            <a:ext cx="463137" cy="510808"/>
          </a:xfrm>
          <a:prstGeom prst="rect">
            <a:avLst/>
          </a:prstGeom>
          <a:noFill/>
          <a:ln>
            <a:noFill/>
          </a:ln>
        </p:spPr>
        <p:txBody>
          <a:bodyPr lIns="121900" tIns="121900" rIns="121900" bIns="121900" anchor="t" anchorCtr="0">
            <a:noAutofit/>
          </a:bodyPr>
          <a:lstStyle/>
          <a:p>
            <a:pPr algn="ctr"/>
            <a:r>
              <a:rPr lang="en" sz="2133">
                <a:latin typeface="Source Sans Pro Light" charset="0"/>
                <a:ea typeface="Source Sans Pro Light" charset="0"/>
                <a:cs typeface="Source Sans Pro Light" charset="0"/>
              </a:rPr>
              <a:t>1</a:t>
            </a:r>
          </a:p>
        </p:txBody>
      </p:sp>
      <p:sp>
        <p:nvSpPr>
          <p:cNvPr id="59" name="Shape 157"/>
          <p:cNvSpPr txBox="1"/>
          <p:nvPr/>
        </p:nvSpPr>
        <p:spPr>
          <a:xfrm>
            <a:off x="9002282" y="1324264"/>
            <a:ext cx="463137" cy="510808"/>
          </a:xfrm>
          <a:prstGeom prst="rect">
            <a:avLst/>
          </a:prstGeom>
          <a:noFill/>
          <a:ln>
            <a:noFill/>
          </a:ln>
        </p:spPr>
        <p:txBody>
          <a:bodyPr lIns="121900" tIns="121900" rIns="121900" bIns="121900" anchor="t" anchorCtr="0">
            <a:noAutofit/>
          </a:bodyPr>
          <a:lstStyle/>
          <a:p>
            <a:pPr algn="ctr"/>
            <a:r>
              <a:rPr lang="en" sz="2133">
                <a:latin typeface="Source Sans Pro Light" charset="0"/>
                <a:ea typeface="Source Sans Pro Light" charset="0"/>
                <a:cs typeface="Source Sans Pro Light" charset="0"/>
              </a:rPr>
              <a:t>2</a:t>
            </a:r>
          </a:p>
        </p:txBody>
      </p:sp>
      <p:sp>
        <p:nvSpPr>
          <p:cNvPr id="60" name="Shape 158"/>
          <p:cNvSpPr txBox="1"/>
          <p:nvPr/>
        </p:nvSpPr>
        <p:spPr>
          <a:xfrm>
            <a:off x="10580210" y="1324264"/>
            <a:ext cx="463137" cy="510808"/>
          </a:xfrm>
          <a:prstGeom prst="rect">
            <a:avLst/>
          </a:prstGeom>
          <a:noFill/>
          <a:ln>
            <a:noFill/>
          </a:ln>
        </p:spPr>
        <p:txBody>
          <a:bodyPr lIns="121900" tIns="121900" rIns="121900" bIns="121900" anchor="t" anchorCtr="0">
            <a:noAutofit/>
          </a:bodyPr>
          <a:lstStyle/>
          <a:p>
            <a:pPr algn="ctr"/>
            <a:r>
              <a:rPr lang="en" sz="2133">
                <a:latin typeface="Source Sans Pro Light" charset="0"/>
                <a:ea typeface="Source Sans Pro Light" charset="0"/>
                <a:cs typeface="Source Sans Pro Light" charset="0"/>
              </a:rPr>
              <a:t>3</a:t>
            </a:r>
          </a:p>
        </p:txBody>
      </p:sp>
      <p:cxnSp>
        <p:nvCxnSpPr>
          <p:cNvPr id="61" name="Shape 120"/>
          <p:cNvCxnSpPr/>
          <p:nvPr/>
        </p:nvCxnSpPr>
        <p:spPr>
          <a:xfrm>
            <a:off x="7623633" y="2389853"/>
            <a:ext cx="0" cy="1921052"/>
          </a:xfrm>
          <a:prstGeom prst="straightConnector1">
            <a:avLst/>
          </a:prstGeom>
          <a:noFill/>
          <a:ln w="19050" cap="flat" cmpd="sng">
            <a:solidFill>
              <a:srgbClr val="000000"/>
            </a:solidFill>
            <a:prstDash val="solid"/>
            <a:round/>
            <a:headEnd type="none" w="lg" len="lg"/>
            <a:tailEnd type="stealth" w="lg" len="lg"/>
          </a:ln>
        </p:spPr>
      </p:cxnSp>
      <p:sp>
        <p:nvSpPr>
          <p:cNvPr id="62" name="Shape 121"/>
          <p:cNvSpPr/>
          <p:nvPr/>
        </p:nvSpPr>
        <p:spPr>
          <a:xfrm>
            <a:off x="7395949" y="4298685"/>
            <a:ext cx="454289" cy="543921"/>
          </a:xfrm>
          <a:prstGeom prst="rect">
            <a:avLst/>
          </a:prstGeom>
          <a:solidFill>
            <a:srgbClr val="DAEBD3"/>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sp>
        <p:nvSpPr>
          <p:cNvPr id="63" name="Shape 122"/>
          <p:cNvSpPr txBox="1"/>
          <p:nvPr/>
        </p:nvSpPr>
        <p:spPr>
          <a:xfrm>
            <a:off x="6453854" y="4076059"/>
            <a:ext cx="1030165" cy="470943"/>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output for</a:t>
            </a:r>
            <a:r>
              <a:rPr lang="en-US" sz="1733" dirty="0">
                <a:latin typeface="Source Sans Pro Light" charset="0"/>
                <a:ea typeface="Source Sans Pro Light" charset="0"/>
                <a:cs typeface="Source Sans Pro Light" charset="0"/>
              </a:rPr>
              <a:t> </a:t>
            </a:r>
            <a:r>
              <a:rPr lang="en" sz="1733" dirty="0">
                <a:latin typeface="Source Sans Pro Light" charset="0"/>
                <a:ea typeface="Source Sans Pro Light" charset="0"/>
                <a:cs typeface="Source Sans Pro Light" charset="0"/>
              </a:rPr>
              <a:t>data </a:t>
            </a:r>
            <a:r>
              <a:rPr lang="en-US" sz="1733" dirty="0">
                <a:latin typeface="Source Sans Pro Light" charset="0"/>
                <a:ea typeface="Source Sans Pro Light" charset="0"/>
                <a:cs typeface="Source Sans Pro Light" charset="0"/>
              </a:rPr>
              <a:t>up to </a:t>
            </a:r>
            <a:r>
              <a:rPr lang="en" sz="1733" dirty="0">
                <a:latin typeface="Source Sans Pro Light" charset="0"/>
                <a:ea typeface="Source Sans Pro Light" charset="0"/>
                <a:cs typeface="Source Sans Pro Light" charset="0"/>
              </a:rPr>
              <a:t>1</a:t>
            </a:r>
          </a:p>
        </p:txBody>
      </p:sp>
      <p:sp>
        <p:nvSpPr>
          <p:cNvPr id="64" name="Shape 123"/>
          <p:cNvSpPr txBox="1"/>
          <p:nvPr/>
        </p:nvSpPr>
        <p:spPr>
          <a:xfrm>
            <a:off x="5398463" y="4194102"/>
            <a:ext cx="1352800" cy="606661"/>
          </a:xfrm>
          <a:prstGeom prst="rect">
            <a:avLst/>
          </a:prstGeom>
          <a:noFill/>
          <a:ln>
            <a:noFill/>
          </a:ln>
        </p:spPr>
        <p:txBody>
          <a:bodyPr lIns="121900" tIns="121900" rIns="121900" bIns="121900" anchor="t" anchorCtr="0">
            <a:noAutofit/>
          </a:bodyPr>
          <a:lstStyle/>
          <a:p>
            <a:r>
              <a:rPr lang="en-US" sz="2400" dirty="0">
                <a:latin typeface="Source Sans Pro Light" charset="0"/>
                <a:ea typeface="Source Sans Pro Light" charset="0"/>
                <a:cs typeface="Source Sans Pro Light" charset="0"/>
              </a:rPr>
              <a:t>Result</a:t>
            </a:r>
            <a:endParaRPr lang="en" sz="2400" dirty="0">
              <a:latin typeface="Source Sans Pro Light" charset="0"/>
              <a:ea typeface="Source Sans Pro Light" charset="0"/>
              <a:cs typeface="Source Sans Pro Light" charset="0"/>
            </a:endParaRPr>
          </a:p>
        </p:txBody>
      </p:sp>
      <p:sp>
        <p:nvSpPr>
          <p:cNvPr id="65" name="Shape 124"/>
          <p:cNvSpPr txBox="1"/>
          <p:nvPr/>
        </p:nvSpPr>
        <p:spPr>
          <a:xfrm rot="16200000">
            <a:off x="6778111" y="3312923"/>
            <a:ext cx="775327" cy="449581"/>
          </a:xfrm>
          <a:prstGeom prst="rect">
            <a:avLst/>
          </a:prstGeom>
          <a:solidFill>
            <a:schemeClr val="bg1">
              <a:alpha val="89000"/>
            </a:schemeClr>
          </a:solidFill>
          <a:ln>
            <a:noFill/>
          </a:ln>
        </p:spPr>
        <p:txBody>
          <a:bodyPr lIns="0" tIns="121900" rIns="0" bIns="121900" anchor="ctr" anchorCtr="0">
            <a:noAutofit/>
          </a:bodyPr>
          <a:lstStyle/>
          <a:p>
            <a:pPr algn="ctr"/>
            <a:r>
              <a:rPr lang="en" sz="2400" dirty="0">
                <a:latin typeface="Source Sans Pro Light" charset="0"/>
                <a:ea typeface="Source Sans Pro Light" charset="0"/>
                <a:cs typeface="Source Sans Pro Light" charset="0"/>
              </a:rPr>
              <a:t>Query</a:t>
            </a:r>
          </a:p>
        </p:txBody>
      </p:sp>
      <p:sp>
        <p:nvSpPr>
          <p:cNvPr id="66" name="Shape 127"/>
          <p:cNvSpPr txBox="1"/>
          <p:nvPr/>
        </p:nvSpPr>
        <p:spPr>
          <a:xfrm>
            <a:off x="5398463" y="1467462"/>
            <a:ext cx="1223771" cy="611903"/>
          </a:xfrm>
          <a:prstGeom prst="rect">
            <a:avLst/>
          </a:prstGeom>
          <a:noFill/>
          <a:ln>
            <a:noFill/>
          </a:ln>
        </p:spPr>
        <p:txBody>
          <a:bodyPr lIns="121900" tIns="121900" rIns="121900" bIns="121900" anchor="t" anchorCtr="0">
            <a:noAutofit/>
          </a:bodyPr>
          <a:lstStyle/>
          <a:p>
            <a:r>
              <a:rPr lang="en" sz="2400" dirty="0">
                <a:latin typeface="Source Sans Pro Light" charset="0"/>
                <a:ea typeface="Source Sans Pro Light" charset="0"/>
                <a:cs typeface="Source Sans Pro Light" charset="0"/>
              </a:rPr>
              <a:t>Time</a:t>
            </a:r>
          </a:p>
        </p:txBody>
      </p:sp>
      <p:cxnSp>
        <p:nvCxnSpPr>
          <p:cNvPr id="68" name="Shape 138"/>
          <p:cNvCxnSpPr/>
          <p:nvPr/>
        </p:nvCxnSpPr>
        <p:spPr>
          <a:xfrm>
            <a:off x="7623588" y="1798339"/>
            <a:ext cx="0" cy="470943"/>
          </a:xfrm>
          <a:prstGeom prst="straightConnector1">
            <a:avLst/>
          </a:prstGeom>
          <a:noFill/>
          <a:ln w="19050" cap="flat" cmpd="sng">
            <a:solidFill>
              <a:srgbClr val="000000"/>
            </a:solidFill>
            <a:prstDash val="lgDash"/>
            <a:round/>
            <a:headEnd type="none" w="lg" len="lg"/>
            <a:tailEnd type="stealth" w="lg" len="lg"/>
          </a:ln>
        </p:spPr>
      </p:cxnSp>
      <p:sp>
        <p:nvSpPr>
          <p:cNvPr id="69" name="Shape 139"/>
          <p:cNvSpPr/>
          <p:nvPr/>
        </p:nvSpPr>
        <p:spPr>
          <a:xfrm>
            <a:off x="7395953" y="2290036"/>
            <a:ext cx="454289" cy="516357"/>
          </a:xfrm>
          <a:prstGeom prst="rect">
            <a:avLst/>
          </a:prstGeom>
          <a:solidFill>
            <a:srgbClr val="FFF2CC"/>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sp>
        <p:nvSpPr>
          <p:cNvPr id="70" name="Shape 140"/>
          <p:cNvSpPr txBox="1"/>
          <p:nvPr/>
        </p:nvSpPr>
        <p:spPr>
          <a:xfrm>
            <a:off x="6342449" y="2340995"/>
            <a:ext cx="1264627" cy="470943"/>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data up</a:t>
            </a:r>
            <a:br>
              <a:rPr lang="en" sz="1733" dirty="0">
                <a:latin typeface="Source Sans Pro Light" charset="0"/>
                <a:ea typeface="Source Sans Pro Light" charset="0"/>
                <a:cs typeface="Source Sans Pro Light" charset="0"/>
              </a:rPr>
            </a:br>
            <a:r>
              <a:rPr lang="en" sz="1733" dirty="0">
                <a:latin typeface="Source Sans Pro Light" charset="0"/>
                <a:ea typeface="Source Sans Pro Light" charset="0"/>
                <a:cs typeface="Source Sans Pro Light" charset="0"/>
              </a:rPr>
              <a:t>to 1</a:t>
            </a:r>
          </a:p>
        </p:txBody>
      </p:sp>
      <p:sp>
        <p:nvSpPr>
          <p:cNvPr id="71" name="Shape 141"/>
          <p:cNvSpPr txBox="1"/>
          <p:nvPr/>
        </p:nvSpPr>
        <p:spPr>
          <a:xfrm>
            <a:off x="5398463" y="2290036"/>
            <a:ext cx="1352800" cy="606661"/>
          </a:xfrm>
          <a:prstGeom prst="rect">
            <a:avLst/>
          </a:prstGeom>
          <a:noFill/>
          <a:ln>
            <a:noFill/>
          </a:ln>
        </p:spPr>
        <p:txBody>
          <a:bodyPr lIns="121900" tIns="121900" rIns="121900" bIns="121900" anchor="t" anchorCtr="0">
            <a:noAutofit/>
          </a:bodyPr>
          <a:lstStyle/>
          <a:p>
            <a:r>
              <a:rPr lang="en" sz="2400" dirty="0">
                <a:latin typeface="Source Sans Pro Light" charset="0"/>
                <a:ea typeface="Source Sans Pro Light" charset="0"/>
                <a:cs typeface="Source Sans Pro Light" charset="0"/>
              </a:rPr>
              <a:t>Input</a:t>
            </a:r>
          </a:p>
        </p:txBody>
      </p:sp>
      <p:sp>
        <p:nvSpPr>
          <p:cNvPr id="76" name="Shape 130"/>
          <p:cNvSpPr/>
          <p:nvPr/>
        </p:nvSpPr>
        <p:spPr>
          <a:xfrm>
            <a:off x="8992150" y="2290036"/>
            <a:ext cx="461916" cy="956851"/>
          </a:xfrm>
          <a:prstGeom prst="rect">
            <a:avLst/>
          </a:prstGeom>
          <a:solidFill>
            <a:srgbClr val="FFF2CC"/>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cxnSp>
        <p:nvCxnSpPr>
          <p:cNvPr id="77" name="Shape 131"/>
          <p:cNvCxnSpPr/>
          <p:nvPr/>
        </p:nvCxnSpPr>
        <p:spPr>
          <a:xfrm>
            <a:off x="9223072" y="1819181"/>
            <a:ext cx="0" cy="470943"/>
          </a:xfrm>
          <a:prstGeom prst="straightConnector1">
            <a:avLst/>
          </a:prstGeom>
          <a:noFill/>
          <a:ln w="19050" cap="flat" cmpd="sng">
            <a:solidFill>
              <a:srgbClr val="000000"/>
            </a:solidFill>
            <a:prstDash val="lgDash"/>
            <a:round/>
            <a:headEnd type="none" w="lg" len="lg"/>
            <a:tailEnd type="stealth" w="lg" len="lg"/>
          </a:ln>
        </p:spPr>
      </p:cxnSp>
      <p:sp>
        <p:nvSpPr>
          <p:cNvPr id="78" name="Shape 132"/>
          <p:cNvSpPr txBox="1"/>
          <p:nvPr/>
        </p:nvSpPr>
        <p:spPr>
          <a:xfrm>
            <a:off x="7937676" y="2340995"/>
            <a:ext cx="1264625" cy="470943"/>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data up</a:t>
            </a:r>
            <a:br>
              <a:rPr lang="en" sz="1733" dirty="0">
                <a:latin typeface="Source Sans Pro Light" charset="0"/>
                <a:ea typeface="Source Sans Pro Light" charset="0"/>
                <a:cs typeface="Source Sans Pro Light" charset="0"/>
              </a:rPr>
            </a:br>
            <a:r>
              <a:rPr lang="en" sz="1733" dirty="0">
                <a:latin typeface="Source Sans Pro Light" charset="0"/>
                <a:ea typeface="Source Sans Pro Light" charset="0"/>
                <a:cs typeface="Source Sans Pro Light" charset="0"/>
              </a:rPr>
              <a:t>to 2</a:t>
            </a:r>
          </a:p>
        </p:txBody>
      </p:sp>
      <p:cxnSp>
        <p:nvCxnSpPr>
          <p:cNvPr id="79" name="Shape 143"/>
          <p:cNvCxnSpPr/>
          <p:nvPr/>
        </p:nvCxnSpPr>
        <p:spPr>
          <a:xfrm>
            <a:off x="9223107" y="3246886"/>
            <a:ext cx="0" cy="1038229"/>
          </a:xfrm>
          <a:prstGeom prst="straightConnector1">
            <a:avLst/>
          </a:prstGeom>
          <a:noFill/>
          <a:ln w="19050" cap="flat" cmpd="sng">
            <a:solidFill>
              <a:srgbClr val="000000"/>
            </a:solidFill>
            <a:prstDash val="solid"/>
            <a:round/>
            <a:headEnd type="none" w="lg" len="lg"/>
            <a:tailEnd type="stealth" w="lg" len="lg"/>
          </a:ln>
        </p:spPr>
      </p:cxnSp>
      <p:sp>
        <p:nvSpPr>
          <p:cNvPr id="80" name="Shape 144"/>
          <p:cNvSpPr/>
          <p:nvPr/>
        </p:nvSpPr>
        <p:spPr>
          <a:xfrm>
            <a:off x="8992153" y="4298698"/>
            <a:ext cx="461916" cy="543921"/>
          </a:xfrm>
          <a:prstGeom prst="rect">
            <a:avLst/>
          </a:prstGeom>
          <a:solidFill>
            <a:srgbClr val="D9EAD3"/>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sp>
        <p:nvSpPr>
          <p:cNvPr id="81" name="Shape 145"/>
          <p:cNvSpPr txBox="1"/>
          <p:nvPr/>
        </p:nvSpPr>
        <p:spPr>
          <a:xfrm>
            <a:off x="8052127" y="4076061"/>
            <a:ext cx="1030165" cy="470943"/>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output for</a:t>
            </a:r>
            <a:r>
              <a:rPr lang="en-US" sz="1733" dirty="0">
                <a:latin typeface="Source Sans Pro Light" charset="0"/>
                <a:ea typeface="Source Sans Pro Light" charset="0"/>
                <a:cs typeface="Source Sans Pro Light" charset="0"/>
              </a:rPr>
              <a:t> </a:t>
            </a:r>
            <a:r>
              <a:rPr lang="en" sz="1733" dirty="0">
                <a:latin typeface="Source Sans Pro Light" charset="0"/>
                <a:ea typeface="Source Sans Pro Light" charset="0"/>
                <a:cs typeface="Source Sans Pro Light" charset="0"/>
              </a:rPr>
              <a:t>data </a:t>
            </a:r>
            <a:r>
              <a:rPr lang="en-US" sz="1733" dirty="0">
                <a:latin typeface="Source Sans Pro Light" charset="0"/>
                <a:ea typeface="Source Sans Pro Light" charset="0"/>
                <a:cs typeface="Source Sans Pro Light" charset="0"/>
              </a:rPr>
              <a:t>up to </a:t>
            </a:r>
            <a:r>
              <a:rPr lang="en" sz="1733" dirty="0">
                <a:latin typeface="Source Sans Pro Light" charset="0"/>
                <a:ea typeface="Source Sans Pro Light" charset="0"/>
                <a:cs typeface="Source Sans Pro Light" charset="0"/>
              </a:rPr>
              <a:t>2</a:t>
            </a:r>
          </a:p>
        </p:txBody>
      </p:sp>
      <p:grpSp>
        <p:nvGrpSpPr>
          <p:cNvPr id="84" name="Shape 133"/>
          <p:cNvGrpSpPr/>
          <p:nvPr/>
        </p:nvGrpSpPr>
        <p:grpSpPr>
          <a:xfrm>
            <a:off x="9537187" y="1798339"/>
            <a:ext cx="1516391" cy="2071224"/>
            <a:chOff x="6135133" y="1801733"/>
            <a:chExt cx="1491053" cy="2367017"/>
          </a:xfrm>
        </p:grpSpPr>
        <p:sp>
          <p:nvSpPr>
            <p:cNvPr id="92" name="Shape 134"/>
            <p:cNvSpPr/>
            <p:nvPr/>
          </p:nvSpPr>
          <p:spPr>
            <a:xfrm>
              <a:off x="7171987" y="2363650"/>
              <a:ext cx="454199" cy="1805100"/>
            </a:xfrm>
            <a:prstGeom prst="rect">
              <a:avLst/>
            </a:prstGeom>
            <a:solidFill>
              <a:srgbClr val="FFF2CC"/>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cxnSp>
          <p:nvCxnSpPr>
            <p:cNvPr id="93" name="Shape 135"/>
            <p:cNvCxnSpPr/>
            <p:nvPr/>
          </p:nvCxnSpPr>
          <p:spPr>
            <a:xfrm>
              <a:off x="7399053" y="1801733"/>
              <a:ext cx="0" cy="538199"/>
            </a:xfrm>
            <a:prstGeom prst="straightConnector1">
              <a:avLst/>
            </a:prstGeom>
            <a:noFill/>
            <a:ln w="19050" cap="flat" cmpd="sng">
              <a:solidFill>
                <a:srgbClr val="000000"/>
              </a:solidFill>
              <a:prstDash val="lgDash"/>
              <a:round/>
              <a:headEnd type="none" w="lg" len="lg"/>
              <a:tailEnd type="stealth" w="lg" len="lg"/>
            </a:ln>
          </p:spPr>
        </p:cxnSp>
        <p:sp>
          <p:nvSpPr>
            <p:cNvPr id="94" name="Shape 136"/>
            <p:cNvSpPr txBox="1"/>
            <p:nvPr/>
          </p:nvSpPr>
          <p:spPr>
            <a:xfrm>
              <a:off x="6135133" y="2421888"/>
              <a:ext cx="1243500" cy="538198"/>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data up</a:t>
              </a:r>
            </a:p>
            <a:p>
              <a:pPr algn="ctr"/>
              <a:r>
                <a:rPr lang="en" sz="1733" dirty="0">
                  <a:latin typeface="Source Sans Pro Light" charset="0"/>
                  <a:ea typeface="Source Sans Pro Light" charset="0"/>
                  <a:cs typeface="Source Sans Pro Light" charset="0"/>
                </a:rPr>
                <a:t>to 3</a:t>
              </a:r>
            </a:p>
          </p:txBody>
        </p:sp>
      </p:grpSp>
      <p:grpSp>
        <p:nvGrpSpPr>
          <p:cNvPr id="85" name="Shape 146"/>
          <p:cNvGrpSpPr/>
          <p:nvPr/>
        </p:nvGrpSpPr>
        <p:grpSpPr>
          <a:xfrm>
            <a:off x="9660121" y="3869562"/>
            <a:ext cx="1393455" cy="962583"/>
            <a:chOff x="6256025" y="4168750"/>
            <a:chExt cx="1370173" cy="1100050"/>
          </a:xfrm>
        </p:grpSpPr>
        <p:cxnSp>
          <p:nvCxnSpPr>
            <p:cNvPr id="89" name="Shape 147"/>
            <p:cNvCxnSpPr/>
            <p:nvPr/>
          </p:nvCxnSpPr>
          <p:spPr>
            <a:xfrm>
              <a:off x="7399087" y="4168750"/>
              <a:ext cx="0" cy="491400"/>
            </a:xfrm>
            <a:prstGeom prst="straightConnector1">
              <a:avLst/>
            </a:prstGeom>
            <a:noFill/>
            <a:ln w="19050" cap="flat" cmpd="sng">
              <a:solidFill>
                <a:srgbClr val="000000"/>
              </a:solidFill>
              <a:prstDash val="solid"/>
              <a:round/>
              <a:headEnd type="none" w="lg" len="lg"/>
              <a:tailEnd type="stealth" w="lg" len="lg"/>
            </a:ln>
          </p:spPr>
        </p:cxnSp>
        <p:sp>
          <p:nvSpPr>
            <p:cNvPr id="90" name="Shape 148"/>
            <p:cNvSpPr/>
            <p:nvPr/>
          </p:nvSpPr>
          <p:spPr>
            <a:xfrm>
              <a:off x="7171999" y="4647200"/>
              <a:ext cx="454199" cy="621600"/>
            </a:xfrm>
            <a:prstGeom prst="rect">
              <a:avLst/>
            </a:prstGeom>
            <a:solidFill>
              <a:srgbClr val="D9EAD3"/>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sp>
          <p:nvSpPr>
            <p:cNvPr id="91" name="Shape 149"/>
            <p:cNvSpPr txBox="1"/>
            <p:nvPr/>
          </p:nvSpPr>
          <p:spPr>
            <a:xfrm>
              <a:off x="6256025" y="4404737"/>
              <a:ext cx="1012948" cy="538198"/>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output for</a:t>
              </a:r>
              <a:r>
                <a:rPr lang="en-US" sz="1733" dirty="0">
                  <a:latin typeface="Source Sans Pro Light" charset="0"/>
                  <a:ea typeface="Source Sans Pro Light" charset="0"/>
                  <a:cs typeface="Source Sans Pro Light" charset="0"/>
                </a:rPr>
                <a:t> </a:t>
              </a:r>
              <a:r>
                <a:rPr lang="en" sz="1733" dirty="0">
                  <a:latin typeface="Source Sans Pro Light" charset="0"/>
                  <a:ea typeface="Source Sans Pro Light" charset="0"/>
                  <a:cs typeface="Source Sans Pro Light" charset="0"/>
                </a:rPr>
                <a:t>data </a:t>
              </a:r>
              <a:r>
                <a:rPr lang="en-US" sz="1733" dirty="0">
                  <a:latin typeface="Source Sans Pro Light" charset="0"/>
                  <a:ea typeface="Source Sans Pro Light" charset="0"/>
                  <a:cs typeface="Source Sans Pro Light" charset="0"/>
                </a:rPr>
                <a:t>up to </a:t>
              </a:r>
              <a:r>
                <a:rPr lang="en" sz="1733" dirty="0">
                  <a:latin typeface="Source Sans Pro Light" charset="0"/>
                  <a:ea typeface="Source Sans Pro Light" charset="0"/>
                  <a:cs typeface="Source Sans Pro Light" charset="0"/>
                </a:rPr>
                <a:t>3</a:t>
              </a:r>
            </a:p>
          </p:txBody>
        </p:sp>
      </p:grpSp>
      <p:cxnSp>
        <p:nvCxnSpPr>
          <p:cNvPr id="100" name="Shape 163"/>
          <p:cNvCxnSpPr/>
          <p:nvPr/>
        </p:nvCxnSpPr>
        <p:spPr>
          <a:xfrm>
            <a:off x="10831960" y="4842605"/>
            <a:ext cx="0" cy="674104"/>
          </a:xfrm>
          <a:prstGeom prst="straightConnector1">
            <a:avLst/>
          </a:prstGeom>
          <a:noFill/>
          <a:ln w="19050" cap="flat" cmpd="sng">
            <a:solidFill>
              <a:srgbClr val="000000"/>
            </a:solidFill>
            <a:prstDash val="solid"/>
            <a:round/>
            <a:headEnd type="none" w="lg" len="lg"/>
            <a:tailEnd type="stealth" w="lg" len="lg"/>
          </a:ln>
        </p:spPr>
      </p:cxnSp>
      <p:sp>
        <p:nvSpPr>
          <p:cNvPr id="101" name="Shape 164"/>
          <p:cNvSpPr/>
          <p:nvPr/>
        </p:nvSpPr>
        <p:spPr>
          <a:xfrm>
            <a:off x="10564060" y="5510498"/>
            <a:ext cx="517048" cy="523629"/>
          </a:xfrm>
          <a:prstGeom prst="rect">
            <a:avLst/>
          </a:prstGeom>
          <a:solidFill>
            <a:srgbClr val="FCE5CD"/>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sp>
        <p:nvSpPr>
          <p:cNvPr id="102" name="Shape 123"/>
          <p:cNvSpPr txBox="1"/>
          <p:nvPr/>
        </p:nvSpPr>
        <p:spPr>
          <a:xfrm>
            <a:off x="5402140" y="5427466"/>
            <a:ext cx="1352800" cy="606661"/>
          </a:xfrm>
          <a:prstGeom prst="rect">
            <a:avLst/>
          </a:prstGeom>
          <a:noFill/>
          <a:ln>
            <a:noFill/>
          </a:ln>
        </p:spPr>
        <p:txBody>
          <a:bodyPr lIns="121900" tIns="121900" rIns="121900" bIns="121900" anchor="t" anchorCtr="0">
            <a:noAutofit/>
          </a:bodyPr>
          <a:lstStyle/>
          <a:p>
            <a:r>
              <a:rPr lang="en-US" sz="2400" dirty="0">
                <a:latin typeface="Source Sans Pro Light" charset="0"/>
                <a:ea typeface="Source Sans Pro Light" charset="0"/>
                <a:cs typeface="Source Sans Pro Light" charset="0"/>
              </a:rPr>
              <a:t>Output</a:t>
            </a:r>
            <a:endParaRPr lang="en" sz="2400" dirty="0">
              <a:latin typeface="Source Sans Pro Light" charset="0"/>
              <a:ea typeface="Source Sans Pro Light" charset="0"/>
              <a:cs typeface="Source Sans Pro Light" charset="0"/>
            </a:endParaRPr>
          </a:p>
        </p:txBody>
      </p:sp>
      <p:cxnSp>
        <p:nvCxnSpPr>
          <p:cNvPr id="97" name="Shape 163"/>
          <p:cNvCxnSpPr/>
          <p:nvPr/>
        </p:nvCxnSpPr>
        <p:spPr>
          <a:xfrm>
            <a:off x="9243229" y="4842605"/>
            <a:ext cx="0" cy="674104"/>
          </a:xfrm>
          <a:prstGeom prst="straightConnector1">
            <a:avLst/>
          </a:prstGeom>
          <a:noFill/>
          <a:ln w="19050" cap="flat" cmpd="sng">
            <a:solidFill>
              <a:srgbClr val="000000"/>
            </a:solidFill>
            <a:prstDash val="solid"/>
            <a:round/>
            <a:headEnd type="none" w="lg" len="lg"/>
            <a:tailEnd type="stealth" w="lg" len="lg"/>
          </a:ln>
        </p:spPr>
      </p:cxnSp>
      <p:sp>
        <p:nvSpPr>
          <p:cNvPr id="98" name="Shape 164"/>
          <p:cNvSpPr/>
          <p:nvPr/>
        </p:nvSpPr>
        <p:spPr>
          <a:xfrm>
            <a:off x="9002288" y="5510498"/>
            <a:ext cx="463131" cy="523629"/>
          </a:xfrm>
          <a:prstGeom prst="rect">
            <a:avLst/>
          </a:prstGeom>
          <a:solidFill>
            <a:srgbClr val="FCE5CD"/>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cxnSp>
        <p:nvCxnSpPr>
          <p:cNvPr id="104" name="Shape 163"/>
          <p:cNvCxnSpPr/>
          <p:nvPr/>
        </p:nvCxnSpPr>
        <p:spPr>
          <a:xfrm>
            <a:off x="7623589" y="4842606"/>
            <a:ext cx="1368561" cy="667892"/>
          </a:xfrm>
          <a:prstGeom prst="straightConnector1">
            <a:avLst/>
          </a:prstGeom>
          <a:noFill/>
          <a:ln w="19050" cap="flat" cmpd="sng">
            <a:solidFill>
              <a:srgbClr val="000000"/>
            </a:solidFill>
            <a:prstDash val="solid"/>
            <a:round/>
            <a:headEnd type="none" w="lg" len="lg"/>
            <a:tailEnd type="stealth" w="lg" len="lg"/>
          </a:ln>
        </p:spPr>
      </p:cxnSp>
      <p:cxnSp>
        <p:nvCxnSpPr>
          <p:cNvPr id="46" name="Shape 163"/>
          <p:cNvCxnSpPr/>
          <p:nvPr/>
        </p:nvCxnSpPr>
        <p:spPr>
          <a:xfrm>
            <a:off x="9243230" y="4842606"/>
            <a:ext cx="1320831" cy="667892"/>
          </a:xfrm>
          <a:prstGeom prst="straightConnector1">
            <a:avLst/>
          </a:prstGeom>
          <a:noFill/>
          <a:ln w="19050" cap="flat" cmpd="sng">
            <a:solidFill>
              <a:srgbClr val="000000"/>
            </a:solidFill>
            <a:prstDash val="solid"/>
            <a:round/>
            <a:headEnd type="none" w="lg" len="lg"/>
            <a:tailEnd type="stealth" w="lg" len="lg"/>
          </a:ln>
        </p:spPr>
      </p:cxnSp>
      <p:cxnSp>
        <p:nvCxnSpPr>
          <p:cNvPr id="50" name="Shape 128"/>
          <p:cNvCxnSpPr/>
          <p:nvPr/>
        </p:nvCxnSpPr>
        <p:spPr>
          <a:xfrm>
            <a:off x="6342450" y="1798332"/>
            <a:ext cx="5070349" cy="0"/>
          </a:xfrm>
          <a:prstGeom prst="straightConnector1">
            <a:avLst/>
          </a:prstGeom>
          <a:noFill/>
          <a:ln w="28575" cap="flat" cmpd="sng">
            <a:solidFill>
              <a:srgbClr val="000000"/>
            </a:solidFill>
            <a:prstDash val="solid"/>
            <a:round/>
            <a:headEnd type="none" w="lg" len="lg"/>
            <a:tailEnd type="triangle" w="lg" len="lg"/>
          </a:ln>
        </p:spPr>
      </p:cxnSp>
      <p:sp>
        <p:nvSpPr>
          <p:cNvPr id="51" name="Shape 123"/>
          <p:cNvSpPr txBox="1"/>
          <p:nvPr/>
        </p:nvSpPr>
        <p:spPr>
          <a:xfrm>
            <a:off x="7858425" y="5340240"/>
            <a:ext cx="1199199" cy="1108352"/>
          </a:xfrm>
          <a:prstGeom prst="rect">
            <a:avLst/>
          </a:prstGeom>
          <a:noFill/>
          <a:ln>
            <a:noFill/>
          </a:ln>
        </p:spPr>
        <p:txBody>
          <a:bodyPr lIns="121900" tIns="121900" rIns="121900" bIns="121900" anchor="t" anchorCtr="0">
            <a:noAutofit/>
          </a:bodyPr>
          <a:lstStyle/>
          <a:p>
            <a:pPr algn="ctr"/>
            <a:r>
              <a:rPr lang="en-US" sz="1867" dirty="0">
                <a:latin typeface="Source Sans Pro Light" charset="0"/>
                <a:ea typeface="Source Sans Pro Light" charset="0"/>
                <a:cs typeface="Source Sans Pro Light" charset="0"/>
              </a:rPr>
              <a:t>delta</a:t>
            </a:r>
          </a:p>
          <a:p>
            <a:pPr algn="ctr"/>
            <a:r>
              <a:rPr lang="en-US" sz="1867" dirty="0">
                <a:latin typeface="Source Sans Pro Light" charset="0"/>
                <a:ea typeface="Source Sans Pro Light" charset="0"/>
                <a:cs typeface="Source Sans Pro Light" charset="0"/>
              </a:rPr>
              <a:t>output</a:t>
            </a:r>
            <a:endParaRPr lang="en" sz="1867" dirty="0">
              <a:latin typeface="Source Sans Pro Light" charset="0"/>
              <a:ea typeface="Source Sans Pro Light" charset="0"/>
              <a:cs typeface="Source Sans Pro Light" charset="0"/>
            </a:endParaRPr>
          </a:p>
        </p:txBody>
      </p:sp>
      <p:sp>
        <p:nvSpPr>
          <p:cNvPr id="52" name="Rectangle 51"/>
          <p:cNvSpPr/>
          <p:nvPr/>
        </p:nvSpPr>
        <p:spPr>
          <a:xfrm>
            <a:off x="592015" y="2262000"/>
            <a:ext cx="5028139" cy="3580339"/>
          </a:xfrm>
          <a:prstGeom prst="rect">
            <a:avLst/>
          </a:prstGeom>
        </p:spPr>
        <p:txBody>
          <a:bodyPr wrap="square">
            <a:spAutoFit/>
          </a:bodyPr>
          <a:lstStyle/>
          <a:p>
            <a:r>
              <a:rPr lang="en-US" sz="2533" b="1" dirty="0">
                <a:latin typeface="Source Sans Pro Light" charset="0"/>
                <a:ea typeface="Source Sans Pro Light" charset="0"/>
                <a:cs typeface="Source Sans Pro Light" charset="0"/>
              </a:rPr>
              <a:t>Result:</a:t>
            </a:r>
            <a:r>
              <a:rPr lang="en-US" sz="2533" dirty="0">
                <a:latin typeface="Source Sans Pro Light" charset="0"/>
                <a:ea typeface="Source Sans Pro Light" charset="0"/>
                <a:cs typeface="Source Sans Pro Light" charset="0"/>
              </a:rPr>
              <a:t> final operated table</a:t>
            </a:r>
          </a:p>
          <a:p>
            <a:r>
              <a:rPr lang="en-US" sz="2533" dirty="0">
                <a:latin typeface="Source Sans Pro Light" charset="0"/>
                <a:ea typeface="Source Sans Pro Light" charset="0"/>
                <a:cs typeface="Source Sans Pro Light" charset="0"/>
              </a:rPr>
              <a:t>	    updated every trigger interval</a:t>
            </a:r>
          </a:p>
          <a:p>
            <a:endParaRPr lang="en-US" sz="2533" dirty="0">
              <a:latin typeface="Source Sans Pro Light" charset="0"/>
              <a:ea typeface="Source Sans Pro Light" charset="0"/>
              <a:cs typeface="Source Sans Pro Light" charset="0"/>
            </a:endParaRPr>
          </a:p>
          <a:p>
            <a:r>
              <a:rPr lang="en-US" sz="2533" b="1" dirty="0">
                <a:latin typeface="Source Sans Pro Light" charset="0"/>
                <a:ea typeface="Source Sans Pro Light" charset="0"/>
                <a:cs typeface="Source Sans Pro Light" charset="0"/>
              </a:rPr>
              <a:t>Output:</a:t>
            </a:r>
            <a:r>
              <a:rPr lang="en-US" sz="2533" dirty="0">
                <a:latin typeface="Source Sans Pro Light" charset="0"/>
                <a:ea typeface="Source Sans Pro Light" charset="0"/>
                <a:cs typeface="Source Sans Pro Light" charset="0"/>
              </a:rPr>
              <a:t> what part of result to write </a:t>
            </a:r>
          </a:p>
          <a:p>
            <a:r>
              <a:rPr lang="en-US" sz="2533" dirty="0">
                <a:latin typeface="Source Sans Pro Light" charset="0"/>
                <a:ea typeface="Source Sans Pro Light" charset="0"/>
                <a:cs typeface="Source Sans Pro Light" charset="0"/>
              </a:rPr>
              <a:t>   	      to data sink after every trigger</a:t>
            </a:r>
          </a:p>
          <a:p>
            <a:r>
              <a:rPr lang="en-US" sz="2533" dirty="0">
                <a:latin typeface="Source Sans Pro Light" charset="0"/>
                <a:ea typeface="Source Sans Pro Light" charset="0"/>
                <a:cs typeface="Source Sans Pro Light" charset="0"/>
              </a:rPr>
              <a:t> 	      </a:t>
            </a:r>
          </a:p>
          <a:p>
            <a:r>
              <a:rPr lang="en-US" sz="1867" b="1" i="1" dirty="0">
                <a:latin typeface="Source Sans Pro Light" charset="0"/>
                <a:ea typeface="Source Sans Pro Light" charset="0"/>
                <a:cs typeface="Source Sans Pro Light" charset="0"/>
              </a:rPr>
              <a:t>Complete output</a:t>
            </a:r>
            <a:r>
              <a:rPr lang="en-US" sz="1867" i="1" dirty="0">
                <a:latin typeface="Source Sans Pro Light" charset="0"/>
                <a:ea typeface="Source Sans Pro Light" charset="0"/>
                <a:cs typeface="Source Sans Pro Light" charset="0"/>
              </a:rPr>
              <a:t>:</a:t>
            </a:r>
            <a:r>
              <a:rPr lang="en-US" sz="1867" dirty="0">
                <a:latin typeface="Source Sans Pro Light" charset="0"/>
                <a:ea typeface="Source Sans Pro Light" charset="0"/>
                <a:cs typeface="Source Sans Pro Light" charset="0"/>
              </a:rPr>
              <a:t> Write full result table every time</a:t>
            </a:r>
          </a:p>
          <a:p>
            <a:r>
              <a:rPr lang="en-US" sz="1867" b="1" i="1" dirty="0">
                <a:latin typeface="Source Sans Pro Light" charset="0"/>
                <a:ea typeface="Source Sans Pro Light" charset="0"/>
                <a:cs typeface="Source Sans Pro Light" charset="0"/>
              </a:rPr>
              <a:t>Delta output</a:t>
            </a:r>
            <a:r>
              <a:rPr lang="en-US" sz="1867" b="1" dirty="0">
                <a:latin typeface="Source Sans Pro Light" charset="0"/>
                <a:ea typeface="Source Sans Pro Light" charset="0"/>
                <a:cs typeface="Source Sans Pro Light" charset="0"/>
              </a:rPr>
              <a:t>:</a:t>
            </a:r>
            <a:r>
              <a:rPr lang="en-US" sz="1867" dirty="0">
                <a:latin typeface="Source Sans Pro Light" charset="0"/>
                <a:ea typeface="Source Sans Pro Light" charset="0"/>
                <a:cs typeface="Source Sans Pro Light" charset="0"/>
              </a:rPr>
              <a:t> Write only the rows that changed</a:t>
            </a:r>
          </a:p>
          <a:p>
            <a:r>
              <a:rPr lang="en-US" sz="1867" dirty="0">
                <a:latin typeface="Source Sans Pro Light" charset="0"/>
                <a:ea typeface="Source Sans Pro Light" charset="0"/>
                <a:cs typeface="Source Sans Pro Light" charset="0"/>
              </a:rPr>
              <a:t>                           in result from previous batch</a:t>
            </a:r>
          </a:p>
          <a:p>
            <a:r>
              <a:rPr lang="en-US" sz="1867" b="1" i="1" dirty="0">
                <a:latin typeface="Source Sans Pro Light" charset="0"/>
                <a:ea typeface="Source Sans Pro Light" charset="0"/>
                <a:cs typeface="Source Sans Pro Light" charset="0"/>
              </a:rPr>
              <a:t>Append output:</a:t>
            </a:r>
            <a:r>
              <a:rPr lang="en-US" sz="1867" dirty="0">
                <a:latin typeface="Source Sans Pro Light" charset="0"/>
                <a:ea typeface="Source Sans Pro Light" charset="0"/>
                <a:cs typeface="Source Sans Pro Light" charset="0"/>
              </a:rPr>
              <a:t> Write only new rows</a:t>
            </a:r>
          </a:p>
        </p:txBody>
      </p:sp>
    </p:spTree>
    <p:extLst>
      <p:ext uri="{BB962C8B-B14F-4D97-AF65-F5344CB8AC3E}">
        <p14:creationId xmlns:p14="http://schemas.microsoft.com/office/powerpoint/2010/main" val="123346746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ETL with </a:t>
            </a:r>
            <a:r>
              <a:rPr lang="en-US" dirty="0" err="1" smtClean="0"/>
              <a:t>DataFrame</a:t>
            </a:r>
            <a:endParaRPr lang="en-US" dirty="0"/>
          </a:p>
        </p:txBody>
      </p:sp>
      <p:sp>
        <p:nvSpPr>
          <p:cNvPr id="4" name="TextBox 3"/>
          <p:cNvSpPr txBox="1"/>
          <p:nvPr/>
        </p:nvSpPr>
        <p:spPr>
          <a:xfrm>
            <a:off x="754916" y="1875202"/>
            <a:ext cx="6129979" cy="3827523"/>
          </a:xfrm>
          <a:prstGeom prst="rect">
            <a:avLst/>
          </a:prstGeom>
          <a:noFill/>
        </p:spPr>
        <p:txBody>
          <a:bodyPr wrap="square" rtlCol="0">
            <a:spAutoFit/>
          </a:bodyPr>
          <a:lstStyle/>
          <a:p>
            <a:r>
              <a:rPr lang="en-US" sz="1867" dirty="0">
                <a:solidFill>
                  <a:srgbClr val="000000"/>
                </a:solidFill>
                <a:latin typeface="Consolas" charset="0"/>
              </a:rPr>
              <a:t>input </a:t>
            </a:r>
            <a:r>
              <a:rPr lang="en-US" sz="1867" dirty="0">
                <a:solidFill>
                  <a:srgbClr val="666600"/>
                </a:solidFill>
                <a:latin typeface="Consolas" charset="0"/>
              </a:rPr>
              <a:t>=</a:t>
            </a:r>
            <a:r>
              <a:rPr lang="en-US" sz="1867" dirty="0">
                <a:solidFill>
                  <a:srgbClr val="000000"/>
                </a:solidFill>
                <a:latin typeface="Consolas" charset="0"/>
              </a:rPr>
              <a:t> </a:t>
            </a:r>
            <a:r>
              <a:rPr lang="en-US" sz="1867" dirty="0" err="1">
                <a:solidFill>
                  <a:srgbClr val="000000"/>
                </a:solidFill>
                <a:latin typeface="Consolas" charset="0"/>
              </a:rPr>
              <a:t>ctxt</a:t>
            </a:r>
            <a:r>
              <a:rPr lang="en-US" sz="1867" dirty="0" err="1">
                <a:solidFill>
                  <a:srgbClr val="666600"/>
                </a:solidFill>
                <a:latin typeface="Consolas" charset="0"/>
              </a:rPr>
              <a:t>.</a:t>
            </a:r>
            <a:r>
              <a:rPr lang="en-US" sz="1867" dirty="0" err="1">
                <a:solidFill>
                  <a:srgbClr val="000000"/>
                </a:solidFill>
                <a:latin typeface="Consolas" charset="0"/>
              </a:rPr>
              <a:t>read</a:t>
            </a:r>
            <a:endParaRPr lang="en-US" sz="1867" dirty="0">
              <a:solidFill>
                <a:srgbClr val="000000"/>
              </a:solidFill>
              <a:latin typeface="Consolas" charset="0"/>
            </a:endParaRPr>
          </a:p>
          <a:p>
            <a:r>
              <a:rPr lang="en-US" sz="1867" dirty="0">
                <a:solidFill>
                  <a:srgbClr val="000000"/>
                </a:solidFill>
                <a:latin typeface="Consolas" charset="0"/>
              </a:rPr>
              <a:t>	</a:t>
            </a:r>
            <a:r>
              <a:rPr lang="en-US" sz="1867" dirty="0">
                <a:solidFill>
                  <a:srgbClr val="666600"/>
                </a:solidFill>
                <a:latin typeface="Consolas" charset="0"/>
              </a:rPr>
              <a:t>.</a:t>
            </a:r>
            <a:r>
              <a:rPr lang="en-US" sz="1867" dirty="0">
                <a:solidFill>
                  <a:srgbClr val="000000"/>
                </a:solidFill>
                <a:latin typeface="Consolas" charset="0"/>
              </a:rPr>
              <a:t>format</a:t>
            </a:r>
            <a:r>
              <a:rPr lang="en-US" sz="1867" dirty="0">
                <a:solidFill>
                  <a:srgbClr val="666600"/>
                </a:solidFill>
                <a:latin typeface="Consolas" charset="0"/>
              </a:rPr>
              <a:t>(</a:t>
            </a:r>
            <a:r>
              <a:rPr lang="en-US" sz="1867" dirty="0">
                <a:solidFill>
                  <a:srgbClr val="008800"/>
                </a:solidFill>
                <a:latin typeface="Consolas" charset="0"/>
              </a:rPr>
              <a:t>"</a:t>
            </a:r>
            <a:r>
              <a:rPr lang="en-US" sz="1867" dirty="0" err="1">
                <a:solidFill>
                  <a:srgbClr val="008800"/>
                </a:solidFill>
                <a:latin typeface="Consolas" charset="0"/>
              </a:rPr>
              <a:t>json</a:t>
            </a:r>
            <a:r>
              <a:rPr lang="en-US" sz="1867" dirty="0">
                <a:solidFill>
                  <a:srgbClr val="008800"/>
                </a:solidFill>
                <a:latin typeface="Consolas" charset="0"/>
              </a:rPr>
              <a:t>"</a:t>
            </a:r>
            <a:r>
              <a:rPr lang="en-US" sz="1867" dirty="0">
                <a:solidFill>
                  <a:srgbClr val="666600"/>
                </a:solidFill>
                <a:latin typeface="Consolas" charset="0"/>
              </a:rPr>
              <a:t>)</a:t>
            </a:r>
          </a:p>
          <a:p>
            <a:r>
              <a:rPr lang="en-US" sz="1867" dirty="0">
                <a:solidFill>
                  <a:srgbClr val="666600"/>
                </a:solidFill>
                <a:latin typeface="Consolas" charset="0"/>
              </a:rPr>
              <a:t>	.</a:t>
            </a:r>
            <a:r>
              <a:rPr lang="en-US" sz="1867" dirty="0">
                <a:solidFill>
                  <a:srgbClr val="000000"/>
                </a:solidFill>
                <a:latin typeface="Consolas" charset="0"/>
              </a:rPr>
              <a:t>load</a:t>
            </a:r>
            <a:r>
              <a:rPr lang="en-US" sz="1867" dirty="0">
                <a:solidFill>
                  <a:srgbClr val="666600"/>
                </a:solidFill>
                <a:latin typeface="Consolas" charset="0"/>
              </a:rPr>
              <a:t>(</a:t>
            </a:r>
            <a:r>
              <a:rPr lang="en-US" sz="1867" dirty="0">
                <a:solidFill>
                  <a:srgbClr val="008800"/>
                </a:solidFill>
                <a:latin typeface="Consolas" charset="0"/>
              </a:rPr>
              <a:t>"source-path"</a:t>
            </a:r>
            <a:r>
              <a:rPr lang="en-US" sz="1867" dirty="0">
                <a:solidFill>
                  <a:srgbClr val="666600"/>
                </a:solidFill>
                <a:latin typeface="Consolas" charset="0"/>
              </a:rPr>
              <a:t>)</a:t>
            </a:r>
            <a:endParaRPr lang="en-US" sz="1867" dirty="0"/>
          </a:p>
          <a:p>
            <a:endParaRPr lang="en-US" sz="1867" dirty="0">
              <a:solidFill>
                <a:srgbClr val="000000"/>
              </a:solidFill>
              <a:latin typeface="Consolas" charset="0"/>
            </a:endParaRPr>
          </a:p>
          <a:p>
            <a:r>
              <a:rPr lang="en-US" sz="1867" dirty="0">
                <a:solidFill>
                  <a:srgbClr val="000000"/>
                </a:solidFill>
                <a:latin typeface="Consolas" charset="0"/>
              </a:rPr>
              <a:t>result </a:t>
            </a:r>
            <a:r>
              <a:rPr lang="en-US" sz="1867" dirty="0">
                <a:solidFill>
                  <a:srgbClr val="666600"/>
                </a:solidFill>
                <a:latin typeface="Consolas" charset="0"/>
              </a:rPr>
              <a:t>=</a:t>
            </a:r>
            <a:r>
              <a:rPr lang="en-US" sz="1867" dirty="0">
                <a:solidFill>
                  <a:srgbClr val="000000"/>
                </a:solidFill>
                <a:latin typeface="Consolas" charset="0"/>
              </a:rPr>
              <a:t> input</a:t>
            </a:r>
          </a:p>
          <a:p>
            <a:r>
              <a:rPr lang="en-US" sz="1867" dirty="0">
                <a:solidFill>
                  <a:srgbClr val="000000"/>
                </a:solidFill>
                <a:latin typeface="Consolas" charset="0"/>
              </a:rPr>
              <a:t>	</a:t>
            </a:r>
            <a:r>
              <a:rPr lang="en-US" sz="1867" dirty="0">
                <a:solidFill>
                  <a:srgbClr val="666600"/>
                </a:solidFill>
                <a:latin typeface="Consolas" charset="0"/>
              </a:rPr>
              <a:t>.</a:t>
            </a:r>
            <a:r>
              <a:rPr lang="en-US" sz="1867" dirty="0">
                <a:solidFill>
                  <a:srgbClr val="000088"/>
                </a:solidFill>
                <a:latin typeface="Consolas" charset="0"/>
              </a:rPr>
              <a:t>select</a:t>
            </a:r>
            <a:r>
              <a:rPr lang="en-US" sz="1867" dirty="0">
                <a:solidFill>
                  <a:srgbClr val="666600"/>
                </a:solidFill>
                <a:latin typeface="Consolas" charset="0"/>
              </a:rPr>
              <a:t>(</a:t>
            </a:r>
            <a:r>
              <a:rPr lang="en-US" sz="1867" dirty="0">
                <a:solidFill>
                  <a:srgbClr val="008800"/>
                </a:solidFill>
                <a:latin typeface="Consolas" charset="0"/>
              </a:rPr>
              <a:t>"device"</a:t>
            </a:r>
            <a:r>
              <a:rPr lang="en-US" sz="1867" dirty="0">
                <a:solidFill>
                  <a:srgbClr val="666600"/>
                </a:solidFill>
                <a:latin typeface="Consolas" charset="0"/>
              </a:rPr>
              <a:t>,</a:t>
            </a:r>
            <a:r>
              <a:rPr lang="en-US" sz="1867" dirty="0">
                <a:solidFill>
                  <a:srgbClr val="000000"/>
                </a:solidFill>
                <a:latin typeface="Consolas" charset="0"/>
              </a:rPr>
              <a:t> </a:t>
            </a:r>
            <a:r>
              <a:rPr lang="en-US" sz="1867" dirty="0">
                <a:solidFill>
                  <a:srgbClr val="008800"/>
                </a:solidFill>
                <a:latin typeface="Consolas" charset="0"/>
              </a:rPr>
              <a:t>"signal"</a:t>
            </a:r>
            <a:r>
              <a:rPr lang="en-US" sz="1867" dirty="0">
                <a:solidFill>
                  <a:srgbClr val="666600"/>
                </a:solidFill>
                <a:latin typeface="Consolas" charset="0"/>
              </a:rPr>
              <a:t>)</a:t>
            </a:r>
          </a:p>
          <a:p>
            <a:r>
              <a:rPr lang="en-US" sz="1867" dirty="0">
                <a:solidFill>
                  <a:srgbClr val="666600"/>
                </a:solidFill>
                <a:latin typeface="Consolas" charset="0"/>
              </a:rPr>
              <a:t>	.</a:t>
            </a:r>
            <a:r>
              <a:rPr lang="en-US" sz="1867" dirty="0">
                <a:solidFill>
                  <a:srgbClr val="000088"/>
                </a:solidFill>
                <a:latin typeface="Consolas" charset="0"/>
              </a:rPr>
              <a:t>where</a:t>
            </a:r>
            <a:r>
              <a:rPr lang="en-US" sz="1867" dirty="0">
                <a:solidFill>
                  <a:srgbClr val="666600"/>
                </a:solidFill>
                <a:latin typeface="Consolas" charset="0"/>
              </a:rPr>
              <a:t>(</a:t>
            </a:r>
            <a:r>
              <a:rPr lang="en-US" sz="1867" dirty="0">
                <a:solidFill>
                  <a:srgbClr val="008800"/>
                </a:solidFill>
                <a:latin typeface="Consolas" charset="0"/>
              </a:rPr>
              <a:t>"signal &gt; 15"</a:t>
            </a:r>
            <a:r>
              <a:rPr lang="en-US" sz="1867" dirty="0">
                <a:solidFill>
                  <a:srgbClr val="666600"/>
                </a:solidFill>
                <a:latin typeface="Consolas" charset="0"/>
              </a:rPr>
              <a:t>)</a:t>
            </a:r>
            <a:endParaRPr lang="en-US" sz="1867" dirty="0"/>
          </a:p>
          <a:p>
            <a:endParaRPr lang="en-US" sz="1867" dirty="0">
              <a:solidFill>
                <a:srgbClr val="000000"/>
              </a:solidFill>
              <a:latin typeface="Consolas" charset="0"/>
            </a:endParaRPr>
          </a:p>
          <a:p>
            <a:r>
              <a:rPr lang="en-US" sz="1867" dirty="0" err="1">
                <a:solidFill>
                  <a:srgbClr val="000000"/>
                </a:solidFill>
                <a:latin typeface="Consolas" charset="0"/>
              </a:rPr>
              <a:t>result</a:t>
            </a:r>
            <a:r>
              <a:rPr lang="en-US" sz="1867" dirty="0" err="1">
                <a:solidFill>
                  <a:srgbClr val="666600"/>
                </a:solidFill>
                <a:latin typeface="Consolas" charset="0"/>
              </a:rPr>
              <a:t>.</a:t>
            </a:r>
            <a:r>
              <a:rPr lang="en-US" sz="1867" dirty="0" err="1">
                <a:solidFill>
                  <a:srgbClr val="000000"/>
                </a:solidFill>
                <a:latin typeface="Consolas" charset="0"/>
              </a:rPr>
              <a:t>write</a:t>
            </a:r>
            <a:endParaRPr lang="en-US" sz="1867" dirty="0">
              <a:solidFill>
                <a:srgbClr val="000000"/>
              </a:solidFill>
              <a:latin typeface="Consolas" charset="0"/>
            </a:endParaRPr>
          </a:p>
          <a:p>
            <a:r>
              <a:rPr lang="en-US" sz="1867" dirty="0">
                <a:solidFill>
                  <a:srgbClr val="000000"/>
                </a:solidFill>
                <a:latin typeface="Consolas" charset="0"/>
              </a:rPr>
              <a:t>	</a:t>
            </a:r>
            <a:r>
              <a:rPr lang="en-US" sz="1867" dirty="0">
                <a:solidFill>
                  <a:srgbClr val="666600"/>
                </a:solidFill>
                <a:latin typeface="Consolas" charset="0"/>
              </a:rPr>
              <a:t>.</a:t>
            </a:r>
            <a:r>
              <a:rPr lang="en-US" sz="1867" dirty="0">
                <a:solidFill>
                  <a:srgbClr val="000000"/>
                </a:solidFill>
                <a:latin typeface="Consolas" charset="0"/>
              </a:rPr>
              <a:t>format</a:t>
            </a:r>
            <a:r>
              <a:rPr lang="en-US" sz="1867" dirty="0">
                <a:solidFill>
                  <a:srgbClr val="666600"/>
                </a:solidFill>
                <a:latin typeface="Consolas" charset="0"/>
              </a:rPr>
              <a:t>(</a:t>
            </a:r>
            <a:r>
              <a:rPr lang="en-US" sz="1867" dirty="0">
                <a:solidFill>
                  <a:srgbClr val="008800"/>
                </a:solidFill>
                <a:latin typeface="Consolas" charset="0"/>
              </a:rPr>
              <a:t>"parquet"</a:t>
            </a:r>
            <a:r>
              <a:rPr lang="en-US" sz="1867" dirty="0">
                <a:solidFill>
                  <a:srgbClr val="666600"/>
                </a:solidFill>
                <a:latin typeface="Consolas" charset="0"/>
              </a:rPr>
              <a:t>)</a:t>
            </a:r>
          </a:p>
          <a:p>
            <a:r>
              <a:rPr lang="en-US" sz="1867" dirty="0">
                <a:solidFill>
                  <a:srgbClr val="666600"/>
                </a:solidFill>
                <a:latin typeface="Consolas" charset="0"/>
              </a:rPr>
              <a:t>	.</a:t>
            </a:r>
            <a:r>
              <a:rPr lang="en-US" sz="1867" dirty="0">
                <a:solidFill>
                  <a:srgbClr val="000000"/>
                </a:solidFill>
                <a:latin typeface="Consolas" charset="0"/>
              </a:rPr>
              <a:t>save</a:t>
            </a:r>
            <a:r>
              <a:rPr lang="en-US" sz="1867" dirty="0">
                <a:solidFill>
                  <a:srgbClr val="666600"/>
                </a:solidFill>
                <a:latin typeface="Consolas" charset="0"/>
              </a:rPr>
              <a:t>(</a:t>
            </a:r>
            <a:r>
              <a:rPr lang="en-US" sz="1867" dirty="0">
                <a:solidFill>
                  <a:srgbClr val="008800"/>
                </a:solidFill>
                <a:latin typeface="Consolas" charset="0"/>
              </a:rPr>
              <a:t>"</a:t>
            </a:r>
            <a:r>
              <a:rPr lang="en-US" sz="1867" dirty="0" err="1">
                <a:solidFill>
                  <a:srgbClr val="008800"/>
                </a:solidFill>
                <a:latin typeface="Consolas" charset="0"/>
              </a:rPr>
              <a:t>dest</a:t>
            </a:r>
            <a:r>
              <a:rPr lang="en-US" sz="1867" dirty="0">
                <a:solidFill>
                  <a:srgbClr val="008800"/>
                </a:solidFill>
                <a:latin typeface="Consolas" charset="0"/>
              </a:rPr>
              <a:t>-path"</a:t>
            </a:r>
            <a:r>
              <a:rPr lang="en-US" sz="1867" dirty="0">
                <a:solidFill>
                  <a:srgbClr val="666600"/>
                </a:solidFill>
                <a:latin typeface="Consolas" charset="0"/>
              </a:rPr>
              <a:t>)</a:t>
            </a:r>
            <a:endParaRPr lang="en-US" sz="1867" dirty="0"/>
          </a:p>
          <a:p>
            <a:r>
              <a:rPr lang="en-US" sz="1867" dirty="0"/>
              <a:t/>
            </a:r>
            <a:br>
              <a:rPr lang="en-US" sz="1867" dirty="0"/>
            </a:br>
            <a:endParaRPr lang="en-US" sz="1867" dirty="0">
              <a:latin typeface="Consolas" charset="0"/>
              <a:ea typeface="Consolas" charset="0"/>
              <a:cs typeface="Consolas" charset="0"/>
            </a:endParaRPr>
          </a:p>
        </p:txBody>
      </p:sp>
      <p:sp>
        <p:nvSpPr>
          <p:cNvPr id="5" name="Shape 141"/>
          <p:cNvSpPr txBox="1"/>
          <p:nvPr/>
        </p:nvSpPr>
        <p:spPr>
          <a:xfrm>
            <a:off x="5488111" y="1875202"/>
            <a:ext cx="5968784" cy="3853245"/>
          </a:xfrm>
          <a:prstGeom prst="rect">
            <a:avLst/>
          </a:prstGeom>
          <a:noFill/>
          <a:ln>
            <a:noFill/>
          </a:ln>
        </p:spPr>
        <p:txBody>
          <a:bodyPr lIns="121900" tIns="121900" rIns="121900" bIns="121900" anchor="t" anchorCtr="0">
            <a:noAutofit/>
          </a:bodyPr>
          <a:lstStyle/>
          <a:p>
            <a:r>
              <a:rPr lang="en-US" sz="2667" b="1" dirty="0">
                <a:latin typeface="Source Sans Pro Light" charset="0"/>
                <a:ea typeface="Source Sans Pro Light" charset="0"/>
                <a:cs typeface="Source Sans Pro Light" charset="0"/>
              </a:rPr>
              <a:t>Read from </a:t>
            </a:r>
            <a:r>
              <a:rPr lang="en-US" sz="2667" b="1" dirty="0" err="1">
                <a:latin typeface="Source Sans Pro Light" charset="0"/>
                <a:ea typeface="Source Sans Pro Light" charset="0"/>
                <a:cs typeface="Source Sans Pro Light" charset="0"/>
              </a:rPr>
              <a:t>Json</a:t>
            </a:r>
            <a:r>
              <a:rPr lang="en-US" sz="2667" b="1" dirty="0">
                <a:latin typeface="Source Sans Pro Light" charset="0"/>
                <a:ea typeface="Source Sans Pro Light" charset="0"/>
                <a:cs typeface="Source Sans Pro Light" charset="0"/>
              </a:rPr>
              <a:t> file</a:t>
            </a:r>
          </a:p>
          <a:p>
            <a:endParaRPr lang="en-US" sz="2667" b="1" dirty="0">
              <a:latin typeface="Source Sans Pro Light" charset="0"/>
              <a:ea typeface="Source Sans Pro Light" charset="0"/>
              <a:cs typeface="Source Sans Pro Light" charset="0"/>
            </a:endParaRPr>
          </a:p>
          <a:p>
            <a:endParaRPr lang="en-US" sz="2667" b="1" dirty="0">
              <a:latin typeface="Source Sans Pro Light" charset="0"/>
              <a:ea typeface="Source Sans Pro Light" charset="0"/>
              <a:cs typeface="Source Sans Pro Light" charset="0"/>
            </a:endParaRPr>
          </a:p>
          <a:p>
            <a:r>
              <a:rPr lang="en-US" sz="2667" b="1" dirty="0">
                <a:latin typeface="Source Sans Pro Light" charset="0"/>
                <a:ea typeface="Source Sans Pro Light" charset="0"/>
                <a:cs typeface="Source Sans Pro Light" charset="0"/>
              </a:rPr>
              <a:t>Select some devices</a:t>
            </a:r>
          </a:p>
          <a:p>
            <a:endParaRPr lang="en-US" sz="2667" b="1" dirty="0">
              <a:latin typeface="Source Sans Pro Light" charset="0"/>
              <a:ea typeface="Source Sans Pro Light" charset="0"/>
              <a:cs typeface="Source Sans Pro Light" charset="0"/>
            </a:endParaRPr>
          </a:p>
          <a:p>
            <a:endParaRPr lang="en-US" sz="2667" b="1" dirty="0">
              <a:latin typeface="Source Sans Pro Light" charset="0"/>
              <a:ea typeface="Source Sans Pro Light" charset="0"/>
              <a:cs typeface="Source Sans Pro Light" charset="0"/>
            </a:endParaRPr>
          </a:p>
          <a:p>
            <a:r>
              <a:rPr lang="en-US" sz="2667" b="1" dirty="0">
                <a:latin typeface="Source Sans Pro Light" charset="0"/>
                <a:ea typeface="Source Sans Pro Light" charset="0"/>
                <a:cs typeface="Source Sans Pro Light" charset="0"/>
              </a:rPr>
              <a:t>Write to parquet file</a:t>
            </a:r>
            <a:endParaRPr lang="en" sz="2667" dirty="0">
              <a:latin typeface="Source Sans Pro Light" charset="0"/>
              <a:ea typeface="Source Sans Pro Light" charset="0"/>
              <a:cs typeface="Source Sans Pro Light" charset="0"/>
            </a:endParaRPr>
          </a:p>
        </p:txBody>
      </p:sp>
    </p:spTree>
    <p:extLst>
      <p:ext uri="{BB962C8B-B14F-4D97-AF65-F5344CB8AC3E}">
        <p14:creationId xmlns:p14="http://schemas.microsoft.com/office/powerpoint/2010/main" val="7639327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226484" y="275167"/>
            <a:ext cx="11800416" cy="1143000"/>
          </a:xfrm>
          <a:prstGeom prst="rect">
            <a:avLst/>
          </a:prstGeom>
        </p:spPr>
        <p:txBody>
          <a:bodyPr/>
          <a:lstStyle>
            <a:lvl1pPr algn="l" defTabSz="457200" rtl="0" eaLnBrk="0" fontAlgn="base" hangingPunct="0">
              <a:spcBef>
                <a:spcPct val="0"/>
              </a:spcBef>
              <a:spcAft>
                <a:spcPct val="0"/>
              </a:spcAft>
              <a:defRPr sz="4000" kern="1200">
                <a:solidFill>
                  <a:srgbClr val="404040"/>
                </a:solidFill>
                <a:latin typeface="Newslab Thin"/>
                <a:ea typeface="MS PGothic" pitchFamily="34" charset="-128"/>
                <a:cs typeface="Newslab Thin"/>
              </a:defRPr>
            </a:lvl1pPr>
            <a:lvl2pPr algn="l" defTabSz="457200" rtl="0" eaLnBrk="0" fontAlgn="base" hangingPunct="0">
              <a:spcBef>
                <a:spcPct val="0"/>
              </a:spcBef>
              <a:spcAft>
                <a:spcPct val="0"/>
              </a:spcAft>
              <a:defRPr sz="4000">
                <a:solidFill>
                  <a:srgbClr val="404040"/>
                </a:solidFill>
                <a:latin typeface="Newslab Thin" charset="0"/>
                <a:ea typeface="MS PGothic" pitchFamily="34" charset="-128"/>
              </a:defRPr>
            </a:lvl2pPr>
            <a:lvl3pPr algn="l" defTabSz="457200" rtl="0" eaLnBrk="0" fontAlgn="base" hangingPunct="0">
              <a:spcBef>
                <a:spcPct val="0"/>
              </a:spcBef>
              <a:spcAft>
                <a:spcPct val="0"/>
              </a:spcAft>
              <a:defRPr sz="4000">
                <a:solidFill>
                  <a:srgbClr val="404040"/>
                </a:solidFill>
                <a:latin typeface="Newslab Thin" charset="0"/>
                <a:ea typeface="MS PGothic" pitchFamily="34" charset="-128"/>
              </a:defRPr>
            </a:lvl3pPr>
            <a:lvl4pPr algn="l" defTabSz="457200" rtl="0" eaLnBrk="0" fontAlgn="base" hangingPunct="0">
              <a:spcBef>
                <a:spcPct val="0"/>
              </a:spcBef>
              <a:spcAft>
                <a:spcPct val="0"/>
              </a:spcAft>
              <a:defRPr sz="4000">
                <a:solidFill>
                  <a:srgbClr val="404040"/>
                </a:solidFill>
                <a:latin typeface="Newslab Thin" charset="0"/>
                <a:ea typeface="MS PGothic" pitchFamily="34" charset="-128"/>
              </a:defRPr>
            </a:lvl4pPr>
            <a:lvl5pPr algn="l" defTabSz="457200" rtl="0" eaLnBrk="0" fontAlgn="base" hangingPunct="0">
              <a:spcBef>
                <a:spcPct val="0"/>
              </a:spcBef>
              <a:spcAft>
                <a:spcPct val="0"/>
              </a:spcAft>
              <a:defRPr sz="4000">
                <a:solidFill>
                  <a:srgbClr val="404040"/>
                </a:solidFill>
                <a:latin typeface="Newslab Thin" charset="0"/>
                <a:ea typeface="MS PGothic" pitchFamily="34" charset="-128"/>
              </a:defRPr>
            </a:lvl5pPr>
            <a:lvl6pPr marL="457200" algn="l" defTabSz="457200" rtl="0" fontAlgn="base">
              <a:spcBef>
                <a:spcPct val="0"/>
              </a:spcBef>
              <a:spcAft>
                <a:spcPct val="0"/>
              </a:spcAft>
              <a:defRPr sz="4000">
                <a:solidFill>
                  <a:srgbClr val="404040"/>
                </a:solidFill>
                <a:latin typeface="Newslab Thin" charset="0"/>
                <a:ea typeface="ＭＳ Ｐゴシック" charset="0"/>
              </a:defRPr>
            </a:lvl6pPr>
            <a:lvl7pPr marL="914400" algn="l" defTabSz="457200" rtl="0" fontAlgn="base">
              <a:spcBef>
                <a:spcPct val="0"/>
              </a:spcBef>
              <a:spcAft>
                <a:spcPct val="0"/>
              </a:spcAft>
              <a:defRPr sz="4000">
                <a:solidFill>
                  <a:srgbClr val="404040"/>
                </a:solidFill>
                <a:latin typeface="Newslab Thin" charset="0"/>
                <a:ea typeface="ＭＳ Ｐゴシック" charset="0"/>
              </a:defRPr>
            </a:lvl7pPr>
            <a:lvl8pPr marL="1371600" algn="l" defTabSz="457200" rtl="0" fontAlgn="base">
              <a:spcBef>
                <a:spcPct val="0"/>
              </a:spcBef>
              <a:spcAft>
                <a:spcPct val="0"/>
              </a:spcAft>
              <a:defRPr sz="4000">
                <a:solidFill>
                  <a:srgbClr val="404040"/>
                </a:solidFill>
                <a:latin typeface="Newslab Thin" charset="0"/>
                <a:ea typeface="ＭＳ Ｐゴシック" charset="0"/>
              </a:defRPr>
            </a:lvl8pPr>
            <a:lvl9pPr marL="1828800" algn="l" defTabSz="457200" rtl="0" fontAlgn="base">
              <a:spcBef>
                <a:spcPct val="0"/>
              </a:spcBef>
              <a:spcAft>
                <a:spcPct val="0"/>
              </a:spcAft>
              <a:defRPr sz="4000">
                <a:solidFill>
                  <a:srgbClr val="404040"/>
                </a:solidFill>
                <a:latin typeface="Newslab Thin" charset="0"/>
                <a:ea typeface="ＭＳ Ｐゴシック" charset="0"/>
              </a:defRPr>
            </a:lvl9pPr>
          </a:lstStyle>
          <a:p>
            <a:r>
              <a:rPr lang="en-US" sz="5333" dirty="0"/>
              <a:t>Streaming ETL with </a:t>
            </a:r>
            <a:r>
              <a:rPr lang="en-US" sz="5333" dirty="0" err="1"/>
              <a:t>DataFrame</a:t>
            </a:r>
            <a:endParaRPr lang="en-US" sz="5333" dirty="0"/>
          </a:p>
        </p:txBody>
      </p:sp>
      <p:sp>
        <p:nvSpPr>
          <p:cNvPr id="3" name="TextBox 2"/>
          <p:cNvSpPr txBox="1"/>
          <p:nvPr/>
        </p:nvSpPr>
        <p:spPr>
          <a:xfrm>
            <a:off x="754917" y="1875202"/>
            <a:ext cx="4924535" cy="4114844"/>
          </a:xfrm>
          <a:prstGeom prst="rect">
            <a:avLst/>
          </a:prstGeom>
          <a:noFill/>
        </p:spPr>
        <p:txBody>
          <a:bodyPr wrap="square" rtlCol="0">
            <a:spAutoFit/>
          </a:bodyPr>
          <a:lstStyle/>
          <a:p>
            <a:r>
              <a:rPr lang="en-US" sz="1867" dirty="0">
                <a:solidFill>
                  <a:srgbClr val="000000"/>
                </a:solidFill>
                <a:latin typeface="Consolas" charset="0"/>
              </a:rPr>
              <a:t>input </a:t>
            </a:r>
            <a:r>
              <a:rPr lang="en-US" sz="1867" dirty="0">
                <a:solidFill>
                  <a:srgbClr val="666600"/>
                </a:solidFill>
                <a:latin typeface="Consolas" charset="0"/>
              </a:rPr>
              <a:t>=</a:t>
            </a:r>
            <a:r>
              <a:rPr lang="en-US" sz="1867" dirty="0">
                <a:solidFill>
                  <a:srgbClr val="000000"/>
                </a:solidFill>
                <a:latin typeface="Consolas" charset="0"/>
              </a:rPr>
              <a:t> </a:t>
            </a:r>
            <a:r>
              <a:rPr lang="en-US" sz="1867" dirty="0" err="1">
                <a:solidFill>
                  <a:srgbClr val="000000"/>
                </a:solidFill>
                <a:latin typeface="Consolas" charset="0"/>
              </a:rPr>
              <a:t>ctxt</a:t>
            </a:r>
            <a:r>
              <a:rPr lang="en-US" sz="1867" dirty="0" err="1">
                <a:solidFill>
                  <a:srgbClr val="666600"/>
                </a:solidFill>
                <a:latin typeface="Consolas" charset="0"/>
              </a:rPr>
              <a:t>.</a:t>
            </a:r>
            <a:r>
              <a:rPr lang="en-US" sz="1867" dirty="0" err="1">
                <a:solidFill>
                  <a:srgbClr val="000000"/>
                </a:solidFill>
                <a:latin typeface="Consolas" charset="0"/>
              </a:rPr>
              <a:t>read</a:t>
            </a:r>
            <a:endParaRPr lang="en-US" sz="1867" dirty="0">
              <a:solidFill>
                <a:srgbClr val="000000"/>
              </a:solidFill>
              <a:latin typeface="Consolas" charset="0"/>
            </a:endParaRPr>
          </a:p>
          <a:p>
            <a:r>
              <a:rPr lang="en-US" sz="1867" dirty="0">
                <a:solidFill>
                  <a:srgbClr val="000000"/>
                </a:solidFill>
                <a:latin typeface="Consolas" charset="0"/>
              </a:rPr>
              <a:t>	</a:t>
            </a:r>
            <a:r>
              <a:rPr lang="en-US" sz="1867" dirty="0">
                <a:solidFill>
                  <a:srgbClr val="666600"/>
                </a:solidFill>
                <a:latin typeface="Consolas" charset="0"/>
              </a:rPr>
              <a:t>.</a:t>
            </a:r>
            <a:r>
              <a:rPr lang="en-US" sz="1867" dirty="0">
                <a:solidFill>
                  <a:srgbClr val="000000"/>
                </a:solidFill>
                <a:latin typeface="Consolas" charset="0"/>
              </a:rPr>
              <a:t>format</a:t>
            </a:r>
            <a:r>
              <a:rPr lang="en-US" sz="1867" dirty="0">
                <a:solidFill>
                  <a:srgbClr val="666600"/>
                </a:solidFill>
                <a:latin typeface="Consolas" charset="0"/>
              </a:rPr>
              <a:t>(</a:t>
            </a:r>
            <a:r>
              <a:rPr lang="en-US" sz="1867" dirty="0">
                <a:solidFill>
                  <a:srgbClr val="008800"/>
                </a:solidFill>
                <a:latin typeface="Consolas" charset="0"/>
              </a:rPr>
              <a:t>"</a:t>
            </a:r>
            <a:r>
              <a:rPr lang="en-US" sz="1867" dirty="0" err="1">
                <a:solidFill>
                  <a:srgbClr val="008800"/>
                </a:solidFill>
                <a:latin typeface="Consolas" charset="0"/>
              </a:rPr>
              <a:t>json</a:t>
            </a:r>
            <a:r>
              <a:rPr lang="en-US" sz="1867" dirty="0">
                <a:solidFill>
                  <a:srgbClr val="008800"/>
                </a:solidFill>
                <a:latin typeface="Consolas" charset="0"/>
              </a:rPr>
              <a:t>"</a:t>
            </a:r>
            <a:r>
              <a:rPr lang="en-US" sz="1867" dirty="0">
                <a:solidFill>
                  <a:srgbClr val="666600"/>
                </a:solidFill>
                <a:latin typeface="Consolas" charset="0"/>
              </a:rPr>
              <a:t>)</a:t>
            </a:r>
          </a:p>
          <a:p>
            <a:r>
              <a:rPr lang="en-US" sz="1867" dirty="0">
                <a:solidFill>
                  <a:srgbClr val="666600"/>
                </a:solidFill>
                <a:latin typeface="Consolas" charset="0"/>
              </a:rPr>
              <a:t>	.</a:t>
            </a:r>
            <a:r>
              <a:rPr lang="en-US" sz="1867" dirty="0">
                <a:solidFill>
                  <a:schemeClr val="accent4"/>
                </a:solidFill>
                <a:latin typeface="Consolas" charset="0"/>
              </a:rPr>
              <a:t>stream</a:t>
            </a:r>
            <a:r>
              <a:rPr lang="en-US" sz="1867" dirty="0">
                <a:solidFill>
                  <a:srgbClr val="666600"/>
                </a:solidFill>
                <a:latin typeface="Consolas" charset="0"/>
              </a:rPr>
              <a:t>(</a:t>
            </a:r>
            <a:r>
              <a:rPr lang="en-US" sz="1867" dirty="0">
                <a:solidFill>
                  <a:srgbClr val="008800"/>
                </a:solidFill>
                <a:latin typeface="Consolas" charset="0"/>
              </a:rPr>
              <a:t>"source-path"</a:t>
            </a:r>
            <a:r>
              <a:rPr lang="en-US" sz="1867" dirty="0">
                <a:solidFill>
                  <a:srgbClr val="666600"/>
                </a:solidFill>
                <a:latin typeface="Consolas" charset="0"/>
              </a:rPr>
              <a:t>)</a:t>
            </a:r>
            <a:endParaRPr lang="en-US" sz="1867" dirty="0"/>
          </a:p>
          <a:p>
            <a:endParaRPr lang="en-US" sz="1867" dirty="0">
              <a:solidFill>
                <a:srgbClr val="000000"/>
              </a:solidFill>
              <a:latin typeface="Consolas" charset="0"/>
            </a:endParaRPr>
          </a:p>
          <a:p>
            <a:r>
              <a:rPr lang="en-US" sz="1867" dirty="0">
                <a:solidFill>
                  <a:srgbClr val="000000"/>
                </a:solidFill>
                <a:latin typeface="Consolas" charset="0"/>
              </a:rPr>
              <a:t>result </a:t>
            </a:r>
            <a:r>
              <a:rPr lang="en-US" sz="1867" dirty="0">
                <a:solidFill>
                  <a:srgbClr val="666600"/>
                </a:solidFill>
                <a:latin typeface="Consolas" charset="0"/>
              </a:rPr>
              <a:t>=</a:t>
            </a:r>
            <a:r>
              <a:rPr lang="en-US" sz="1867" dirty="0">
                <a:solidFill>
                  <a:srgbClr val="000000"/>
                </a:solidFill>
                <a:latin typeface="Consolas" charset="0"/>
              </a:rPr>
              <a:t> input</a:t>
            </a:r>
          </a:p>
          <a:p>
            <a:r>
              <a:rPr lang="en-US" sz="1867" dirty="0">
                <a:solidFill>
                  <a:srgbClr val="000000"/>
                </a:solidFill>
                <a:latin typeface="Consolas" charset="0"/>
              </a:rPr>
              <a:t>	</a:t>
            </a:r>
            <a:r>
              <a:rPr lang="en-US" sz="1867" dirty="0">
                <a:solidFill>
                  <a:srgbClr val="666600"/>
                </a:solidFill>
                <a:latin typeface="Consolas" charset="0"/>
              </a:rPr>
              <a:t>.</a:t>
            </a:r>
            <a:r>
              <a:rPr lang="en-US" sz="1867" dirty="0">
                <a:solidFill>
                  <a:srgbClr val="000088"/>
                </a:solidFill>
                <a:latin typeface="Consolas" charset="0"/>
              </a:rPr>
              <a:t>select</a:t>
            </a:r>
            <a:r>
              <a:rPr lang="en-US" sz="1867" dirty="0">
                <a:solidFill>
                  <a:srgbClr val="666600"/>
                </a:solidFill>
                <a:latin typeface="Consolas" charset="0"/>
              </a:rPr>
              <a:t>(</a:t>
            </a:r>
            <a:r>
              <a:rPr lang="en-US" sz="1867" dirty="0">
                <a:solidFill>
                  <a:srgbClr val="008800"/>
                </a:solidFill>
                <a:latin typeface="Consolas" charset="0"/>
              </a:rPr>
              <a:t>"device"</a:t>
            </a:r>
            <a:r>
              <a:rPr lang="en-US" sz="1867" dirty="0">
                <a:solidFill>
                  <a:srgbClr val="666600"/>
                </a:solidFill>
                <a:latin typeface="Consolas" charset="0"/>
              </a:rPr>
              <a:t>,</a:t>
            </a:r>
            <a:r>
              <a:rPr lang="en-US" sz="1867" dirty="0">
                <a:solidFill>
                  <a:srgbClr val="000000"/>
                </a:solidFill>
                <a:latin typeface="Consolas" charset="0"/>
              </a:rPr>
              <a:t> </a:t>
            </a:r>
            <a:r>
              <a:rPr lang="en-US" sz="1867" dirty="0">
                <a:solidFill>
                  <a:srgbClr val="008800"/>
                </a:solidFill>
                <a:latin typeface="Consolas" charset="0"/>
              </a:rPr>
              <a:t>"signal"</a:t>
            </a:r>
            <a:r>
              <a:rPr lang="en-US" sz="1867" dirty="0">
                <a:solidFill>
                  <a:srgbClr val="666600"/>
                </a:solidFill>
                <a:latin typeface="Consolas" charset="0"/>
              </a:rPr>
              <a:t>)</a:t>
            </a:r>
          </a:p>
          <a:p>
            <a:r>
              <a:rPr lang="en-US" sz="1867" dirty="0">
                <a:solidFill>
                  <a:srgbClr val="666600"/>
                </a:solidFill>
                <a:latin typeface="Consolas" charset="0"/>
              </a:rPr>
              <a:t>	.</a:t>
            </a:r>
            <a:r>
              <a:rPr lang="en-US" sz="1867" dirty="0">
                <a:solidFill>
                  <a:srgbClr val="000088"/>
                </a:solidFill>
                <a:latin typeface="Consolas" charset="0"/>
              </a:rPr>
              <a:t>where</a:t>
            </a:r>
            <a:r>
              <a:rPr lang="en-US" sz="1867" dirty="0">
                <a:solidFill>
                  <a:srgbClr val="666600"/>
                </a:solidFill>
                <a:latin typeface="Consolas" charset="0"/>
              </a:rPr>
              <a:t>(</a:t>
            </a:r>
            <a:r>
              <a:rPr lang="en-US" sz="1867" dirty="0">
                <a:solidFill>
                  <a:srgbClr val="008800"/>
                </a:solidFill>
                <a:latin typeface="Consolas" charset="0"/>
              </a:rPr>
              <a:t>"signal &gt; 15"</a:t>
            </a:r>
            <a:r>
              <a:rPr lang="en-US" sz="1867" dirty="0">
                <a:solidFill>
                  <a:srgbClr val="666600"/>
                </a:solidFill>
                <a:latin typeface="Consolas" charset="0"/>
              </a:rPr>
              <a:t>)</a:t>
            </a:r>
            <a:endParaRPr lang="en-US" sz="1867" dirty="0"/>
          </a:p>
          <a:p>
            <a:endParaRPr lang="en-US" sz="1867" dirty="0">
              <a:solidFill>
                <a:srgbClr val="000000"/>
              </a:solidFill>
              <a:latin typeface="Consolas" charset="0"/>
            </a:endParaRPr>
          </a:p>
          <a:p>
            <a:r>
              <a:rPr lang="en-US" sz="1867" dirty="0" err="1">
                <a:solidFill>
                  <a:srgbClr val="000000"/>
                </a:solidFill>
                <a:latin typeface="Consolas" charset="0"/>
              </a:rPr>
              <a:t>result</a:t>
            </a:r>
            <a:r>
              <a:rPr lang="en-US" sz="1867" dirty="0" err="1">
                <a:solidFill>
                  <a:srgbClr val="666600"/>
                </a:solidFill>
                <a:latin typeface="Consolas" charset="0"/>
              </a:rPr>
              <a:t>.</a:t>
            </a:r>
            <a:r>
              <a:rPr lang="en-US" sz="1867" dirty="0" err="1">
                <a:solidFill>
                  <a:srgbClr val="000000"/>
                </a:solidFill>
                <a:latin typeface="Consolas" charset="0"/>
              </a:rPr>
              <a:t>write</a:t>
            </a:r>
            <a:endParaRPr lang="en-US" sz="1867" dirty="0">
              <a:solidFill>
                <a:srgbClr val="000000"/>
              </a:solidFill>
              <a:latin typeface="Consolas" charset="0"/>
            </a:endParaRPr>
          </a:p>
          <a:p>
            <a:r>
              <a:rPr lang="en-US" sz="1867" dirty="0">
                <a:solidFill>
                  <a:srgbClr val="000000"/>
                </a:solidFill>
                <a:latin typeface="Consolas" charset="0"/>
              </a:rPr>
              <a:t>	</a:t>
            </a:r>
            <a:r>
              <a:rPr lang="en-US" sz="1867" dirty="0">
                <a:solidFill>
                  <a:srgbClr val="666600"/>
                </a:solidFill>
                <a:latin typeface="Consolas" charset="0"/>
              </a:rPr>
              <a:t>.</a:t>
            </a:r>
            <a:r>
              <a:rPr lang="en-US" sz="1867" dirty="0">
                <a:solidFill>
                  <a:srgbClr val="000000"/>
                </a:solidFill>
                <a:latin typeface="Consolas" charset="0"/>
              </a:rPr>
              <a:t>format</a:t>
            </a:r>
            <a:r>
              <a:rPr lang="en-US" sz="1867" dirty="0">
                <a:solidFill>
                  <a:srgbClr val="666600"/>
                </a:solidFill>
                <a:latin typeface="Consolas" charset="0"/>
              </a:rPr>
              <a:t>(</a:t>
            </a:r>
            <a:r>
              <a:rPr lang="en-US" sz="1867" dirty="0">
                <a:solidFill>
                  <a:srgbClr val="008800"/>
                </a:solidFill>
                <a:latin typeface="Consolas" charset="0"/>
              </a:rPr>
              <a:t>"parquet"</a:t>
            </a:r>
            <a:r>
              <a:rPr lang="en-US" sz="1867" dirty="0">
                <a:solidFill>
                  <a:srgbClr val="666600"/>
                </a:solidFill>
                <a:latin typeface="Consolas" charset="0"/>
              </a:rPr>
              <a:t>)</a:t>
            </a:r>
          </a:p>
          <a:p>
            <a:r>
              <a:rPr lang="en-US" sz="1867" dirty="0">
                <a:solidFill>
                  <a:srgbClr val="666600"/>
                </a:solidFill>
                <a:latin typeface="Consolas" charset="0"/>
              </a:rPr>
              <a:t>	.</a:t>
            </a:r>
            <a:r>
              <a:rPr lang="en-US" sz="1867" dirty="0" err="1">
                <a:solidFill>
                  <a:schemeClr val="accent4"/>
                </a:solidFill>
                <a:latin typeface="Consolas" charset="0"/>
              </a:rPr>
              <a:t>outputMode</a:t>
            </a:r>
            <a:r>
              <a:rPr lang="en-US" sz="1867" dirty="0">
                <a:solidFill>
                  <a:srgbClr val="666600"/>
                </a:solidFill>
                <a:latin typeface="Consolas" charset="0"/>
              </a:rPr>
              <a:t>(</a:t>
            </a:r>
            <a:r>
              <a:rPr lang="en-US" sz="1867" dirty="0">
                <a:solidFill>
                  <a:srgbClr val="008800"/>
                </a:solidFill>
                <a:latin typeface="Consolas" charset="0"/>
              </a:rPr>
              <a:t>"append"</a:t>
            </a:r>
            <a:r>
              <a:rPr lang="en-US" sz="1867" dirty="0">
                <a:solidFill>
                  <a:srgbClr val="666600"/>
                </a:solidFill>
                <a:latin typeface="Consolas" charset="0"/>
              </a:rPr>
              <a:t>)</a:t>
            </a:r>
          </a:p>
          <a:p>
            <a:r>
              <a:rPr lang="en-US" sz="1867" dirty="0">
                <a:solidFill>
                  <a:srgbClr val="666600"/>
                </a:solidFill>
                <a:latin typeface="Consolas" charset="0"/>
              </a:rPr>
              <a:t>	.</a:t>
            </a:r>
            <a:r>
              <a:rPr lang="en-US" sz="1867" dirty="0" err="1">
                <a:solidFill>
                  <a:schemeClr val="accent4"/>
                </a:solidFill>
                <a:latin typeface="Consolas" charset="0"/>
              </a:rPr>
              <a:t>startStream</a:t>
            </a:r>
            <a:r>
              <a:rPr lang="en-US" sz="1867" dirty="0">
                <a:solidFill>
                  <a:srgbClr val="666600"/>
                </a:solidFill>
                <a:latin typeface="Consolas" charset="0"/>
              </a:rPr>
              <a:t>(</a:t>
            </a:r>
            <a:r>
              <a:rPr lang="en-US" sz="1867" dirty="0">
                <a:solidFill>
                  <a:srgbClr val="008800"/>
                </a:solidFill>
                <a:latin typeface="Consolas" charset="0"/>
              </a:rPr>
              <a:t>"</a:t>
            </a:r>
            <a:r>
              <a:rPr lang="en-US" sz="1867" dirty="0" err="1">
                <a:solidFill>
                  <a:srgbClr val="008800"/>
                </a:solidFill>
                <a:latin typeface="Consolas" charset="0"/>
              </a:rPr>
              <a:t>dest</a:t>
            </a:r>
            <a:r>
              <a:rPr lang="en-US" sz="1867" dirty="0">
                <a:solidFill>
                  <a:srgbClr val="008800"/>
                </a:solidFill>
                <a:latin typeface="Consolas" charset="0"/>
              </a:rPr>
              <a:t>-path"</a:t>
            </a:r>
            <a:r>
              <a:rPr lang="en-US" sz="1867" dirty="0">
                <a:solidFill>
                  <a:srgbClr val="666600"/>
                </a:solidFill>
                <a:latin typeface="Consolas" charset="0"/>
              </a:rPr>
              <a:t>)</a:t>
            </a:r>
            <a:endParaRPr lang="en-US" sz="1867" dirty="0"/>
          </a:p>
          <a:p>
            <a:r>
              <a:rPr lang="en-US" sz="1867" dirty="0"/>
              <a:t/>
            </a:r>
            <a:br>
              <a:rPr lang="en-US" sz="1867" dirty="0"/>
            </a:br>
            <a:endParaRPr lang="en-US" sz="1867" dirty="0">
              <a:latin typeface="Consolas" charset="0"/>
              <a:ea typeface="Consolas" charset="0"/>
              <a:cs typeface="Consolas" charset="0"/>
            </a:endParaRPr>
          </a:p>
        </p:txBody>
      </p:sp>
      <p:sp>
        <p:nvSpPr>
          <p:cNvPr id="45" name="Shape 141"/>
          <p:cNvSpPr txBox="1"/>
          <p:nvPr/>
        </p:nvSpPr>
        <p:spPr>
          <a:xfrm>
            <a:off x="5488111" y="1875202"/>
            <a:ext cx="5968784" cy="3853245"/>
          </a:xfrm>
          <a:prstGeom prst="rect">
            <a:avLst/>
          </a:prstGeom>
          <a:noFill/>
          <a:ln>
            <a:noFill/>
          </a:ln>
        </p:spPr>
        <p:txBody>
          <a:bodyPr lIns="121900" tIns="121900" rIns="121900" bIns="121900" anchor="t" anchorCtr="0">
            <a:noAutofit/>
          </a:bodyPr>
          <a:lstStyle/>
          <a:p>
            <a:r>
              <a:rPr lang="en-US" sz="2667" b="1" dirty="0">
                <a:latin typeface="Source Sans Pro Light" charset="0"/>
                <a:ea typeface="Source Sans Pro Light" charset="0"/>
                <a:cs typeface="Source Sans Pro Light" charset="0"/>
              </a:rPr>
              <a:t>Read from </a:t>
            </a:r>
            <a:r>
              <a:rPr lang="en-US" sz="2667" b="1" dirty="0" err="1">
                <a:latin typeface="Source Sans Pro Light" charset="0"/>
                <a:ea typeface="Source Sans Pro Light" charset="0"/>
                <a:cs typeface="Source Sans Pro Light" charset="0"/>
              </a:rPr>
              <a:t>Json</a:t>
            </a:r>
            <a:r>
              <a:rPr lang="en-US" sz="2667" b="1" dirty="0">
                <a:latin typeface="Source Sans Pro Light" charset="0"/>
                <a:ea typeface="Source Sans Pro Light" charset="0"/>
                <a:cs typeface="Source Sans Pro Light" charset="0"/>
              </a:rPr>
              <a:t> </a:t>
            </a:r>
            <a:r>
              <a:rPr lang="en-US" sz="2667" b="1" dirty="0">
                <a:solidFill>
                  <a:schemeClr val="accent2"/>
                </a:solidFill>
                <a:latin typeface="Source Sans Pro Light" charset="0"/>
                <a:ea typeface="Source Sans Pro Light" charset="0"/>
                <a:cs typeface="Source Sans Pro Light" charset="0"/>
              </a:rPr>
              <a:t>file stream</a:t>
            </a:r>
          </a:p>
          <a:p>
            <a:endParaRPr lang="en-US" sz="2667" b="1" dirty="0">
              <a:latin typeface="Source Sans Pro Light" charset="0"/>
              <a:ea typeface="Source Sans Pro Light" charset="0"/>
              <a:cs typeface="Source Sans Pro Light" charset="0"/>
            </a:endParaRPr>
          </a:p>
          <a:p>
            <a:endParaRPr lang="en-US" sz="2667" b="1" dirty="0">
              <a:latin typeface="Source Sans Pro Light" charset="0"/>
              <a:ea typeface="Source Sans Pro Light" charset="0"/>
              <a:cs typeface="Source Sans Pro Light" charset="0"/>
            </a:endParaRPr>
          </a:p>
          <a:p>
            <a:r>
              <a:rPr lang="en-US" sz="2667" b="1" dirty="0">
                <a:latin typeface="Source Sans Pro Light" charset="0"/>
                <a:ea typeface="Source Sans Pro Light" charset="0"/>
                <a:cs typeface="Source Sans Pro Light" charset="0"/>
              </a:rPr>
              <a:t>Select some devices</a:t>
            </a:r>
          </a:p>
          <a:p>
            <a:endParaRPr lang="en-US" sz="2667" b="1" dirty="0">
              <a:latin typeface="Source Sans Pro Light" charset="0"/>
              <a:ea typeface="Source Sans Pro Light" charset="0"/>
              <a:cs typeface="Source Sans Pro Light" charset="0"/>
            </a:endParaRPr>
          </a:p>
          <a:p>
            <a:endParaRPr lang="en-US" sz="2667" b="1" dirty="0">
              <a:latin typeface="Source Sans Pro Light" charset="0"/>
              <a:ea typeface="Source Sans Pro Light" charset="0"/>
              <a:cs typeface="Source Sans Pro Light" charset="0"/>
            </a:endParaRPr>
          </a:p>
          <a:p>
            <a:r>
              <a:rPr lang="en-US" sz="2667" b="1" dirty="0">
                <a:latin typeface="Source Sans Pro Light" charset="0"/>
                <a:ea typeface="Source Sans Pro Light" charset="0"/>
                <a:cs typeface="Source Sans Pro Light" charset="0"/>
              </a:rPr>
              <a:t>Write to parquet </a:t>
            </a:r>
            <a:r>
              <a:rPr lang="en-US" sz="2667" b="1" dirty="0">
                <a:solidFill>
                  <a:schemeClr val="accent2"/>
                </a:solidFill>
                <a:latin typeface="Source Sans Pro Light" charset="0"/>
                <a:ea typeface="Source Sans Pro Light" charset="0"/>
                <a:cs typeface="Source Sans Pro Light" charset="0"/>
              </a:rPr>
              <a:t>file stream</a:t>
            </a:r>
            <a:endParaRPr lang="en" sz="2667" dirty="0">
              <a:solidFill>
                <a:schemeClr val="accent2"/>
              </a:solidFill>
              <a:latin typeface="Source Sans Pro Light" charset="0"/>
              <a:ea typeface="Source Sans Pro Light" charset="0"/>
              <a:cs typeface="Source Sans Pro Light" charset="0"/>
            </a:endParaRPr>
          </a:p>
        </p:txBody>
      </p:sp>
    </p:spTree>
    <p:extLst>
      <p:ext uri="{BB962C8B-B14F-4D97-AF65-F5344CB8AC3E}">
        <p14:creationId xmlns:p14="http://schemas.microsoft.com/office/powerpoint/2010/main" val="176013453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226484" y="275167"/>
            <a:ext cx="11800416" cy="1143000"/>
          </a:xfrm>
          <a:prstGeom prst="rect">
            <a:avLst/>
          </a:prstGeom>
        </p:spPr>
        <p:txBody>
          <a:bodyPr/>
          <a:lstStyle>
            <a:lvl1pPr algn="l" defTabSz="457200" rtl="0" eaLnBrk="0" fontAlgn="base" hangingPunct="0">
              <a:spcBef>
                <a:spcPct val="0"/>
              </a:spcBef>
              <a:spcAft>
                <a:spcPct val="0"/>
              </a:spcAft>
              <a:defRPr sz="4000" kern="1200">
                <a:solidFill>
                  <a:srgbClr val="404040"/>
                </a:solidFill>
                <a:latin typeface="Newslab Thin"/>
                <a:ea typeface="MS PGothic" pitchFamily="34" charset="-128"/>
                <a:cs typeface="Newslab Thin"/>
              </a:defRPr>
            </a:lvl1pPr>
            <a:lvl2pPr algn="l" defTabSz="457200" rtl="0" eaLnBrk="0" fontAlgn="base" hangingPunct="0">
              <a:spcBef>
                <a:spcPct val="0"/>
              </a:spcBef>
              <a:spcAft>
                <a:spcPct val="0"/>
              </a:spcAft>
              <a:defRPr sz="4000">
                <a:solidFill>
                  <a:srgbClr val="404040"/>
                </a:solidFill>
                <a:latin typeface="Newslab Thin" charset="0"/>
                <a:ea typeface="MS PGothic" pitchFamily="34" charset="-128"/>
              </a:defRPr>
            </a:lvl2pPr>
            <a:lvl3pPr algn="l" defTabSz="457200" rtl="0" eaLnBrk="0" fontAlgn="base" hangingPunct="0">
              <a:spcBef>
                <a:spcPct val="0"/>
              </a:spcBef>
              <a:spcAft>
                <a:spcPct val="0"/>
              </a:spcAft>
              <a:defRPr sz="4000">
                <a:solidFill>
                  <a:srgbClr val="404040"/>
                </a:solidFill>
                <a:latin typeface="Newslab Thin" charset="0"/>
                <a:ea typeface="MS PGothic" pitchFamily="34" charset="-128"/>
              </a:defRPr>
            </a:lvl3pPr>
            <a:lvl4pPr algn="l" defTabSz="457200" rtl="0" eaLnBrk="0" fontAlgn="base" hangingPunct="0">
              <a:spcBef>
                <a:spcPct val="0"/>
              </a:spcBef>
              <a:spcAft>
                <a:spcPct val="0"/>
              </a:spcAft>
              <a:defRPr sz="4000">
                <a:solidFill>
                  <a:srgbClr val="404040"/>
                </a:solidFill>
                <a:latin typeface="Newslab Thin" charset="0"/>
                <a:ea typeface="MS PGothic" pitchFamily="34" charset="-128"/>
              </a:defRPr>
            </a:lvl4pPr>
            <a:lvl5pPr algn="l" defTabSz="457200" rtl="0" eaLnBrk="0" fontAlgn="base" hangingPunct="0">
              <a:spcBef>
                <a:spcPct val="0"/>
              </a:spcBef>
              <a:spcAft>
                <a:spcPct val="0"/>
              </a:spcAft>
              <a:defRPr sz="4000">
                <a:solidFill>
                  <a:srgbClr val="404040"/>
                </a:solidFill>
                <a:latin typeface="Newslab Thin" charset="0"/>
                <a:ea typeface="MS PGothic" pitchFamily="34" charset="-128"/>
              </a:defRPr>
            </a:lvl5pPr>
            <a:lvl6pPr marL="457200" algn="l" defTabSz="457200" rtl="0" fontAlgn="base">
              <a:spcBef>
                <a:spcPct val="0"/>
              </a:spcBef>
              <a:spcAft>
                <a:spcPct val="0"/>
              </a:spcAft>
              <a:defRPr sz="4000">
                <a:solidFill>
                  <a:srgbClr val="404040"/>
                </a:solidFill>
                <a:latin typeface="Newslab Thin" charset="0"/>
                <a:ea typeface="ＭＳ Ｐゴシック" charset="0"/>
              </a:defRPr>
            </a:lvl6pPr>
            <a:lvl7pPr marL="914400" algn="l" defTabSz="457200" rtl="0" fontAlgn="base">
              <a:spcBef>
                <a:spcPct val="0"/>
              </a:spcBef>
              <a:spcAft>
                <a:spcPct val="0"/>
              </a:spcAft>
              <a:defRPr sz="4000">
                <a:solidFill>
                  <a:srgbClr val="404040"/>
                </a:solidFill>
                <a:latin typeface="Newslab Thin" charset="0"/>
                <a:ea typeface="ＭＳ Ｐゴシック" charset="0"/>
              </a:defRPr>
            </a:lvl7pPr>
            <a:lvl8pPr marL="1371600" algn="l" defTabSz="457200" rtl="0" fontAlgn="base">
              <a:spcBef>
                <a:spcPct val="0"/>
              </a:spcBef>
              <a:spcAft>
                <a:spcPct val="0"/>
              </a:spcAft>
              <a:defRPr sz="4000">
                <a:solidFill>
                  <a:srgbClr val="404040"/>
                </a:solidFill>
                <a:latin typeface="Newslab Thin" charset="0"/>
                <a:ea typeface="ＭＳ Ｐゴシック" charset="0"/>
              </a:defRPr>
            </a:lvl8pPr>
            <a:lvl9pPr marL="1828800" algn="l" defTabSz="457200" rtl="0" fontAlgn="base">
              <a:spcBef>
                <a:spcPct val="0"/>
              </a:spcBef>
              <a:spcAft>
                <a:spcPct val="0"/>
              </a:spcAft>
              <a:defRPr sz="4000">
                <a:solidFill>
                  <a:srgbClr val="404040"/>
                </a:solidFill>
                <a:latin typeface="Newslab Thin" charset="0"/>
                <a:ea typeface="ＭＳ Ｐゴシック" charset="0"/>
              </a:defRPr>
            </a:lvl9pPr>
          </a:lstStyle>
          <a:p>
            <a:r>
              <a:rPr lang="en-US" sz="5333" dirty="0"/>
              <a:t>Streaming ETL with </a:t>
            </a:r>
            <a:r>
              <a:rPr lang="en-US" sz="5333" dirty="0" err="1"/>
              <a:t>DataFrame</a:t>
            </a:r>
            <a:endParaRPr lang="en-US" sz="5333" dirty="0"/>
          </a:p>
        </p:txBody>
      </p:sp>
      <p:sp>
        <p:nvSpPr>
          <p:cNvPr id="3" name="TextBox 2"/>
          <p:cNvSpPr txBox="1"/>
          <p:nvPr/>
        </p:nvSpPr>
        <p:spPr>
          <a:xfrm>
            <a:off x="754917" y="1875202"/>
            <a:ext cx="4924535" cy="4114844"/>
          </a:xfrm>
          <a:prstGeom prst="rect">
            <a:avLst/>
          </a:prstGeom>
          <a:noFill/>
        </p:spPr>
        <p:txBody>
          <a:bodyPr wrap="square" rtlCol="0">
            <a:spAutoFit/>
          </a:bodyPr>
          <a:lstStyle/>
          <a:p>
            <a:r>
              <a:rPr lang="en-US" sz="1867" dirty="0">
                <a:solidFill>
                  <a:srgbClr val="000000"/>
                </a:solidFill>
                <a:latin typeface="Consolas" charset="0"/>
              </a:rPr>
              <a:t>input </a:t>
            </a:r>
            <a:r>
              <a:rPr lang="en-US" sz="1867" dirty="0">
                <a:solidFill>
                  <a:srgbClr val="666600"/>
                </a:solidFill>
                <a:latin typeface="Consolas" charset="0"/>
              </a:rPr>
              <a:t>=</a:t>
            </a:r>
            <a:r>
              <a:rPr lang="en-US" sz="1867" dirty="0">
                <a:solidFill>
                  <a:srgbClr val="000000"/>
                </a:solidFill>
                <a:latin typeface="Consolas" charset="0"/>
              </a:rPr>
              <a:t> </a:t>
            </a:r>
            <a:r>
              <a:rPr lang="en-US" sz="1867" dirty="0" err="1">
                <a:solidFill>
                  <a:srgbClr val="000000"/>
                </a:solidFill>
                <a:latin typeface="Consolas" charset="0"/>
              </a:rPr>
              <a:t>ctxt</a:t>
            </a:r>
            <a:r>
              <a:rPr lang="en-US" sz="1867" dirty="0" err="1">
                <a:solidFill>
                  <a:srgbClr val="666600"/>
                </a:solidFill>
                <a:latin typeface="Consolas" charset="0"/>
              </a:rPr>
              <a:t>.</a:t>
            </a:r>
            <a:r>
              <a:rPr lang="en-US" sz="1867" dirty="0" err="1">
                <a:solidFill>
                  <a:srgbClr val="000000"/>
                </a:solidFill>
                <a:latin typeface="Consolas" charset="0"/>
              </a:rPr>
              <a:t>read</a:t>
            </a:r>
            <a:endParaRPr lang="en-US" sz="1867" dirty="0">
              <a:solidFill>
                <a:srgbClr val="000000"/>
              </a:solidFill>
              <a:latin typeface="Consolas" charset="0"/>
            </a:endParaRPr>
          </a:p>
          <a:p>
            <a:r>
              <a:rPr lang="en-US" sz="1867" dirty="0">
                <a:solidFill>
                  <a:srgbClr val="000000"/>
                </a:solidFill>
                <a:latin typeface="Consolas" charset="0"/>
              </a:rPr>
              <a:t>	</a:t>
            </a:r>
            <a:r>
              <a:rPr lang="en-US" sz="1867" dirty="0">
                <a:solidFill>
                  <a:srgbClr val="666600"/>
                </a:solidFill>
                <a:latin typeface="Consolas" charset="0"/>
              </a:rPr>
              <a:t>.</a:t>
            </a:r>
            <a:r>
              <a:rPr lang="en-US" sz="1867" dirty="0">
                <a:solidFill>
                  <a:srgbClr val="000000"/>
                </a:solidFill>
                <a:latin typeface="Consolas" charset="0"/>
              </a:rPr>
              <a:t>format</a:t>
            </a:r>
            <a:r>
              <a:rPr lang="en-US" sz="1867" dirty="0">
                <a:solidFill>
                  <a:srgbClr val="666600"/>
                </a:solidFill>
                <a:latin typeface="Consolas" charset="0"/>
              </a:rPr>
              <a:t>(</a:t>
            </a:r>
            <a:r>
              <a:rPr lang="en-US" sz="1867" dirty="0">
                <a:solidFill>
                  <a:srgbClr val="008800"/>
                </a:solidFill>
                <a:latin typeface="Consolas" charset="0"/>
              </a:rPr>
              <a:t>"</a:t>
            </a:r>
            <a:r>
              <a:rPr lang="en-US" sz="1867" dirty="0" err="1">
                <a:solidFill>
                  <a:srgbClr val="008800"/>
                </a:solidFill>
                <a:latin typeface="Consolas" charset="0"/>
              </a:rPr>
              <a:t>json</a:t>
            </a:r>
            <a:r>
              <a:rPr lang="en-US" sz="1867" dirty="0">
                <a:solidFill>
                  <a:srgbClr val="008800"/>
                </a:solidFill>
                <a:latin typeface="Consolas" charset="0"/>
              </a:rPr>
              <a:t>"</a:t>
            </a:r>
            <a:r>
              <a:rPr lang="en-US" sz="1867" dirty="0">
                <a:solidFill>
                  <a:srgbClr val="666600"/>
                </a:solidFill>
                <a:latin typeface="Consolas" charset="0"/>
              </a:rPr>
              <a:t>)</a:t>
            </a:r>
          </a:p>
          <a:p>
            <a:r>
              <a:rPr lang="en-US" sz="1867" dirty="0">
                <a:solidFill>
                  <a:srgbClr val="666600"/>
                </a:solidFill>
                <a:latin typeface="Consolas" charset="0"/>
              </a:rPr>
              <a:t>	.</a:t>
            </a:r>
            <a:r>
              <a:rPr lang="en-US" sz="1867" dirty="0">
                <a:solidFill>
                  <a:schemeClr val="accent4"/>
                </a:solidFill>
                <a:latin typeface="Consolas" charset="0"/>
              </a:rPr>
              <a:t>stream</a:t>
            </a:r>
            <a:r>
              <a:rPr lang="en-US" sz="1867" dirty="0">
                <a:solidFill>
                  <a:srgbClr val="666600"/>
                </a:solidFill>
                <a:latin typeface="Consolas" charset="0"/>
              </a:rPr>
              <a:t>(</a:t>
            </a:r>
            <a:r>
              <a:rPr lang="en-US" sz="1867" dirty="0">
                <a:solidFill>
                  <a:srgbClr val="008800"/>
                </a:solidFill>
                <a:latin typeface="Consolas" charset="0"/>
              </a:rPr>
              <a:t>"source-path"</a:t>
            </a:r>
            <a:r>
              <a:rPr lang="en-US" sz="1867" dirty="0">
                <a:solidFill>
                  <a:srgbClr val="666600"/>
                </a:solidFill>
                <a:latin typeface="Consolas" charset="0"/>
              </a:rPr>
              <a:t>)</a:t>
            </a:r>
            <a:endParaRPr lang="en-US" sz="1867" dirty="0"/>
          </a:p>
          <a:p>
            <a:endParaRPr lang="en-US" sz="1867" dirty="0">
              <a:solidFill>
                <a:srgbClr val="000000"/>
              </a:solidFill>
              <a:latin typeface="Consolas" charset="0"/>
            </a:endParaRPr>
          </a:p>
          <a:p>
            <a:r>
              <a:rPr lang="en-US" sz="1867" dirty="0">
                <a:solidFill>
                  <a:srgbClr val="000000"/>
                </a:solidFill>
                <a:latin typeface="Consolas" charset="0"/>
              </a:rPr>
              <a:t>result </a:t>
            </a:r>
            <a:r>
              <a:rPr lang="en-US" sz="1867" dirty="0">
                <a:solidFill>
                  <a:srgbClr val="666600"/>
                </a:solidFill>
                <a:latin typeface="Consolas" charset="0"/>
              </a:rPr>
              <a:t>=</a:t>
            </a:r>
            <a:r>
              <a:rPr lang="en-US" sz="1867" dirty="0">
                <a:solidFill>
                  <a:srgbClr val="000000"/>
                </a:solidFill>
                <a:latin typeface="Consolas" charset="0"/>
              </a:rPr>
              <a:t> input</a:t>
            </a:r>
          </a:p>
          <a:p>
            <a:r>
              <a:rPr lang="en-US" sz="1867" dirty="0">
                <a:solidFill>
                  <a:srgbClr val="000000"/>
                </a:solidFill>
                <a:latin typeface="Consolas" charset="0"/>
              </a:rPr>
              <a:t>	</a:t>
            </a:r>
            <a:r>
              <a:rPr lang="en-US" sz="1867" dirty="0">
                <a:solidFill>
                  <a:srgbClr val="666600"/>
                </a:solidFill>
                <a:latin typeface="Consolas" charset="0"/>
              </a:rPr>
              <a:t>.</a:t>
            </a:r>
            <a:r>
              <a:rPr lang="en-US" sz="1867" dirty="0">
                <a:solidFill>
                  <a:srgbClr val="000088"/>
                </a:solidFill>
                <a:latin typeface="Consolas" charset="0"/>
              </a:rPr>
              <a:t>select</a:t>
            </a:r>
            <a:r>
              <a:rPr lang="en-US" sz="1867" dirty="0">
                <a:solidFill>
                  <a:srgbClr val="666600"/>
                </a:solidFill>
                <a:latin typeface="Consolas" charset="0"/>
              </a:rPr>
              <a:t>(</a:t>
            </a:r>
            <a:r>
              <a:rPr lang="en-US" sz="1867" dirty="0">
                <a:solidFill>
                  <a:srgbClr val="008800"/>
                </a:solidFill>
                <a:latin typeface="Consolas" charset="0"/>
              </a:rPr>
              <a:t>"device"</a:t>
            </a:r>
            <a:r>
              <a:rPr lang="en-US" sz="1867" dirty="0">
                <a:solidFill>
                  <a:srgbClr val="666600"/>
                </a:solidFill>
                <a:latin typeface="Consolas" charset="0"/>
              </a:rPr>
              <a:t>,</a:t>
            </a:r>
            <a:r>
              <a:rPr lang="en-US" sz="1867" dirty="0">
                <a:solidFill>
                  <a:srgbClr val="000000"/>
                </a:solidFill>
                <a:latin typeface="Consolas" charset="0"/>
              </a:rPr>
              <a:t> </a:t>
            </a:r>
            <a:r>
              <a:rPr lang="en-US" sz="1867" dirty="0">
                <a:solidFill>
                  <a:srgbClr val="008800"/>
                </a:solidFill>
                <a:latin typeface="Consolas" charset="0"/>
              </a:rPr>
              <a:t>"signal"</a:t>
            </a:r>
            <a:r>
              <a:rPr lang="en-US" sz="1867" dirty="0">
                <a:solidFill>
                  <a:srgbClr val="666600"/>
                </a:solidFill>
                <a:latin typeface="Consolas" charset="0"/>
              </a:rPr>
              <a:t>)</a:t>
            </a:r>
          </a:p>
          <a:p>
            <a:r>
              <a:rPr lang="en-US" sz="1867" dirty="0">
                <a:solidFill>
                  <a:srgbClr val="666600"/>
                </a:solidFill>
                <a:latin typeface="Consolas" charset="0"/>
              </a:rPr>
              <a:t>	.</a:t>
            </a:r>
            <a:r>
              <a:rPr lang="en-US" sz="1867" dirty="0">
                <a:solidFill>
                  <a:srgbClr val="000088"/>
                </a:solidFill>
                <a:latin typeface="Consolas" charset="0"/>
              </a:rPr>
              <a:t>where</a:t>
            </a:r>
            <a:r>
              <a:rPr lang="en-US" sz="1867" dirty="0">
                <a:solidFill>
                  <a:srgbClr val="666600"/>
                </a:solidFill>
                <a:latin typeface="Consolas" charset="0"/>
              </a:rPr>
              <a:t>(</a:t>
            </a:r>
            <a:r>
              <a:rPr lang="en-US" sz="1867" dirty="0">
                <a:solidFill>
                  <a:srgbClr val="008800"/>
                </a:solidFill>
                <a:latin typeface="Consolas" charset="0"/>
              </a:rPr>
              <a:t>"signal &gt; 15"</a:t>
            </a:r>
            <a:r>
              <a:rPr lang="en-US" sz="1867" dirty="0">
                <a:solidFill>
                  <a:srgbClr val="666600"/>
                </a:solidFill>
                <a:latin typeface="Consolas" charset="0"/>
              </a:rPr>
              <a:t>)</a:t>
            </a:r>
            <a:endParaRPr lang="en-US" sz="1867" dirty="0"/>
          </a:p>
          <a:p>
            <a:endParaRPr lang="en-US" sz="1867" dirty="0">
              <a:solidFill>
                <a:srgbClr val="000000"/>
              </a:solidFill>
              <a:latin typeface="Consolas" charset="0"/>
            </a:endParaRPr>
          </a:p>
          <a:p>
            <a:r>
              <a:rPr lang="en-US" sz="1867" dirty="0" err="1">
                <a:solidFill>
                  <a:srgbClr val="000000"/>
                </a:solidFill>
                <a:latin typeface="Consolas" charset="0"/>
              </a:rPr>
              <a:t>result</a:t>
            </a:r>
            <a:r>
              <a:rPr lang="en-US" sz="1867" dirty="0" err="1">
                <a:solidFill>
                  <a:srgbClr val="666600"/>
                </a:solidFill>
                <a:latin typeface="Consolas" charset="0"/>
              </a:rPr>
              <a:t>.</a:t>
            </a:r>
            <a:r>
              <a:rPr lang="en-US" sz="1867" dirty="0" err="1">
                <a:solidFill>
                  <a:srgbClr val="000000"/>
                </a:solidFill>
                <a:latin typeface="Consolas" charset="0"/>
              </a:rPr>
              <a:t>write</a:t>
            </a:r>
            <a:endParaRPr lang="en-US" sz="1867" dirty="0">
              <a:solidFill>
                <a:srgbClr val="000000"/>
              </a:solidFill>
              <a:latin typeface="Consolas" charset="0"/>
            </a:endParaRPr>
          </a:p>
          <a:p>
            <a:r>
              <a:rPr lang="en-US" sz="1867" dirty="0">
                <a:solidFill>
                  <a:srgbClr val="000000"/>
                </a:solidFill>
                <a:latin typeface="Consolas" charset="0"/>
              </a:rPr>
              <a:t>	</a:t>
            </a:r>
            <a:r>
              <a:rPr lang="en-US" sz="1867" dirty="0">
                <a:solidFill>
                  <a:srgbClr val="666600"/>
                </a:solidFill>
                <a:latin typeface="Consolas" charset="0"/>
              </a:rPr>
              <a:t>.</a:t>
            </a:r>
            <a:r>
              <a:rPr lang="en-US" sz="1867" dirty="0">
                <a:solidFill>
                  <a:srgbClr val="000000"/>
                </a:solidFill>
                <a:latin typeface="Consolas" charset="0"/>
              </a:rPr>
              <a:t>format</a:t>
            </a:r>
            <a:r>
              <a:rPr lang="en-US" sz="1867" dirty="0">
                <a:solidFill>
                  <a:srgbClr val="666600"/>
                </a:solidFill>
                <a:latin typeface="Consolas" charset="0"/>
              </a:rPr>
              <a:t>(</a:t>
            </a:r>
            <a:r>
              <a:rPr lang="en-US" sz="1867" dirty="0">
                <a:solidFill>
                  <a:srgbClr val="008800"/>
                </a:solidFill>
                <a:latin typeface="Consolas" charset="0"/>
              </a:rPr>
              <a:t>"parquet"</a:t>
            </a:r>
            <a:r>
              <a:rPr lang="en-US" sz="1867" dirty="0">
                <a:solidFill>
                  <a:srgbClr val="666600"/>
                </a:solidFill>
                <a:latin typeface="Consolas" charset="0"/>
              </a:rPr>
              <a:t>)</a:t>
            </a:r>
          </a:p>
          <a:p>
            <a:r>
              <a:rPr lang="en-US" sz="1867" dirty="0">
                <a:solidFill>
                  <a:srgbClr val="666600"/>
                </a:solidFill>
                <a:latin typeface="Consolas" charset="0"/>
              </a:rPr>
              <a:t>	.</a:t>
            </a:r>
            <a:r>
              <a:rPr lang="en-US" sz="1867" dirty="0" err="1">
                <a:solidFill>
                  <a:schemeClr val="accent4"/>
                </a:solidFill>
                <a:latin typeface="Consolas" charset="0"/>
              </a:rPr>
              <a:t>outputMode</a:t>
            </a:r>
            <a:r>
              <a:rPr lang="en-US" sz="1867" dirty="0">
                <a:solidFill>
                  <a:srgbClr val="666600"/>
                </a:solidFill>
                <a:latin typeface="Consolas" charset="0"/>
              </a:rPr>
              <a:t>(</a:t>
            </a:r>
            <a:r>
              <a:rPr lang="en-US" sz="1867" dirty="0">
                <a:solidFill>
                  <a:srgbClr val="008800"/>
                </a:solidFill>
                <a:latin typeface="Consolas" charset="0"/>
              </a:rPr>
              <a:t>"append"</a:t>
            </a:r>
            <a:r>
              <a:rPr lang="en-US" sz="1867" dirty="0">
                <a:solidFill>
                  <a:srgbClr val="666600"/>
                </a:solidFill>
                <a:latin typeface="Consolas" charset="0"/>
              </a:rPr>
              <a:t>)</a:t>
            </a:r>
          </a:p>
          <a:p>
            <a:r>
              <a:rPr lang="en-US" sz="1867" dirty="0">
                <a:solidFill>
                  <a:srgbClr val="666600"/>
                </a:solidFill>
                <a:latin typeface="Consolas" charset="0"/>
              </a:rPr>
              <a:t>	.</a:t>
            </a:r>
            <a:r>
              <a:rPr lang="en-US" sz="1867" dirty="0" err="1">
                <a:solidFill>
                  <a:schemeClr val="accent4"/>
                </a:solidFill>
                <a:latin typeface="Consolas" charset="0"/>
              </a:rPr>
              <a:t>startStream</a:t>
            </a:r>
            <a:r>
              <a:rPr lang="en-US" sz="1867" dirty="0">
                <a:solidFill>
                  <a:srgbClr val="666600"/>
                </a:solidFill>
                <a:latin typeface="Consolas" charset="0"/>
              </a:rPr>
              <a:t>(</a:t>
            </a:r>
            <a:r>
              <a:rPr lang="en-US" sz="1867" dirty="0">
                <a:solidFill>
                  <a:srgbClr val="008800"/>
                </a:solidFill>
                <a:latin typeface="Consolas" charset="0"/>
              </a:rPr>
              <a:t>"</a:t>
            </a:r>
            <a:r>
              <a:rPr lang="en-US" sz="1867" dirty="0" err="1">
                <a:solidFill>
                  <a:srgbClr val="008800"/>
                </a:solidFill>
                <a:latin typeface="Consolas" charset="0"/>
              </a:rPr>
              <a:t>dest</a:t>
            </a:r>
            <a:r>
              <a:rPr lang="en-US" sz="1867" dirty="0">
                <a:solidFill>
                  <a:srgbClr val="008800"/>
                </a:solidFill>
                <a:latin typeface="Consolas" charset="0"/>
              </a:rPr>
              <a:t>-path"</a:t>
            </a:r>
            <a:r>
              <a:rPr lang="en-US" sz="1867" dirty="0">
                <a:solidFill>
                  <a:srgbClr val="666600"/>
                </a:solidFill>
                <a:latin typeface="Consolas" charset="0"/>
              </a:rPr>
              <a:t>)</a:t>
            </a:r>
            <a:endParaRPr lang="en-US" sz="1867" dirty="0"/>
          </a:p>
          <a:p>
            <a:r>
              <a:rPr lang="en-US" sz="1867" dirty="0"/>
              <a:t/>
            </a:r>
            <a:br>
              <a:rPr lang="en-US" sz="1867" dirty="0"/>
            </a:br>
            <a:endParaRPr lang="en-US" sz="1867" dirty="0">
              <a:latin typeface="Consolas" charset="0"/>
              <a:ea typeface="Consolas" charset="0"/>
              <a:cs typeface="Consolas" charset="0"/>
            </a:endParaRPr>
          </a:p>
        </p:txBody>
      </p:sp>
      <p:sp>
        <p:nvSpPr>
          <p:cNvPr id="44" name="Shape 141"/>
          <p:cNvSpPr txBox="1"/>
          <p:nvPr/>
        </p:nvSpPr>
        <p:spPr>
          <a:xfrm>
            <a:off x="5488111" y="1875202"/>
            <a:ext cx="5968784" cy="3853245"/>
          </a:xfrm>
          <a:prstGeom prst="rect">
            <a:avLst/>
          </a:prstGeom>
          <a:noFill/>
          <a:ln>
            <a:noFill/>
          </a:ln>
        </p:spPr>
        <p:txBody>
          <a:bodyPr lIns="121900" tIns="121900" rIns="121900" bIns="121900" anchor="t" anchorCtr="0">
            <a:noAutofit/>
          </a:bodyPr>
          <a:lstStyle/>
          <a:p>
            <a:r>
              <a:rPr lang="en-US" sz="2667" b="1" dirty="0">
                <a:latin typeface="Source Sans Pro Light" charset="0"/>
                <a:ea typeface="Source Sans Pro Light" charset="0"/>
                <a:cs typeface="Source Sans Pro Light" charset="0"/>
              </a:rPr>
              <a:t>read…stream()</a:t>
            </a:r>
            <a:r>
              <a:rPr lang="en-US" sz="2667" dirty="0">
                <a:latin typeface="Source Sans Pro Light" charset="0"/>
                <a:ea typeface="Source Sans Pro Light" charset="0"/>
                <a:cs typeface="Source Sans Pro Light" charset="0"/>
              </a:rPr>
              <a:t> creates a streaming </a:t>
            </a:r>
            <a:r>
              <a:rPr lang="en-US" sz="2667" dirty="0" err="1">
                <a:latin typeface="Source Sans Pro Light" charset="0"/>
                <a:ea typeface="Source Sans Pro Light" charset="0"/>
                <a:cs typeface="Source Sans Pro Light" charset="0"/>
              </a:rPr>
              <a:t>DataFrame</a:t>
            </a:r>
            <a:r>
              <a:rPr lang="en-US" sz="2667" dirty="0">
                <a:latin typeface="Source Sans Pro Light" charset="0"/>
                <a:ea typeface="Source Sans Pro Light" charset="0"/>
                <a:cs typeface="Source Sans Pro Light" charset="0"/>
              </a:rPr>
              <a:t>, does not start any of the computation</a:t>
            </a:r>
          </a:p>
          <a:p>
            <a:endParaRPr lang="en-US" sz="2667" dirty="0">
              <a:latin typeface="Source Sans Pro Light" charset="0"/>
              <a:ea typeface="Source Sans Pro Light" charset="0"/>
              <a:cs typeface="Source Sans Pro Light" charset="0"/>
            </a:endParaRPr>
          </a:p>
          <a:p>
            <a:endParaRPr lang="en-US" sz="2667" dirty="0">
              <a:latin typeface="Source Sans Pro Light" charset="0"/>
              <a:ea typeface="Source Sans Pro Light" charset="0"/>
              <a:cs typeface="Source Sans Pro Light" charset="0"/>
            </a:endParaRPr>
          </a:p>
          <a:p>
            <a:endParaRPr lang="en-US" sz="2667" b="1" dirty="0">
              <a:latin typeface="Source Sans Pro Light" charset="0"/>
              <a:ea typeface="Source Sans Pro Light" charset="0"/>
              <a:cs typeface="Source Sans Pro Light" charset="0"/>
            </a:endParaRPr>
          </a:p>
          <a:p>
            <a:r>
              <a:rPr lang="en-US" sz="2667" b="1" dirty="0">
                <a:latin typeface="Source Sans Pro Light" charset="0"/>
                <a:ea typeface="Source Sans Pro Light" charset="0"/>
                <a:cs typeface="Source Sans Pro Light" charset="0"/>
              </a:rPr>
              <a:t>write…</a:t>
            </a:r>
            <a:r>
              <a:rPr lang="en-US" sz="2667" b="1" dirty="0" err="1">
                <a:latin typeface="Source Sans Pro Light" charset="0"/>
                <a:ea typeface="Source Sans Pro Light" charset="0"/>
                <a:cs typeface="Source Sans Pro Light" charset="0"/>
              </a:rPr>
              <a:t>startStream</a:t>
            </a:r>
            <a:r>
              <a:rPr lang="en-US" sz="2667" b="1" dirty="0">
                <a:latin typeface="Source Sans Pro Light" charset="0"/>
                <a:ea typeface="Source Sans Pro Light" charset="0"/>
                <a:cs typeface="Source Sans Pro Light" charset="0"/>
              </a:rPr>
              <a:t>()</a:t>
            </a:r>
            <a:r>
              <a:rPr lang="en-US" sz="2667" dirty="0">
                <a:latin typeface="Source Sans Pro Light" charset="0"/>
                <a:ea typeface="Source Sans Pro Light" charset="0"/>
                <a:cs typeface="Source Sans Pro Light" charset="0"/>
              </a:rPr>
              <a:t> defines where &amp; how to output the data and starts the processing</a:t>
            </a:r>
          </a:p>
          <a:p>
            <a:endParaRPr lang="en-US" sz="2667" dirty="0">
              <a:latin typeface="Source Sans Pro Light" charset="0"/>
              <a:ea typeface="Source Sans Pro Light" charset="0"/>
              <a:cs typeface="Source Sans Pro Light" charset="0"/>
            </a:endParaRPr>
          </a:p>
          <a:p>
            <a:endParaRPr lang="en-US" sz="2667" dirty="0">
              <a:latin typeface="Source Sans Pro Light" charset="0"/>
              <a:ea typeface="Source Sans Pro Light" charset="0"/>
              <a:cs typeface="Source Sans Pro Light" charset="0"/>
            </a:endParaRPr>
          </a:p>
          <a:p>
            <a:endParaRPr lang="en" sz="2667" dirty="0">
              <a:latin typeface="Source Sans Pro Light" charset="0"/>
              <a:ea typeface="Source Sans Pro Light" charset="0"/>
              <a:cs typeface="Source Sans Pro Light" charset="0"/>
            </a:endParaRPr>
          </a:p>
        </p:txBody>
      </p:sp>
    </p:spTree>
    <p:extLst>
      <p:ext uri="{BB962C8B-B14F-4D97-AF65-F5344CB8AC3E}">
        <p14:creationId xmlns:p14="http://schemas.microsoft.com/office/powerpoint/2010/main" val="993925934"/>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0" y="2711565"/>
            <a:ext cx="8096890" cy="1143000"/>
          </a:xfrm>
        </p:spPr>
        <p:txBody>
          <a:bodyPr>
            <a:normAutofit fontScale="90000"/>
          </a:bodyPr>
          <a:lstStyle/>
          <a:p>
            <a:r>
              <a:rPr lang="en-US" dirty="0" smtClean="0"/>
              <a:t>Machine Learning Overview</a:t>
            </a:r>
            <a:endParaRPr lang="en-US" dirty="0"/>
          </a:p>
        </p:txBody>
      </p:sp>
    </p:spTree>
    <p:extLst>
      <p:ext uri="{BB962C8B-B14F-4D97-AF65-F5344CB8AC3E}">
        <p14:creationId xmlns:p14="http://schemas.microsoft.com/office/powerpoint/2010/main" val="4285889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Example: Log prioritization</a:t>
            </a:r>
            <a:br>
              <a:rPr lang="en-US" dirty="0"/>
            </a:br>
            <a:endParaRPr lang="en-US" dirty="0"/>
          </a:p>
        </p:txBody>
      </p:sp>
      <p:sp>
        <p:nvSpPr>
          <p:cNvPr id="5" name="TextBox 4"/>
          <p:cNvSpPr txBox="1"/>
          <p:nvPr/>
        </p:nvSpPr>
        <p:spPr>
          <a:xfrm>
            <a:off x="576498" y="1224466"/>
            <a:ext cx="2451953" cy="574516"/>
          </a:xfrm>
          <a:prstGeom prst="rect">
            <a:avLst/>
          </a:prstGeom>
          <a:noFill/>
        </p:spPr>
        <p:txBody>
          <a:bodyPr wrap="none" lIns="121914" tIns="60957" rIns="121914" bIns="60957" rtlCol="0">
            <a:spAutoFit/>
          </a:bodyPr>
          <a:lstStyle/>
          <a:p>
            <a:r>
              <a:rPr lang="en-US" sz="2900" b="1" dirty="0">
                <a:latin typeface="Source Sans Pro Light"/>
                <a:cs typeface="Source Sans Pro Light"/>
              </a:rPr>
              <a:t>Data: Test logs</a:t>
            </a:r>
          </a:p>
        </p:txBody>
      </p:sp>
      <p:sp>
        <p:nvSpPr>
          <p:cNvPr id="7" name="TextBox 6"/>
          <p:cNvSpPr txBox="1"/>
          <p:nvPr/>
        </p:nvSpPr>
        <p:spPr>
          <a:xfrm>
            <a:off x="576497" y="1843270"/>
            <a:ext cx="4715027" cy="1877433"/>
          </a:xfrm>
          <a:prstGeom prst="rect">
            <a:avLst/>
          </a:prstGeom>
          <a:noFill/>
          <a:ln>
            <a:solidFill>
              <a:schemeClr val="tx1"/>
            </a:solidFill>
          </a:ln>
          <a:effectLst/>
        </p:spPr>
        <p:txBody>
          <a:bodyPr wrap="square" lIns="121914" tIns="60957" rIns="121914" bIns="60957" rtlCol="0">
            <a:spAutoFit/>
          </a:bodyPr>
          <a:lstStyle/>
          <a:p>
            <a:r>
              <a:rPr lang="en-US" dirty="0">
                <a:latin typeface="Courier New"/>
                <a:cs typeface="Courier New"/>
              </a:rPr>
              <a:t>Running test: </a:t>
            </a:r>
            <a:r>
              <a:rPr lang="en-US" dirty="0" err="1">
                <a:latin typeface="Courier New"/>
                <a:cs typeface="Courier New"/>
              </a:rPr>
              <a:t>pyspark</a:t>
            </a:r>
            <a:r>
              <a:rPr lang="en-US" dirty="0">
                <a:latin typeface="Courier New"/>
                <a:cs typeface="Courier New"/>
              </a:rPr>
              <a:t>/</a:t>
            </a:r>
            <a:r>
              <a:rPr lang="en-US" dirty="0" err="1">
                <a:latin typeface="Courier New"/>
                <a:cs typeface="Courier New"/>
              </a:rPr>
              <a:t>conf.py</a:t>
            </a:r>
            <a:endParaRPr lang="en-US" dirty="0">
              <a:latin typeface="Courier New"/>
              <a:cs typeface="Courier New"/>
            </a:endParaRPr>
          </a:p>
          <a:p>
            <a:r>
              <a:rPr lang="en-US" dirty="0">
                <a:latin typeface="Courier New"/>
                <a:cs typeface="Courier New"/>
              </a:rPr>
              <a:t>Spark assembly has been built with Hive, including </a:t>
            </a:r>
            <a:r>
              <a:rPr lang="en-US" dirty="0" err="1">
                <a:latin typeface="Courier New"/>
                <a:cs typeface="Courier New"/>
              </a:rPr>
              <a:t>Datanucleus</a:t>
            </a:r>
            <a:r>
              <a:rPr lang="en-US" dirty="0">
                <a:latin typeface="Courier New"/>
                <a:cs typeface="Courier New"/>
              </a:rPr>
              <a:t> jars on </a:t>
            </a:r>
            <a:r>
              <a:rPr lang="en-US" dirty="0" err="1">
                <a:latin typeface="Courier New"/>
                <a:cs typeface="Courier New"/>
              </a:rPr>
              <a:t>classpath</a:t>
            </a:r>
            <a:endParaRPr lang="en-US" dirty="0">
              <a:latin typeface="Courier New"/>
              <a:cs typeface="Courier New"/>
            </a:endParaRPr>
          </a:p>
          <a:p>
            <a:r>
              <a:rPr lang="en-US" dirty="0">
                <a:latin typeface="Courier New"/>
                <a:cs typeface="Courier New"/>
              </a:rPr>
              <a:t>14/12/15 18:36:12 WARN </a:t>
            </a:r>
            <a:r>
              <a:rPr lang="en-US" dirty="0" err="1">
                <a:latin typeface="Courier New"/>
                <a:cs typeface="Courier New"/>
              </a:rPr>
              <a:t>Utils</a:t>
            </a:r>
            <a:r>
              <a:rPr lang="en-US" dirty="0">
                <a:latin typeface="Courier New"/>
                <a:cs typeface="Courier New"/>
              </a:rPr>
              <a:t>: Your hostname, </a:t>
            </a:r>
          </a:p>
        </p:txBody>
      </p:sp>
      <p:sp>
        <p:nvSpPr>
          <p:cNvPr id="8" name="TextBox 7"/>
          <p:cNvSpPr txBox="1"/>
          <p:nvPr/>
        </p:nvSpPr>
        <p:spPr>
          <a:xfrm>
            <a:off x="576497" y="4139044"/>
            <a:ext cx="4715027" cy="2169821"/>
          </a:xfrm>
          <a:prstGeom prst="rect">
            <a:avLst/>
          </a:prstGeom>
          <a:noFill/>
          <a:ln>
            <a:solidFill>
              <a:schemeClr val="tx1"/>
            </a:solidFill>
          </a:ln>
          <a:effectLst/>
        </p:spPr>
        <p:txBody>
          <a:bodyPr wrap="square" lIns="121914" tIns="60957" rIns="121914" bIns="60957" rtlCol="0">
            <a:spAutoFit/>
          </a:bodyPr>
          <a:lstStyle/>
          <a:p>
            <a:r>
              <a:rPr lang="en-US" dirty="0">
                <a:latin typeface="Courier New"/>
                <a:cs typeface="Courier New"/>
              </a:rPr>
              <a:t>Running test: </a:t>
            </a:r>
            <a:r>
              <a:rPr lang="en-US" dirty="0" err="1">
                <a:latin typeface="Courier New"/>
                <a:cs typeface="Courier New"/>
              </a:rPr>
              <a:t>pyspark</a:t>
            </a:r>
            <a:r>
              <a:rPr lang="en-US" dirty="0">
                <a:latin typeface="Courier New"/>
                <a:cs typeface="Courier New"/>
              </a:rPr>
              <a:t>/</a:t>
            </a:r>
            <a:r>
              <a:rPr lang="en-US" dirty="0" err="1">
                <a:latin typeface="Courier New"/>
                <a:cs typeface="Courier New"/>
              </a:rPr>
              <a:t>broadcast.py</a:t>
            </a:r>
            <a:endParaRPr lang="en-US" dirty="0">
              <a:latin typeface="Courier New"/>
              <a:cs typeface="Courier New"/>
            </a:endParaRPr>
          </a:p>
          <a:p>
            <a:r>
              <a:rPr lang="en-US" dirty="0">
                <a:latin typeface="Courier New"/>
                <a:cs typeface="Courier New"/>
              </a:rPr>
              <a:t>Spark assembly has been built with Hive, including </a:t>
            </a:r>
            <a:r>
              <a:rPr lang="en-US" dirty="0" err="1">
                <a:latin typeface="Courier New"/>
                <a:cs typeface="Courier New"/>
              </a:rPr>
              <a:t>Datanucleus</a:t>
            </a:r>
            <a:r>
              <a:rPr lang="en-US" dirty="0">
                <a:latin typeface="Courier New"/>
                <a:cs typeface="Courier New"/>
              </a:rPr>
              <a:t> jars on </a:t>
            </a:r>
            <a:r>
              <a:rPr lang="en-US" dirty="0" err="1">
                <a:latin typeface="Courier New"/>
                <a:cs typeface="Courier New"/>
              </a:rPr>
              <a:t>classpath</a:t>
            </a:r>
            <a:endParaRPr lang="en-US" dirty="0">
              <a:latin typeface="Courier New"/>
              <a:cs typeface="Courier New"/>
            </a:endParaRPr>
          </a:p>
          <a:p>
            <a:r>
              <a:rPr lang="en-US" dirty="0">
                <a:latin typeface="Courier New"/>
                <a:cs typeface="Courier New"/>
              </a:rPr>
              <a:t>14/12/15 18:36:30 ERROR Aliens attacked the</a:t>
            </a:r>
          </a:p>
        </p:txBody>
      </p:sp>
      <p:sp>
        <p:nvSpPr>
          <p:cNvPr id="9" name="TextBox 8"/>
          <p:cNvSpPr txBox="1"/>
          <p:nvPr/>
        </p:nvSpPr>
        <p:spPr>
          <a:xfrm>
            <a:off x="6316057" y="1224466"/>
            <a:ext cx="5273239" cy="574516"/>
          </a:xfrm>
          <a:prstGeom prst="rect">
            <a:avLst/>
          </a:prstGeom>
          <a:noFill/>
        </p:spPr>
        <p:txBody>
          <a:bodyPr wrap="none" lIns="121914" tIns="60957" rIns="121914" bIns="60957" rtlCol="0">
            <a:spAutoFit/>
          </a:bodyPr>
          <a:lstStyle/>
          <a:p>
            <a:r>
              <a:rPr lang="en-US" sz="2900" b="1" dirty="0">
                <a:latin typeface="Source Sans Pro Light"/>
                <a:cs typeface="Source Sans Pro Light"/>
              </a:rPr>
              <a:t>Goal: Prioritize logs to investigate</a:t>
            </a:r>
          </a:p>
        </p:txBody>
      </p:sp>
      <p:grpSp>
        <p:nvGrpSpPr>
          <p:cNvPr id="10" name="Group 9"/>
          <p:cNvGrpSpPr/>
          <p:nvPr/>
        </p:nvGrpSpPr>
        <p:grpSpPr>
          <a:xfrm>
            <a:off x="5910231" y="2349479"/>
            <a:ext cx="2573103" cy="1209668"/>
            <a:chOff x="3529770" y="2268130"/>
            <a:chExt cx="1929827" cy="907251"/>
          </a:xfrm>
        </p:grpSpPr>
        <p:cxnSp>
          <p:nvCxnSpPr>
            <p:cNvPr id="11" name="Straight Arrow Connector 10"/>
            <p:cNvCxnSpPr/>
            <p:nvPr/>
          </p:nvCxnSpPr>
          <p:spPr>
            <a:xfrm>
              <a:off x="3529770" y="2721756"/>
              <a:ext cx="808218" cy="0"/>
            </a:xfrm>
            <a:prstGeom prst="straightConnector1">
              <a:avLst/>
            </a:prstGeom>
            <a:ln w="38100" cmpd="sng">
              <a:solidFill>
                <a:srgbClr val="444444"/>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000000"/>
                  </a:solidFill>
                  <a:latin typeface="Source Sans Pro Light"/>
                  <a:cs typeface="Source Sans Pro Light"/>
                </a:rPr>
                <a:t>-1.1</a:t>
              </a:r>
              <a:endParaRPr lang="en-US" b="1" dirty="0">
                <a:solidFill>
                  <a:srgbClr val="000000"/>
                </a:solidFill>
                <a:latin typeface="Source Sans Pro Light"/>
                <a:cs typeface="Source Sans Pro Light"/>
              </a:endParaRPr>
            </a:p>
          </p:txBody>
        </p:sp>
      </p:grpSp>
      <p:grpSp>
        <p:nvGrpSpPr>
          <p:cNvPr id="13" name="Group 12"/>
          <p:cNvGrpSpPr/>
          <p:nvPr/>
        </p:nvGrpSpPr>
        <p:grpSpPr>
          <a:xfrm>
            <a:off x="5904503" y="4689243"/>
            <a:ext cx="2573103" cy="1209668"/>
            <a:chOff x="3529770" y="2268130"/>
            <a:chExt cx="1929827" cy="907251"/>
          </a:xfrm>
        </p:grpSpPr>
        <p:cxnSp>
          <p:nvCxnSpPr>
            <p:cNvPr id="14" name="Straight Arrow Connector 13"/>
            <p:cNvCxnSpPr/>
            <p:nvPr/>
          </p:nvCxnSpPr>
          <p:spPr>
            <a:xfrm>
              <a:off x="3529770" y="2721756"/>
              <a:ext cx="808218" cy="0"/>
            </a:xfrm>
            <a:prstGeom prst="straightConnector1">
              <a:avLst/>
            </a:prstGeom>
            <a:ln w="38100" cmpd="sng">
              <a:solidFill>
                <a:srgbClr val="444444"/>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00" b="1" dirty="0">
                  <a:solidFill>
                    <a:srgbClr val="FF0000"/>
                  </a:solidFill>
                  <a:latin typeface="Source Sans Pro Light"/>
                  <a:cs typeface="Source Sans Pro Light"/>
                </a:rPr>
                <a:t>1.9</a:t>
              </a:r>
            </a:p>
          </p:txBody>
        </p:sp>
      </p:grpSp>
      <p:sp>
        <p:nvSpPr>
          <p:cNvPr id="16" name="Oval 15"/>
          <p:cNvSpPr/>
          <p:nvPr/>
        </p:nvSpPr>
        <p:spPr>
          <a:xfrm>
            <a:off x="400561" y="5423168"/>
            <a:ext cx="5049711" cy="951485"/>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lang="en-US"/>
          </a:p>
        </p:txBody>
      </p:sp>
    </p:spTree>
    <p:extLst>
      <p:ext uri="{BB962C8B-B14F-4D97-AF65-F5344CB8AC3E}">
        <p14:creationId xmlns:p14="http://schemas.microsoft.com/office/powerpoint/2010/main" val="14867559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Example: Log prioritization</a:t>
            </a:r>
            <a:br>
              <a:rPr lang="en-US" dirty="0"/>
            </a:br>
            <a:endParaRPr lang="en-US" dirty="0"/>
          </a:p>
        </p:txBody>
      </p:sp>
      <p:sp>
        <p:nvSpPr>
          <p:cNvPr id="5" name="TextBox 4"/>
          <p:cNvSpPr txBox="1"/>
          <p:nvPr/>
        </p:nvSpPr>
        <p:spPr>
          <a:xfrm>
            <a:off x="576498" y="1224466"/>
            <a:ext cx="2451953" cy="574516"/>
          </a:xfrm>
          <a:prstGeom prst="rect">
            <a:avLst/>
          </a:prstGeom>
          <a:noFill/>
        </p:spPr>
        <p:txBody>
          <a:bodyPr wrap="none" lIns="121914" tIns="60957" rIns="121914" bIns="60957" rtlCol="0">
            <a:spAutoFit/>
          </a:bodyPr>
          <a:lstStyle/>
          <a:p>
            <a:r>
              <a:rPr lang="en-US" sz="2900" b="1" dirty="0">
                <a:latin typeface="Source Sans Pro Light"/>
                <a:cs typeface="Source Sans Pro Light"/>
              </a:rPr>
              <a:t>Data: Test logs</a:t>
            </a:r>
          </a:p>
        </p:txBody>
      </p:sp>
      <p:sp>
        <p:nvSpPr>
          <p:cNvPr id="7" name="TextBox 6"/>
          <p:cNvSpPr txBox="1"/>
          <p:nvPr/>
        </p:nvSpPr>
        <p:spPr>
          <a:xfrm>
            <a:off x="576497" y="1843270"/>
            <a:ext cx="4715027" cy="1877433"/>
          </a:xfrm>
          <a:prstGeom prst="rect">
            <a:avLst/>
          </a:prstGeom>
          <a:noFill/>
          <a:ln>
            <a:solidFill>
              <a:schemeClr val="tx1"/>
            </a:solidFill>
          </a:ln>
          <a:effectLst/>
        </p:spPr>
        <p:txBody>
          <a:bodyPr wrap="square" lIns="121914" tIns="60957" rIns="121914" bIns="60957" rtlCol="0">
            <a:spAutoFit/>
          </a:bodyPr>
          <a:lstStyle/>
          <a:p>
            <a:r>
              <a:rPr lang="en-US" dirty="0">
                <a:latin typeface="Courier New"/>
                <a:cs typeface="Courier New"/>
              </a:rPr>
              <a:t>Running test: </a:t>
            </a:r>
            <a:r>
              <a:rPr lang="en-US" dirty="0" err="1">
                <a:latin typeface="Courier New"/>
                <a:cs typeface="Courier New"/>
              </a:rPr>
              <a:t>pyspark</a:t>
            </a:r>
            <a:r>
              <a:rPr lang="en-US" dirty="0">
                <a:latin typeface="Courier New"/>
                <a:cs typeface="Courier New"/>
              </a:rPr>
              <a:t>/</a:t>
            </a:r>
            <a:r>
              <a:rPr lang="en-US" dirty="0" err="1">
                <a:latin typeface="Courier New"/>
                <a:cs typeface="Courier New"/>
              </a:rPr>
              <a:t>conf.py</a:t>
            </a:r>
            <a:endParaRPr lang="en-US" dirty="0">
              <a:latin typeface="Courier New"/>
              <a:cs typeface="Courier New"/>
            </a:endParaRPr>
          </a:p>
          <a:p>
            <a:r>
              <a:rPr lang="en-US" dirty="0">
                <a:latin typeface="Courier New"/>
                <a:cs typeface="Courier New"/>
              </a:rPr>
              <a:t>Spark assembly has been built with Hive, including </a:t>
            </a:r>
            <a:r>
              <a:rPr lang="en-US" dirty="0" err="1">
                <a:latin typeface="Courier New"/>
                <a:cs typeface="Courier New"/>
              </a:rPr>
              <a:t>Datanucleus</a:t>
            </a:r>
            <a:r>
              <a:rPr lang="en-US" dirty="0">
                <a:latin typeface="Courier New"/>
                <a:cs typeface="Courier New"/>
              </a:rPr>
              <a:t> jars on </a:t>
            </a:r>
            <a:r>
              <a:rPr lang="en-US" dirty="0" err="1">
                <a:latin typeface="Courier New"/>
                <a:cs typeface="Courier New"/>
              </a:rPr>
              <a:t>classpath</a:t>
            </a:r>
            <a:endParaRPr lang="en-US" dirty="0">
              <a:latin typeface="Courier New"/>
              <a:cs typeface="Courier New"/>
            </a:endParaRPr>
          </a:p>
          <a:p>
            <a:r>
              <a:rPr lang="en-US" dirty="0">
                <a:latin typeface="Courier New"/>
                <a:cs typeface="Courier New"/>
              </a:rPr>
              <a:t>14/12/15 18:36:12 WARN </a:t>
            </a:r>
            <a:r>
              <a:rPr lang="en-US" dirty="0" err="1">
                <a:latin typeface="Courier New"/>
                <a:cs typeface="Courier New"/>
              </a:rPr>
              <a:t>Utils</a:t>
            </a:r>
            <a:r>
              <a:rPr lang="en-US" dirty="0">
                <a:latin typeface="Courier New"/>
                <a:cs typeface="Courier New"/>
              </a:rPr>
              <a:t>: Your hostname, </a:t>
            </a:r>
          </a:p>
        </p:txBody>
      </p:sp>
      <p:sp>
        <p:nvSpPr>
          <p:cNvPr id="9" name="TextBox 8"/>
          <p:cNvSpPr txBox="1"/>
          <p:nvPr/>
        </p:nvSpPr>
        <p:spPr>
          <a:xfrm>
            <a:off x="6316057" y="1224466"/>
            <a:ext cx="5273239" cy="574516"/>
          </a:xfrm>
          <a:prstGeom prst="rect">
            <a:avLst/>
          </a:prstGeom>
          <a:noFill/>
        </p:spPr>
        <p:txBody>
          <a:bodyPr wrap="none" lIns="121914" tIns="60957" rIns="121914" bIns="60957" rtlCol="0">
            <a:spAutoFit/>
          </a:bodyPr>
          <a:lstStyle/>
          <a:p>
            <a:r>
              <a:rPr lang="en-US" sz="2900" b="1" dirty="0">
                <a:latin typeface="Source Sans Pro Light"/>
                <a:cs typeface="Source Sans Pro Light"/>
              </a:rPr>
              <a:t>Goal: Prioritize logs to investigate</a:t>
            </a:r>
          </a:p>
        </p:txBody>
      </p:sp>
      <p:grpSp>
        <p:nvGrpSpPr>
          <p:cNvPr id="10" name="Group 9"/>
          <p:cNvGrpSpPr/>
          <p:nvPr/>
        </p:nvGrpSpPr>
        <p:grpSpPr>
          <a:xfrm>
            <a:off x="5910231" y="2349479"/>
            <a:ext cx="2573103" cy="1209668"/>
            <a:chOff x="3529770" y="2268130"/>
            <a:chExt cx="1929827" cy="907251"/>
          </a:xfrm>
        </p:grpSpPr>
        <p:cxnSp>
          <p:nvCxnSpPr>
            <p:cNvPr id="11" name="Straight Arrow Connector 10"/>
            <p:cNvCxnSpPr/>
            <p:nvPr/>
          </p:nvCxnSpPr>
          <p:spPr>
            <a:xfrm>
              <a:off x="3529770" y="2721756"/>
              <a:ext cx="808218" cy="0"/>
            </a:xfrm>
            <a:prstGeom prst="straightConnector1">
              <a:avLst/>
            </a:prstGeom>
            <a:ln w="38100" cmpd="sng">
              <a:solidFill>
                <a:srgbClr val="444444"/>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000000"/>
                  </a:solidFill>
                  <a:latin typeface="Source Sans Pro Light"/>
                  <a:cs typeface="Source Sans Pro Light"/>
                </a:rPr>
                <a:t>-1.1</a:t>
              </a:r>
              <a:endParaRPr lang="en-US" b="1" dirty="0">
                <a:solidFill>
                  <a:srgbClr val="000000"/>
                </a:solidFill>
                <a:latin typeface="Source Sans Pro Light"/>
                <a:cs typeface="Source Sans Pro Light"/>
              </a:endParaRPr>
            </a:p>
          </p:txBody>
        </p:sp>
      </p:grpSp>
      <p:sp>
        <p:nvSpPr>
          <p:cNvPr id="17" name="TextBox 16"/>
          <p:cNvSpPr txBox="1"/>
          <p:nvPr/>
        </p:nvSpPr>
        <p:spPr>
          <a:xfrm>
            <a:off x="3530762" y="1256479"/>
            <a:ext cx="8485121" cy="569381"/>
          </a:xfrm>
          <a:prstGeom prst="rect">
            <a:avLst/>
          </a:prstGeom>
          <a:noFill/>
        </p:spPr>
        <p:txBody>
          <a:bodyPr wrap="none" lIns="121914" tIns="60957" rIns="121914" bIns="60957" rtlCol="0">
            <a:spAutoFit/>
          </a:bodyPr>
          <a:lstStyle/>
          <a:p>
            <a:r>
              <a:rPr lang="en-US" sz="2900" i="1" dirty="0">
                <a:solidFill>
                  <a:srgbClr val="0000FF"/>
                </a:solidFill>
                <a:latin typeface="Source Sans Pro"/>
                <a:cs typeface="Source Sans Pro"/>
              </a:rPr>
              <a:t>Instance</a:t>
            </a:r>
          </a:p>
        </p:txBody>
      </p:sp>
      <p:sp>
        <p:nvSpPr>
          <p:cNvPr id="18" name="TextBox 17"/>
          <p:cNvSpPr txBox="1"/>
          <p:nvPr/>
        </p:nvSpPr>
        <p:spPr>
          <a:xfrm>
            <a:off x="8523022" y="1902234"/>
            <a:ext cx="8032151" cy="569381"/>
          </a:xfrm>
          <a:prstGeom prst="rect">
            <a:avLst/>
          </a:prstGeom>
          <a:noFill/>
        </p:spPr>
        <p:txBody>
          <a:bodyPr wrap="none" lIns="121914" tIns="60957" rIns="121914" bIns="60957" rtlCol="0">
            <a:spAutoFit/>
          </a:bodyPr>
          <a:lstStyle/>
          <a:p>
            <a:r>
              <a:rPr lang="en-US" sz="2900" i="1" dirty="0">
                <a:solidFill>
                  <a:srgbClr val="0000FF"/>
                </a:solidFill>
                <a:latin typeface="Source Sans Pro"/>
                <a:cs typeface="Source Sans Pro"/>
              </a:rPr>
              <a:t>Label</a:t>
            </a:r>
          </a:p>
        </p:txBody>
      </p:sp>
      <p:grpSp>
        <p:nvGrpSpPr>
          <p:cNvPr id="19" name="Group 18"/>
          <p:cNvGrpSpPr/>
          <p:nvPr/>
        </p:nvGrpSpPr>
        <p:grpSpPr>
          <a:xfrm>
            <a:off x="6057671" y="4209456"/>
            <a:ext cx="5253780" cy="2144387"/>
            <a:chOff x="3610585" y="3633348"/>
            <a:chExt cx="3940335" cy="1608290"/>
          </a:xfrm>
        </p:grpSpPr>
        <p:sp>
          <p:nvSpPr>
            <p:cNvPr id="20" name="Rounded Rectangle 19"/>
            <p:cNvSpPr/>
            <p:nvPr/>
          </p:nvSpPr>
          <p:spPr>
            <a:xfrm>
              <a:off x="3610585" y="3633348"/>
              <a:ext cx="3940335" cy="1608290"/>
            </a:xfrm>
            <a:prstGeom prst="roundRect">
              <a:avLst/>
            </a:prstGeom>
            <a:solidFill>
              <a:srgbClr val="859FFF">
                <a:alpha val="5000"/>
              </a:srgbClr>
            </a:solidFill>
            <a:ln w="28575" cmpd="sng">
              <a:solidFill>
                <a:srgbClr val="859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ource Sans Pro"/>
                <a:cs typeface="Source Sans Pro"/>
              </a:endParaRPr>
            </a:p>
          </p:txBody>
        </p:sp>
        <p:sp>
          <p:nvSpPr>
            <p:cNvPr id="21" name="TextBox 20"/>
            <p:cNvSpPr txBox="1"/>
            <p:nvPr/>
          </p:nvSpPr>
          <p:spPr>
            <a:xfrm>
              <a:off x="3694712" y="3704355"/>
              <a:ext cx="3390672" cy="1446550"/>
            </a:xfrm>
            <a:prstGeom prst="rect">
              <a:avLst/>
            </a:prstGeom>
            <a:noFill/>
          </p:spPr>
          <p:txBody>
            <a:bodyPr wrap="none" rtlCol="0">
              <a:spAutoFit/>
            </a:bodyPr>
            <a:lstStyle/>
            <a:p>
              <a:r>
                <a:rPr lang="en-US" sz="2900" dirty="0">
                  <a:latin typeface="Source Sans Pro"/>
                  <a:cs typeface="Source Sans Pro"/>
                </a:rPr>
                <a:t>How can we learn?</a:t>
              </a:r>
            </a:p>
            <a:p>
              <a:pPr marL="380981" indent="-380981">
                <a:buFontTx/>
                <a:buChar char="•"/>
              </a:pPr>
              <a:r>
                <a:rPr lang="en-US" sz="2900" dirty="0">
                  <a:latin typeface="Source Sans Pro"/>
                  <a:cs typeface="Source Sans Pro"/>
                </a:rPr>
                <a:t>Choose a model</a:t>
              </a:r>
            </a:p>
            <a:p>
              <a:pPr marL="380981" indent="-380981">
                <a:buFontTx/>
                <a:buChar char="•"/>
              </a:pPr>
              <a:r>
                <a:rPr lang="en-US" sz="2900" dirty="0">
                  <a:latin typeface="Source Sans Pro"/>
                  <a:cs typeface="Source Sans Pro"/>
                </a:rPr>
                <a:t>Get training data</a:t>
              </a:r>
            </a:p>
            <a:p>
              <a:pPr marL="380981" indent="-380981">
                <a:buFontTx/>
                <a:buChar char="•"/>
              </a:pPr>
              <a:r>
                <a:rPr lang="en-US" sz="2900" dirty="0">
                  <a:latin typeface="Source Sans Pro"/>
                  <a:cs typeface="Source Sans Pro"/>
                </a:rPr>
                <a:t>Run a learning algorithm</a:t>
              </a:r>
            </a:p>
          </p:txBody>
        </p:sp>
      </p:grpSp>
    </p:spTree>
    <p:extLst>
      <p:ext uri="{BB962C8B-B14F-4D97-AF65-F5344CB8AC3E}">
        <p14:creationId xmlns:p14="http://schemas.microsoft.com/office/powerpoint/2010/main" val="25441012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A model is a function    f: x </a:t>
            </a:r>
            <a:r>
              <a:rPr lang="en-US" b="1" dirty="0">
                <a:sym typeface="Wingdings"/>
              </a:rPr>
              <a:t></a:t>
            </a:r>
            <a:r>
              <a:rPr lang="en-US" b="1" dirty="0"/>
              <a:t> </a:t>
            </a:r>
            <a:r>
              <a:rPr lang="en-US" dirty="0" smtClean="0"/>
              <a:t>y</a:t>
            </a:r>
            <a:endParaRPr lang="en-US" dirty="0"/>
          </a:p>
        </p:txBody>
      </p:sp>
      <p:sp>
        <p:nvSpPr>
          <p:cNvPr id="7" name="TextBox 6"/>
          <p:cNvSpPr txBox="1"/>
          <p:nvPr/>
        </p:nvSpPr>
        <p:spPr>
          <a:xfrm>
            <a:off x="576497" y="1843270"/>
            <a:ext cx="4715027" cy="1877433"/>
          </a:xfrm>
          <a:prstGeom prst="rect">
            <a:avLst/>
          </a:prstGeom>
          <a:noFill/>
          <a:ln>
            <a:solidFill>
              <a:schemeClr val="tx1"/>
            </a:solidFill>
          </a:ln>
          <a:effectLst/>
        </p:spPr>
        <p:txBody>
          <a:bodyPr wrap="square" lIns="121914" tIns="60957" rIns="121914" bIns="60957" rtlCol="0">
            <a:spAutoFit/>
          </a:bodyPr>
          <a:lstStyle/>
          <a:p>
            <a:r>
              <a:rPr lang="en-US" dirty="0">
                <a:latin typeface="Courier New"/>
                <a:cs typeface="Courier New"/>
              </a:rPr>
              <a:t>Running test: </a:t>
            </a:r>
            <a:r>
              <a:rPr lang="en-US" dirty="0" err="1">
                <a:latin typeface="Courier New"/>
                <a:cs typeface="Courier New"/>
              </a:rPr>
              <a:t>pyspark</a:t>
            </a:r>
            <a:r>
              <a:rPr lang="en-US" dirty="0">
                <a:latin typeface="Courier New"/>
                <a:cs typeface="Courier New"/>
              </a:rPr>
              <a:t>/</a:t>
            </a:r>
            <a:r>
              <a:rPr lang="en-US" dirty="0" err="1">
                <a:latin typeface="Courier New"/>
                <a:cs typeface="Courier New"/>
              </a:rPr>
              <a:t>conf.py</a:t>
            </a:r>
            <a:endParaRPr lang="en-US" dirty="0">
              <a:latin typeface="Courier New"/>
              <a:cs typeface="Courier New"/>
            </a:endParaRPr>
          </a:p>
          <a:p>
            <a:r>
              <a:rPr lang="en-US" dirty="0">
                <a:latin typeface="Courier New"/>
                <a:cs typeface="Courier New"/>
              </a:rPr>
              <a:t>Spark assembly has been built with Hive, including </a:t>
            </a:r>
            <a:r>
              <a:rPr lang="en-US" dirty="0" err="1">
                <a:latin typeface="Courier New"/>
                <a:cs typeface="Courier New"/>
              </a:rPr>
              <a:t>Datanucleus</a:t>
            </a:r>
            <a:r>
              <a:rPr lang="en-US" dirty="0">
                <a:latin typeface="Courier New"/>
                <a:cs typeface="Courier New"/>
              </a:rPr>
              <a:t> jars on </a:t>
            </a:r>
            <a:r>
              <a:rPr lang="en-US" dirty="0" err="1">
                <a:latin typeface="Courier New"/>
                <a:cs typeface="Courier New"/>
              </a:rPr>
              <a:t>classpath</a:t>
            </a:r>
            <a:endParaRPr lang="en-US" dirty="0">
              <a:latin typeface="Courier New"/>
              <a:cs typeface="Courier New"/>
            </a:endParaRPr>
          </a:p>
          <a:p>
            <a:r>
              <a:rPr lang="en-US" dirty="0">
                <a:latin typeface="Courier New"/>
                <a:cs typeface="Courier New"/>
              </a:rPr>
              <a:t>14/12/15 18:36:12 WARN </a:t>
            </a:r>
            <a:r>
              <a:rPr lang="en-US" dirty="0" err="1">
                <a:latin typeface="Courier New"/>
                <a:cs typeface="Courier New"/>
              </a:rPr>
              <a:t>Utils</a:t>
            </a:r>
            <a:r>
              <a:rPr lang="en-US" dirty="0">
                <a:latin typeface="Courier New"/>
                <a:cs typeface="Courier New"/>
              </a:rPr>
              <a:t>: Your hostname, </a:t>
            </a:r>
          </a:p>
        </p:txBody>
      </p:sp>
      <p:grpSp>
        <p:nvGrpSpPr>
          <p:cNvPr id="10" name="Group 9"/>
          <p:cNvGrpSpPr/>
          <p:nvPr/>
        </p:nvGrpSpPr>
        <p:grpSpPr>
          <a:xfrm>
            <a:off x="5910231" y="2349479"/>
            <a:ext cx="2573103" cy="1209668"/>
            <a:chOff x="3529770" y="2268130"/>
            <a:chExt cx="1929827" cy="907251"/>
          </a:xfrm>
        </p:grpSpPr>
        <p:cxnSp>
          <p:nvCxnSpPr>
            <p:cNvPr id="11" name="Straight Arrow Connector 10"/>
            <p:cNvCxnSpPr/>
            <p:nvPr/>
          </p:nvCxnSpPr>
          <p:spPr>
            <a:xfrm>
              <a:off x="3529770" y="2721756"/>
              <a:ext cx="808218" cy="0"/>
            </a:xfrm>
            <a:prstGeom prst="straightConnector1">
              <a:avLst/>
            </a:prstGeom>
            <a:ln w="38100" cmpd="sng">
              <a:solidFill>
                <a:srgbClr val="444444"/>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000000"/>
                  </a:solidFill>
                  <a:latin typeface="Source Sans Pro Light"/>
                  <a:cs typeface="Source Sans Pro Light"/>
                </a:rPr>
                <a:t>-1.1</a:t>
              </a:r>
              <a:endParaRPr lang="en-US" b="1" dirty="0">
                <a:solidFill>
                  <a:srgbClr val="000000"/>
                </a:solidFill>
                <a:latin typeface="Source Sans Pro Light"/>
                <a:cs typeface="Source Sans Pro Light"/>
              </a:endParaRPr>
            </a:p>
          </p:txBody>
        </p:sp>
      </p:grpSp>
      <p:sp>
        <p:nvSpPr>
          <p:cNvPr id="17" name="TextBox 16"/>
          <p:cNvSpPr txBox="1"/>
          <p:nvPr/>
        </p:nvSpPr>
        <p:spPr>
          <a:xfrm>
            <a:off x="3530762" y="1256479"/>
            <a:ext cx="8440865" cy="569381"/>
          </a:xfrm>
          <a:prstGeom prst="rect">
            <a:avLst/>
          </a:prstGeom>
          <a:noFill/>
        </p:spPr>
        <p:txBody>
          <a:bodyPr wrap="none" lIns="121914" tIns="60957" rIns="121914" bIns="60957" rtlCol="0">
            <a:spAutoFit/>
          </a:bodyPr>
          <a:lstStyle/>
          <a:p>
            <a:r>
              <a:rPr lang="en-US" sz="2900" i="1" dirty="0">
                <a:solidFill>
                  <a:srgbClr val="0000FF"/>
                </a:solidFill>
                <a:latin typeface="Source Sans Pro Light"/>
                <a:cs typeface="Source Sans Pro Light"/>
              </a:rPr>
              <a:t>Instance</a:t>
            </a:r>
          </a:p>
        </p:txBody>
      </p:sp>
      <p:sp>
        <p:nvSpPr>
          <p:cNvPr id="18" name="TextBox 17"/>
          <p:cNvSpPr txBox="1"/>
          <p:nvPr/>
        </p:nvSpPr>
        <p:spPr>
          <a:xfrm>
            <a:off x="8523022" y="1902234"/>
            <a:ext cx="8006863" cy="569381"/>
          </a:xfrm>
          <a:prstGeom prst="rect">
            <a:avLst/>
          </a:prstGeom>
          <a:noFill/>
        </p:spPr>
        <p:txBody>
          <a:bodyPr wrap="none" lIns="121914" tIns="60957" rIns="121914" bIns="60957" rtlCol="0">
            <a:spAutoFit/>
          </a:bodyPr>
          <a:lstStyle/>
          <a:p>
            <a:r>
              <a:rPr lang="en-US" sz="2900" i="1" dirty="0">
                <a:solidFill>
                  <a:srgbClr val="0000FF"/>
                </a:solidFill>
                <a:latin typeface="Source Sans Pro Light"/>
                <a:cs typeface="Source Sans Pro Light"/>
              </a:rPr>
              <a:t>Label</a:t>
            </a:r>
          </a:p>
        </p:txBody>
      </p:sp>
      <p:sp>
        <p:nvSpPr>
          <p:cNvPr id="14" name="TextBox 13"/>
          <p:cNvSpPr txBox="1"/>
          <p:nvPr/>
        </p:nvSpPr>
        <p:spPr>
          <a:xfrm>
            <a:off x="4964089" y="1264054"/>
            <a:ext cx="400097" cy="569381"/>
          </a:xfrm>
          <a:prstGeom prst="rect">
            <a:avLst/>
          </a:prstGeom>
          <a:noFill/>
        </p:spPr>
        <p:txBody>
          <a:bodyPr wrap="none" lIns="121914" tIns="60957" rIns="121914" bIns="60957" rtlCol="0">
            <a:spAutoFit/>
          </a:bodyPr>
          <a:lstStyle/>
          <a:p>
            <a:r>
              <a:rPr lang="en-US" sz="2900" b="1" dirty="0">
                <a:latin typeface="Source Sans Pro Light"/>
                <a:cs typeface="Source Sans Pro Light"/>
              </a:rPr>
              <a:t>x</a:t>
            </a:r>
          </a:p>
        </p:txBody>
      </p:sp>
      <p:sp>
        <p:nvSpPr>
          <p:cNvPr id="15" name="TextBox 14"/>
          <p:cNvSpPr txBox="1"/>
          <p:nvPr/>
        </p:nvSpPr>
        <p:spPr>
          <a:xfrm>
            <a:off x="9515171" y="1870121"/>
            <a:ext cx="412921" cy="569381"/>
          </a:xfrm>
          <a:prstGeom prst="rect">
            <a:avLst/>
          </a:prstGeom>
          <a:noFill/>
        </p:spPr>
        <p:txBody>
          <a:bodyPr wrap="none" lIns="121914" tIns="60957" rIns="121914" bIns="60957" rtlCol="0">
            <a:spAutoFit/>
          </a:bodyPr>
          <a:lstStyle/>
          <a:p>
            <a:r>
              <a:rPr lang="en-US" sz="2900" b="1" dirty="0">
                <a:latin typeface="Source Sans Pro Light"/>
                <a:cs typeface="Source Sans Pro Light"/>
              </a:rPr>
              <a:t>y</a:t>
            </a:r>
          </a:p>
        </p:txBody>
      </p:sp>
      <p:sp>
        <p:nvSpPr>
          <p:cNvPr id="16" name="TextBox 15"/>
          <p:cNvSpPr txBox="1"/>
          <p:nvPr/>
        </p:nvSpPr>
        <p:spPr>
          <a:xfrm>
            <a:off x="7680976" y="1171945"/>
            <a:ext cx="5905258" cy="415492"/>
          </a:xfrm>
          <a:prstGeom prst="rect">
            <a:avLst/>
          </a:prstGeom>
          <a:noFill/>
        </p:spPr>
        <p:txBody>
          <a:bodyPr wrap="none" lIns="121914" tIns="60957" rIns="121914" bIns="60957" rtlCol="0">
            <a:spAutoFit/>
          </a:bodyPr>
          <a:lstStyle/>
          <a:p>
            <a:r>
              <a:rPr lang="en-US" i="1" dirty="0" smtClean="0">
                <a:latin typeface="Source Sans Pro Light"/>
                <a:cs typeface="Source Sans Pro Light"/>
              </a:rPr>
              <a:t>(prediction)</a:t>
            </a:r>
            <a:endParaRPr lang="en-US" i="1" dirty="0">
              <a:latin typeface="Source Sans Pro Light"/>
              <a:cs typeface="Source Sans Pro Light"/>
            </a:endParaRPr>
          </a:p>
        </p:txBody>
      </p:sp>
      <p:grpSp>
        <p:nvGrpSpPr>
          <p:cNvPr id="22" name="Group 21"/>
          <p:cNvGrpSpPr/>
          <p:nvPr/>
        </p:nvGrpSpPr>
        <p:grpSpPr>
          <a:xfrm>
            <a:off x="2694038" y="3689930"/>
            <a:ext cx="2967824" cy="912708"/>
            <a:chOff x="2020527" y="3843454"/>
            <a:chExt cx="2225868" cy="684531"/>
          </a:xfrm>
        </p:grpSpPr>
        <p:sp>
          <p:nvSpPr>
            <p:cNvPr id="23" name="Right Arrow 22"/>
            <p:cNvSpPr/>
            <p:nvPr/>
          </p:nvSpPr>
          <p:spPr>
            <a:xfrm rot="5400000">
              <a:off x="1962816" y="3958915"/>
              <a:ext cx="626781" cy="511360"/>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ource Sans Pro Light"/>
                <a:cs typeface="Source Sans Pro Light"/>
              </a:endParaRPr>
            </a:p>
          </p:txBody>
        </p:sp>
        <p:sp>
          <p:nvSpPr>
            <p:cNvPr id="24" name="TextBox 23"/>
            <p:cNvSpPr txBox="1"/>
            <p:nvPr/>
          </p:nvSpPr>
          <p:spPr>
            <a:xfrm>
              <a:off x="2655575" y="3843454"/>
              <a:ext cx="1590820" cy="507831"/>
            </a:xfrm>
            <a:prstGeom prst="rect">
              <a:avLst/>
            </a:prstGeom>
            <a:noFill/>
          </p:spPr>
          <p:txBody>
            <a:bodyPr wrap="none" rtlCol="0">
              <a:spAutoFit/>
            </a:bodyPr>
            <a:lstStyle/>
            <a:p>
              <a:r>
                <a:rPr lang="en-US" dirty="0" smtClean="0">
                  <a:latin typeface="Source Sans Pro Light"/>
                  <a:cs typeface="Source Sans Pro Light"/>
                </a:rPr>
                <a:t>Convert to features,</a:t>
              </a:r>
            </a:p>
            <a:p>
              <a:r>
                <a:rPr lang="en-US" dirty="0" smtClean="0">
                  <a:latin typeface="Source Sans Pro Light"/>
                  <a:cs typeface="Source Sans Pro Light"/>
                </a:rPr>
                <a:t>e.g., word counts</a:t>
              </a:r>
            </a:p>
          </p:txBody>
        </p:sp>
      </p:grpSp>
      <p:grpSp>
        <p:nvGrpSpPr>
          <p:cNvPr id="25" name="Group 24"/>
          <p:cNvGrpSpPr/>
          <p:nvPr/>
        </p:nvGrpSpPr>
        <p:grpSpPr>
          <a:xfrm>
            <a:off x="1060877" y="4832568"/>
            <a:ext cx="1389347" cy="891628"/>
            <a:chOff x="795657" y="4700434"/>
            <a:chExt cx="1042010" cy="668721"/>
          </a:xfrm>
        </p:grpSpPr>
        <p:sp>
          <p:nvSpPr>
            <p:cNvPr id="26" name="TextBox 25"/>
            <p:cNvSpPr txBox="1"/>
            <p:nvPr/>
          </p:nvSpPr>
          <p:spPr>
            <a:xfrm>
              <a:off x="795657" y="4700434"/>
              <a:ext cx="1042010" cy="288541"/>
            </a:xfrm>
            <a:prstGeom prst="rect">
              <a:avLst/>
            </a:prstGeom>
            <a:noFill/>
            <a:ln>
              <a:noFill/>
            </a:ln>
            <a:effectLst/>
          </p:spPr>
          <p:txBody>
            <a:bodyPr wrap="square" rtlCol="0">
              <a:spAutoFit/>
            </a:bodyPr>
            <a:lstStyle/>
            <a:p>
              <a:r>
                <a:rPr lang="en-US" b="1" dirty="0">
                  <a:latin typeface="Courier New"/>
                  <a:cs typeface="Courier New"/>
                </a:rPr>
                <a:t>Running</a:t>
              </a:r>
            </a:p>
          </p:txBody>
        </p:sp>
        <p:sp>
          <p:nvSpPr>
            <p:cNvPr id="27" name="TextBox 26"/>
            <p:cNvSpPr txBox="1"/>
            <p:nvPr/>
          </p:nvSpPr>
          <p:spPr>
            <a:xfrm>
              <a:off x="973154" y="5080614"/>
              <a:ext cx="357826" cy="288541"/>
            </a:xfrm>
            <a:prstGeom prst="rect">
              <a:avLst/>
            </a:prstGeom>
            <a:noFill/>
          </p:spPr>
          <p:txBody>
            <a:bodyPr wrap="none" rtlCol="0">
              <a:spAutoFit/>
            </a:bodyPr>
            <a:lstStyle/>
            <a:p>
              <a:r>
                <a:rPr lang="en-US" dirty="0" smtClean="0">
                  <a:latin typeface="Courier New"/>
                  <a:cs typeface="Courier New"/>
                </a:rPr>
                <a:t>43</a:t>
              </a:r>
              <a:endParaRPr lang="en-US" dirty="0">
                <a:latin typeface="Courier New"/>
                <a:cs typeface="Courier New"/>
              </a:endParaRPr>
            </a:p>
          </p:txBody>
        </p:sp>
      </p:grpSp>
      <p:grpSp>
        <p:nvGrpSpPr>
          <p:cNvPr id="28" name="Group 27"/>
          <p:cNvGrpSpPr/>
          <p:nvPr/>
        </p:nvGrpSpPr>
        <p:grpSpPr>
          <a:xfrm>
            <a:off x="2677340" y="4832568"/>
            <a:ext cx="1389347" cy="891628"/>
            <a:chOff x="2008004" y="4700434"/>
            <a:chExt cx="1042010" cy="668721"/>
          </a:xfrm>
        </p:grpSpPr>
        <p:sp>
          <p:nvSpPr>
            <p:cNvPr id="29" name="TextBox 28"/>
            <p:cNvSpPr txBox="1"/>
            <p:nvPr/>
          </p:nvSpPr>
          <p:spPr>
            <a:xfrm>
              <a:off x="2008004" y="4700434"/>
              <a:ext cx="1042010" cy="288541"/>
            </a:xfrm>
            <a:prstGeom prst="rect">
              <a:avLst/>
            </a:prstGeom>
            <a:noFill/>
            <a:ln>
              <a:noFill/>
            </a:ln>
            <a:effectLst/>
          </p:spPr>
          <p:txBody>
            <a:bodyPr wrap="square" rtlCol="0">
              <a:spAutoFit/>
            </a:bodyPr>
            <a:lstStyle/>
            <a:p>
              <a:r>
                <a:rPr lang="en-US" b="1" dirty="0">
                  <a:latin typeface="Courier New"/>
                  <a:cs typeface="Courier New"/>
                </a:rPr>
                <a:t>test</a:t>
              </a:r>
            </a:p>
          </p:txBody>
        </p:sp>
        <p:sp>
          <p:nvSpPr>
            <p:cNvPr id="30" name="TextBox 29"/>
            <p:cNvSpPr txBox="1"/>
            <p:nvPr/>
          </p:nvSpPr>
          <p:spPr>
            <a:xfrm>
              <a:off x="2057459" y="5080614"/>
              <a:ext cx="357826" cy="288541"/>
            </a:xfrm>
            <a:prstGeom prst="rect">
              <a:avLst/>
            </a:prstGeom>
            <a:noFill/>
          </p:spPr>
          <p:txBody>
            <a:bodyPr wrap="none" rtlCol="0">
              <a:spAutoFit/>
            </a:bodyPr>
            <a:lstStyle/>
            <a:p>
              <a:r>
                <a:rPr lang="en-US" dirty="0" smtClean="0">
                  <a:latin typeface="Courier New"/>
                  <a:cs typeface="Courier New"/>
                </a:rPr>
                <a:t>67</a:t>
              </a:r>
              <a:endParaRPr lang="en-US" dirty="0">
                <a:latin typeface="Courier New"/>
                <a:cs typeface="Courier New"/>
              </a:endParaRPr>
            </a:p>
          </p:txBody>
        </p:sp>
      </p:grpSp>
      <p:grpSp>
        <p:nvGrpSpPr>
          <p:cNvPr id="31" name="Group 30"/>
          <p:cNvGrpSpPr/>
          <p:nvPr/>
        </p:nvGrpSpPr>
        <p:grpSpPr>
          <a:xfrm>
            <a:off x="4046632" y="4661703"/>
            <a:ext cx="3546826" cy="1123384"/>
            <a:chOff x="3034974" y="4572285"/>
            <a:chExt cx="2660120" cy="842538"/>
          </a:xfrm>
        </p:grpSpPr>
        <p:sp>
          <p:nvSpPr>
            <p:cNvPr id="32" name="TextBox 31"/>
            <p:cNvSpPr txBox="1"/>
            <p:nvPr/>
          </p:nvSpPr>
          <p:spPr>
            <a:xfrm>
              <a:off x="3034974" y="4700434"/>
              <a:ext cx="1042010" cy="288541"/>
            </a:xfrm>
            <a:prstGeom prst="rect">
              <a:avLst/>
            </a:prstGeom>
            <a:noFill/>
            <a:ln>
              <a:noFill/>
            </a:ln>
            <a:effectLst/>
          </p:spPr>
          <p:txBody>
            <a:bodyPr wrap="square" rtlCol="0">
              <a:spAutoFit/>
            </a:bodyPr>
            <a:lstStyle/>
            <a:p>
              <a:r>
                <a:rPr lang="en-US" b="1" dirty="0">
                  <a:latin typeface="Courier New"/>
                  <a:cs typeface="Courier New"/>
                </a:rPr>
                <a:t>Spark</a:t>
              </a:r>
            </a:p>
          </p:txBody>
        </p:sp>
        <p:sp>
          <p:nvSpPr>
            <p:cNvPr id="33" name="TextBox 32"/>
            <p:cNvSpPr txBox="1"/>
            <p:nvPr/>
          </p:nvSpPr>
          <p:spPr>
            <a:xfrm>
              <a:off x="3084419" y="5080627"/>
              <a:ext cx="467489" cy="288541"/>
            </a:xfrm>
            <a:prstGeom prst="rect">
              <a:avLst/>
            </a:prstGeom>
            <a:noFill/>
          </p:spPr>
          <p:txBody>
            <a:bodyPr wrap="none" rtlCol="0">
              <a:spAutoFit/>
            </a:bodyPr>
            <a:lstStyle/>
            <a:p>
              <a:r>
                <a:rPr lang="en-US" dirty="0" smtClean="0">
                  <a:latin typeface="Courier New"/>
                  <a:cs typeface="Courier New"/>
                </a:rPr>
                <a:t>110</a:t>
              </a:r>
              <a:endParaRPr lang="en-US" dirty="0">
                <a:latin typeface="Courier New"/>
                <a:cs typeface="Courier New"/>
              </a:endParaRPr>
            </a:p>
          </p:txBody>
        </p:sp>
        <p:sp>
          <p:nvSpPr>
            <p:cNvPr id="34" name="TextBox 33"/>
            <p:cNvSpPr txBox="1"/>
            <p:nvPr/>
          </p:nvSpPr>
          <p:spPr>
            <a:xfrm>
              <a:off x="4207538" y="4700434"/>
              <a:ext cx="1042010" cy="288541"/>
            </a:xfrm>
            <a:prstGeom prst="rect">
              <a:avLst/>
            </a:prstGeom>
            <a:noFill/>
            <a:ln>
              <a:noFill/>
            </a:ln>
            <a:effectLst/>
          </p:spPr>
          <p:txBody>
            <a:bodyPr wrap="square" rtlCol="0">
              <a:spAutoFit/>
            </a:bodyPr>
            <a:lstStyle/>
            <a:p>
              <a:r>
                <a:rPr lang="en-US" b="1" dirty="0">
                  <a:latin typeface="Courier New"/>
                  <a:cs typeface="Courier New"/>
                </a:rPr>
                <a:t>aliens</a:t>
              </a:r>
            </a:p>
          </p:txBody>
        </p:sp>
        <p:sp>
          <p:nvSpPr>
            <p:cNvPr id="35" name="TextBox 34"/>
            <p:cNvSpPr txBox="1"/>
            <p:nvPr/>
          </p:nvSpPr>
          <p:spPr>
            <a:xfrm>
              <a:off x="4454911" y="5080627"/>
              <a:ext cx="248163" cy="288541"/>
            </a:xfrm>
            <a:prstGeom prst="rect">
              <a:avLst/>
            </a:prstGeom>
            <a:noFill/>
          </p:spPr>
          <p:txBody>
            <a:bodyPr wrap="none" rtlCol="0">
              <a:spAutoFit/>
            </a:bodyPr>
            <a:lstStyle/>
            <a:p>
              <a:r>
                <a:rPr lang="en-US" dirty="0" smtClean="0">
                  <a:latin typeface="Courier New"/>
                  <a:cs typeface="Courier New"/>
                </a:rPr>
                <a:t>0</a:t>
              </a:r>
              <a:endParaRPr lang="en-US" dirty="0">
                <a:latin typeface="Courier New"/>
                <a:cs typeface="Courier New"/>
              </a:endParaRPr>
            </a:p>
          </p:txBody>
        </p:sp>
        <p:sp>
          <p:nvSpPr>
            <p:cNvPr id="36" name="TextBox 35"/>
            <p:cNvSpPr txBox="1"/>
            <p:nvPr/>
          </p:nvSpPr>
          <p:spPr>
            <a:xfrm>
              <a:off x="5040251" y="4572285"/>
              <a:ext cx="654843" cy="842538"/>
            </a:xfrm>
            <a:prstGeom prst="rect">
              <a:avLst/>
            </a:prstGeom>
            <a:noFill/>
          </p:spPr>
          <p:txBody>
            <a:bodyPr wrap="none" rtlCol="0">
              <a:spAutoFit/>
            </a:bodyPr>
            <a:lstStyle/>
            <a:p>
              <a:r>
                <a:rPr lang="en-US" sz="6700" b="1" dirty="0"/>
                <a:t>...</a:t>
              </a:r>
            </a:p>
          </p:txBody>
        </p:sp>
      </p:grpSp>
      <p:grpSp>
        <p:nvGrpSpPr>
          <p:cNvPr id="37" name="Group 36"/>
          <p:cNvGrpSpPr/>
          <p:nvPr/>
        </p:nvGrpSpPr>
        <p:grpSpPr>
          <a:xfrm>
            <a:off x="2089265" y="5911309"/>
            <a:ext cx="7957142" cy="538609"/>
            <a:chOff x="1566947" y="5509496"/>
            <a:chExt cx="5967857" cy="403957"/>
          </a:xfrm>
        </p:grpSpPr>
        <p:sp>
          <p:nvSpPr>
            <p:cNvPr id="38" name="TextBox 37"/>
            <p:cNvSpPr txBox="1"/>
            <p:nvPr/>
          </p:nvSpPr>
          <p:spPr>
            <a:xfrm>
              <a:off x="1566947" y="5509496"/>
              <a:ext cx="5967857" cy="403957"/>
            </a:xfrm>
            <a:prstGeom prst="rect">
              <a:avLst/>
            </a:prstGeom>
            <a:noFill/>
          </p:spPr>
          <p:txBody>
            <a:bodyPr wrap="none" rtlCol="0">
              <a:spAutoFit/>
            </a:bodyPr>
            <a:lstStyle/>
            <a:p>
              <a:r>
                <a:rPr lang="en-US" sz="2900" i="1" dirty="0">
                  <a:solidFill>
                    <a:srgbClr val="0000FF"/>
                  </a:solidFill>
                  <a:latin typeface="Source Sans Pro Light"/>
                  <a:cs typeface="Source Sans Pro Light"/>
                </a:rPr>
                <a:t>Feature vector </a:t>
              </a:r>
              <a:r>
                <a:rPr lang="en-US" sz="2900" b="1" dirty="0">
                  <a:solidFill>
                    <a:srgbClr val="0000FF"/>
                  </a:solidFill>
                  <a:latin typeface="Source Sans Pro Light"/>
                  <a:cs typeface="Source Sans Pro Light"/>
                </a:rPr>
                <a:t>x</a:t>
              </a:r>
            </a:p>
          </p:txBody>
        </p:sp>
        <p:sp>
          <p:nvSpPr>
            <p:cNvPr id="39" name="TextBox 38"/>
            <p:cNvSpPr txBox="1"/>
            <p:nvPr/>
          </p:nvSpPr>
          <p:spPr>
            <a:xfrm>
              <a:off x="3987260" y="5542487"/>
              <a:ext cx="2047479" cy="288541"/>
            </a:xfrm>
            <a:prstGeom prst="rect">
              <a:avLst/>
            </a:prstGeom>
            <a:noFill/>
          </p:spPr>
          <p:txBody>
            <a:bodyPr wrap="none" rtlCol="0">
              <a:spAutoFit/>
            </a:bodyPr>
            <a:lstStyle/>
            <a:p>
              <a:r>
                <a:rPr lang="en-US" dirty="0" err="1" smtClean="0">
                  <a:solidFill>
                    <a:srgbClr val="008000"/>
                  </a:solidFill>
                  <a:latin typeface="Consolas"/>
                  <a:cs typeface="Consolas"/>
                </a:rPr>
                <a:t>mllib.linalg.Vector</a:t>
              </a:r>
              <a:endParaRPr lang="en-US" dirty="0">
                <a:solidFill>
                  <a:srgbClr val="008000"/>
                </a:solidFill>
                <a:latin typeface="Consolas"/>
                <a:cs typeface="Consolas"/>
              </a:endParaRPr>
            </a:p>
          </p:txBody>
        </p:sp>
      </p:grpSp>
    </p:spTree>
    <p:extLst>
      <p:ext uri="{BB962C8B-B14F-4D97-AF65-F5344CB8AC3E}">
        <p14:creationId xmlns:p14="http://schemas.microsoft.com/office/powerpoint/2010/main" val="20025248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35623" y="561937"/>
            <a:ext cx="6970956" cy="1313859"/>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3" name="Straight Connector 2"/>
          <p:cNvCxnSpPr/>
          <p:nvPr/>
        </p:nvCxnSpPr>
        <p:spPr>
          <a:xfrm>
            <a:off x="4327343" y="580037"/>
            <a:ext cx="0" cy="1295752"/>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966107" y="570989"/>
            <a:ext cx="0" cy="130480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816616" y="570989"/>
            <a:ext cx="0" cy="130480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67128" y="1506464"/>
            <a:ext cx="1974541"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errorsRDD</a:t>
            </a:r>
            <a:endParaRPr lang="en-US" dirty="0">
              <a:solidFill>
                <a:schemeClr val="tx1">
                  <a:lumMod val="95000"/>
                </a:schemeClr>
              </a:solidFill>
              <a:latin typeface="Source Sans Pro"/>
              <a:cs typeface="Source Sans Pro"/>
            </a:endParaRPr>
          </a:p>
        </p:txBody>
      </p:sp>
      <p:cxnSp>
        <p:nvCxnSpPr>
          <p:cNvPr id="7" name="Straight Arrow Connector 6"/>
          <p:cNvCxnSpPr/>
          <p:nvPr/>
        </p:nvCxnSpPr>
        <p:spPr>
          <a:xfrm flipH="1">
            <a:off x="5966113" y="1"/>
            <a:ext cx="1" cy="497699"/>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5955130" y="1868470"/>
            <a:ext cx="1" cy="813057"/>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578552" y="2105717"/>
            <a:ext cx="1508429" cy="338552"/>
          </a:xfrm>
          <a:prstGeom prst="rect">
            <a:avLst/>
          </a:prstGeom>
          <a:noFill/>
        </p:spPr>
        <p:txBody>
          <a:bodyPr wrap="square" lIns="91438" tIns="45719" rIns="91438" bIns="45719" rtlCol="0">
            <a:spAutoFit/>
          </a:bodyPr>
          <a:lstStyle/>
          <a:p>
            <a:r>
              <a:rPr lang="en-US" sz="1600" dirty="0">
                <a:solidFill>
                  <a:srgbClr val="FE5224"/>
                </a:solidFill>
                <a:latin typeface="Source Sans Pro"/>
                <a:cs typeface="Source Sans Pro"/>
              </a:rPr>
              <a:t>.coalesce( 2 )</a:t>
            </a:r>
          </a:p>
        </p:txBody>
      </p:sp>
      <p:sp>
        <p:nvSpPr>
          <p:cNvPr id="11" name="Rectangle 10"/>
          <p:cNvSpPr/>
          <p:nvPr/>
        </p:nvSpPr>
        <p:spPr>
          <a:xfrm>
            <a:off x="4267651" y="2772361"/>
            <a:ext cx="3330484" cy="1288004"/>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12" name="Straight Connector 11"/>
          <p:cNvCxnSpPr/>
          <p:nvPr/>
        </p:nvCxnSpPr>
        <p:spPr>
          <a:xfrm flipH="1">
            <a:off x="5955129" y="2790471"/>
            <a:ext cx="4247" cy="130512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61476" y="2991983"/>
            <a:ext cx="1488925" cy="830995"/>
          </a:xfrm>
          <a:prstGeom prst="rect">
            <a:avLst/>
          </a:prstGeom>
          <a:solidFill>
            <a:schemeClr val="accent6">
              <a:lumMod val="20000"/>
              <a:lumOff val="80000"/>
            </a:schemeClr>
          </a:solidFill>
        </p:spPr>
        <p:txBody>
          <a:bodyPr wrap="square" lIns="91438" tIns="45719" rIns="91438" bIns="45719" rtlCol="0">
            <a:spAutoFit/>
          </a:bodyPr>
          <a:lstStyle/>
          <a:p>
            <a:r>
              <a:rPr lang="en-US" sz="1600" dirty="0">
                <a:latin typeface="Source Sans Pro"/>
                <a:cs typeface="Source Sans Pro"/>
              </a:rPr>
              <a:t>Error, ts, msg1</a:t>
            </a:r>
          </a:p>
          <a:p>
            <a:r>
              <a:rPr lang="en-US" sz="1600" dirty="0">
                <a:latin typeface="Source Sans Pro"/>
                <a:cs typeface="Source Sans Pro"/>
              </a:rPr>
              <a:t>Error, ts, msg3</a:t>
            </a:r>
          </a:p>
          <a:p>
            <a:r>
              <a:rPr lang="en-US" sz="1600" dirty="0">
                <a:latin typeface="Source Sans Pro"/>
                <a:cs typeface="Source Sans Pro"/>
              </a:rPr>
              <a:t>Error, ts, msg1 </a:t>
            </a:r>
          </a:p>
        </p:txBody>
      </p:sp>
      <p:sp>
        <p:nvSpPr>
          <p:cNvPr id="14" name="TextBox 13"/>
          <p:cNvSpPr txBox="1"/>
          <p:nvPr/>
        </p:nvSpPr>
        <p:spPr>
          <a:xfrm>
            <a:off x="6086979" y="2991986"/>
            <a:ext cx="1488925" cy="830995"/>
          </a:xfrm>
          <a:prstGeom prst="rect">
            <a:avLst/>
          </a:prstGeom>
          <a:noFill/>
        </p:spPr>
        <p:txBody>
          <a:bodyPr wrap="square" lIns="91438" tIns="45719" rIns="91438" bIns="45719" rtlCol="0">
            <a:spAutoFit/>
          </a:bodyPr>
          <a:lstStyle/>
          <a:p>
            <a:r>
              <a:rPr lang="en-US" sz="1600" dirty="0">
                <a:latin typeface="Source Sans Pro"/>
                <a:cs typeface="Source Sans Pro"/>
              </a:rPr>
              <a:t>Error, ts, msg4</a:t>
            </a:r>
          </a:p>
          <a:p>
            <a:endParaRPr lang="en-US" sz="1600" dirty="0">
              <a:latin typeface="Source Sans Pro"/>
              <a:cs typeface="Source Sans Pro"/>
            </a:endParaRPr>
          </a:p>
          <a:p>
            <a:r>
              <a:rPr lang="en-US" sz="1600" dirty="0">
                <a:latin typeface="Source Sans Pro"/>
                <a:cs typeface="Source Sans Pro"/>
              </a:rPr>
              <a:t>Error, ts, msg1 </a:t>
            </a:r>
          </a:p>
        </p:txBody>
      </p:sp>
      <p:sp>
        <p:nvSpPr>
          <p:cNvPr id="15" name="TextBox 14"/>
          <p:cNvSpPr txBox="1"/>
          <p:nvPr/>
        </p:nvSpPr>
        <p:spPr>
          <a:xfrm>
            <a:off x="7725745" y="3726263"/>
            <a:ext cx="1880835"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cleanedRDD</a:t>
            </a:r>
            <a:endParaRPr lang="en-US" dirty="0">
              <a:solidFill>
                <a:schemeClr val="tx1">
                  <a:lumMod val="95000"/>
                </a:schemeClr>
              </a:solidFill>
              <a:latin typeface="Source Sans Pro"/>
              <a:cs typeface="Source Sans Pro"/>
            </a:endParaRPr>
          </a:p>
        </p:txBody>
      </p:sp>
      <p:sp>
        <p:nvSpPr>
          <p:cNvPr id="16" name="TextBox 15"/>
          <p:cNvSpPr txBox="1"/>
          <p:nvPr/>
        </p:nvSpPr>
        <p:spPr>
          <a:xfrm>
            <a:off x="2754876" y="770569"/>
            <a:ext cx="1488925" cy="830995"/>
          </a:xfrm>
          <a:prstGeom prst="rect">
            <a:avLst/>
          </a:prstGeom>
          <a:noFill/>
        </p:spPr>
        <p:txBody>
          <a:bodyPr wrap="square" lIns="91438" tIns="45719" rIns="91438" bIns="45719" rtlCol="0">
            <a:spAutoFit/>
          </a:bodyPr>
          <a:lstStyle/>
          <a:p>
            <a:r>
              <a:rPr lang="en-US" sz="1600" dirty="0">
                <a:latin typeface="Source Sans Pro"/>
                <a:cs typeface="Source Sans Pro"/>
              </a:rPr>
              <a:t>Error, ts, msg1</a:t>
            </a:r>
          </a:p>
          <a:p>
            <a:endParaRPr lang="en-US" sz="1600" dirty="0">
              <a:latin typeface="Source Sans Pro"/>
              <a:cs typeface="Source Sans Pro"/>
            </a:endParaRPr>
          </a:p>
          <a:p>
            <a:r>
              <a:rPr lang="en-US" sz="1600" dirty="0">
                <a:latin typeface="Source Sans Pro"/>
                <a:cs typeface="Source Sans Pro"/>
              </a:rPr>
              <a:t>Error, ts, msg1 </a:t>
            </a:r>
          </a:p>
        </p:txBody>
      </p:sp>
      <p:sp>
        <p:nvSpPr>
          <p:cNvPr id="17" name="TextBox 16"/>
          <p:cNvSpPr txBox="1"/>
          <p:nvPr/>
        </p:nvSpPr>
        <p:spPr>
          <a:xfrm>
            <a:off x="6198289" y="770565"/>
            <a:ext cx="1492499" cy="338552"/>
          </a:xfrm>
          <a:prstGeom prst="rect">
            <a:avLst/>
          </a:prstGeom>
          <a:noFill/>
        </p:spPr>
        <p:txBody>
          <a:bodyPr wrap="square" lIns="91438" tIns="45719" rIns="91438" bIns="45719" rtlCol="0">
            <a:spAutoFit/>
          </a:bodyPr>
          <a:lstStyle/>
          <a:p>
            <a:r>
              <a:rPr lang="en-US" sz="1600" dirty="0">
                <a:latin typeface="Source Sans Pro"/>
                <a:cs typeface="Source Sans Pro"/>
              </a:rPr>
              <a:t>Error, ts, msg3</a:t>
            </a:r>
          </a:p>
        </p:txBody>
      </p:sp>
      <p:sp>
        <p:nvSpPr>
          <p:cNvPr id="18" name="TextBox 17"/>
          <p:cNvSpPr txBox="1"/>
          <p:nvPr/>
        </p:nvSpPr>
        <p:spPr>
          <a:xfrm>
            <a:off x="8044797" y="790608"/>
            <a:ext cx="1890587" cy="830997"/>
          </a:xfrm>
          <a:prstGeom prst="rect">
            <a:avLst/>
          </a:prstGeom>
          <a:noFill/>
        </p:spPr>
        <p:txBody>
          <a:bodyPr wrap="square" lIns="91438" tIns="45719" rIns="91438" bIns="45719" rtlCol="0">
            <a:spAutoFit/>
          </a:bodyPr>
          <a:lstStyle/>
          <a:p>
            <a:r>
              <a:rPr lang="en-US" sz="1600" dirty="0">
                <a:latin typeface="Source Sans Pro"/>
                <a:cs typeface="Source Sans Pro"/>
              </a:rPr>
              <a:t>Error, ts, msg4</a:t>
            </a:r>
          </a:p>
          <a:p>
            <a:endParaRPr lang="en-US" sz="1600" dirty="0">
              <a:latin typeface="Source Sans Pro"/>
              <a:cs typeface="Source Sans Pro"/>
            </a:endParaRPr>
          </a:p>
          <a:p>
            <a:r>
              <a:rPr lang="en-US" sz="1600" dirty="0">
                <a:latin typeface="Source Sans Pro"/>
                <a:cs typeface="Source Sans Pro"/>
              </a:rPr>
              <a:t>Error, ts, msg1 </a:t>
            </a:r>
          </a:p>
        </p:txBody>
      </p:sp>
      <p:cxnSp>
        <p:nvCxnSpPr>
          <p:cNvPr id="19" name="Straight Arrow Connector 18"/>
          <p:cNvCxnSpPr/>
          <p:nvPr/>
        </p:nvCxnSpPr>
        <p:spPr>
          <a:xfrm flipH="1">
            <a:off x="5948801" y="4095602"/>
            <a:ext cx="1" cy="81305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sp>
        <p:nvSpPr>
          <p:cNvPr id="21" name="TextBox 20"/>
          <p:cNvSpPr txBox="1"/>
          <p:nvPr/>
        </p:nvSpPr>
        <p:spPr>
          <a:xfrm>
            <a:off x="4831153" y="4311788"/>
            <a:ext cx="1136121" cy="338552"/>
          </a:xfrm>
          <a:prstGeom prst="rect">
            <a:avLst/>
          </a:prstGeom>
          <a:noFill/>
        </p:spPr>
        <p:txBody>
          <a:bodyPr wrap="square" lIns="91438" tIns="45719" rIns="91438" bIns="45719" rtlCol="0">
            <a:spAutoFit/>
          </a:bodyPr>
          <a:lstStyle/>
          <a:p>
            <a:r>
              <a:rPr lang="en-US" sz="1600" dirty="0">
                <a:solidFill>
                  <a:schemeClr val="accent3"/>
                </a:solidFill>
                <a:latin typeface="Source Sans Pro"/>
                <a:cs typeface="Source Sans Pro"/>
              </a:rPr>
              <a:t>.collect(  )</a:t>
            </a:r>
          </a:p>
        </p:txBody>
      </p:sp>
      <p:sp>
        <p:nvSpPr>
          <p:cNvPr id="23" name="TextBox 22"/>
          <p:cNvSpPr txBox="1"/>
          <p:nvPr/>
        </p:nvSpPr>
        <p:spPr>
          <a:xfrm>
            <a:off x="6931351" y="6213848"/>
            <a:ext cx="1454504" cy="384719"/>
          </a:xfrm>
          <a:prstGeom prst="rect">
            <a:avLst/>
          </a:prstGeom>
          <a:noFill/>
        </p:spPr>
        <p:txBody>
          <a:bodyPr wrap="square" lIns="91438" tIns="45719" rIns="91438" bIns="45719" rtlCol="0">
            <a:spAutoFit/>
          </a:bodyPr>
          <a:lstStyle/>
          <a:p>
            <a:pPr algn="ctr"/>
            <a:r>
              <a:rPr lang="en-US" dirty="0" smtClean="0">
                <a:latin typeface="Source Sans Pro"/>
                <a:cs typeface="Source Sans Pro"/>
              </a:rPr>
              <a:t>Driver</a:t>
            </a:r>
          </a:p>
        </p:txBody>
      </p:sp>
      <p:pic>
        <p:nvPicPr>
          <p:cNvPr id="24"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099667" y="2145358"/>
            <a:ext cx="1432596" cy="341869"/>
          </a:xfrm>
          <a:prstGeom prst="rect">
            <a:avLst/>
          </a:prstGeom>
          <a:noFill/>
          <a:extLst>
            <a:ext uri="{909E8E84-426E-40dd-AFC4-6F175D3DCCD1}">
              <a14:hiddenFill xmlns="" xmlns:a14="http://schemas.microsoft.com/office/drawing/2010/main">
                <a:solidFill>
                  <a:srgbClr val="FFFFFF"/>
                </a:solidFill>
              </a14:hiddenFill>
            </a:ext>
          </a:extLst>
        </p:spPr>
      </p:pic>
      <p:pic>
        <p:nvPicPr>
          <p:cNvPr id="25" name="Picture 2" descr="http://inwallspeakers1.com/wp-content/uploads/2014/07/printer-icon-transparent.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161073" y="4305463"/>
            <a:ext cx="499623" cy="442999"/>
          </a:xfrm>
          <a:prstGeom prst="rect">
            <a:avLst/>
          </a:prstGeom>
          <a:noFill/>
          <a:extLst>
            <a:ext uri="{909E8E84-426E-40dd-AFC4-6F175D3DCCD1}">
              <a14:hiddenFill xmlns="" xmlns:a14="http://schemas.microsoft.com/office/drawing/2010/main">
                <a:solidFill>
                  <a:srgbClr val="FFFFFF"/>
                </a:solidFill>
              </a14:hiddenFill>
            </a:ext>
          </a:extLst>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9553" y="5124845"/>
            <a:ext cx="1513108" cy="1391665"/>
          </a:xfrm>
          <a:prstGeom prst="rect">
            <a:avLst/>
          </a:prstGeom>
        </p:spPr>
      </p:pic>
    </p:spTree>
    <p:extLst>
      <p:ext uri="{BB962C8B-B14F-4D97-AF65-F5344CB8AC3E}">
        <p14:creationId xmlns:p14="http://schemas.microsoft.com/office/powerpoint/2010/main" val="3109466010"/>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8069577" y="3653561"/>
            <a:ext cx="1708083" cy="907251"/>
            <a:chOff x="6052179" y="3653561"/>
            <a:chExt cx="1281061" cy="907251"/>
          </a:xfrm>
        </p:grpSpPr>
        <p:sp>
          <p:nvSpPr>
            <p:cNvPr id="19" name="TextBox 18"/>
            <p:cNvSpPr txBox="1"/>
            <p:nvPr/>
          </p:nvSpPr>
          <p:spPr>
            <a:xfrm>
              <a:off x="7069707" y="3843678"/>
              <a:ext cx="263533" cy="538609"/>
            </a:xfrm>
            <a:prstGeom prst="rect">
              <a:avLst/>
            </a:prstGeom>
            <a:noFill/>
          </p:spPr>
          <p:txBody>
            <a:bodyPr wrap="none" rtlCol="0">
              <a:spAutoFit/>
            </a:bodyPr>
            <a:lstStyle/>
            <a:p>
              <a:r>
                <a:rPr lang="en-US" sz="2900" b="1" dirty="0">
                  <a:solidFill>
                    <a:srgbClr val="0000FF"/>
                  </a:solidFill>
                  <a:latin typeface="Source Sans Pro Light"/>
                  <a:cs typeface="Source Sans Pro Light"/>
                </a:rPr>
                <a:t>y</a:t>
              </a:r>
            </a:p>
          </p:txBody>
        </p:sp>
        <p:sp>
          <p:nvSpPr>
            <p:cNvPr id="30" name="Oval 29"/>
            <p:cNvSpPr/>
            <p:nvPr/>
          </p:nvSpPr>
          <p:spPr>
            <a:xfrm>
              <a:off x="6052179" y="3653561"/>
              <a:ext cx="729627"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rgbClr val="000000"/>
                </a:solidFill>
                <a:cs typeface="Courier New"/>
              </a:endParaRPr>
            </a:p>
          </p:txBody>
        </p:sp>
      </p:grpSp>
      <p:sp>
        <p:nvSpPr>
          <p:cNvPr id="33" name="TextBox 32"/>
          <p:cNvSpPr txBox="1"/>
          <p:nvPr/>
        </p:nvSpPr>
        <p:spPr>
          <a:xfrm>
            <a:off x="579820" y="5019614"/>
            <a:ext cx="481704" cy="574516"/>
          </a:xfrm>
          <a:prstGeom prst="rect">
            <a:avLst/>
          </a:prstGeom>
          <a:noFill/>
        </p:spPr>
        <p:txBody>
          <a:bodyPr wrap="none" lIns="121914" tIns="60957" rIns="121914" bIns="60957" rtlCol="0">
            <a:spAutoFit/>
          </a:bodyPr>
          <a:lstStyle/>
          <a:p>
            <a:r>
              <a:rPr lang="en-US" sz="2900" b="1" dirty="0">
                <a:solidFill>
                  <a:srgbClr val="0000FF"/>
                </a:solidFill>
                <a:latin typeface="Source Sans Pro Light"/>
                <a:cs typeface="Source Sans Pro Light"/>
              </a:rPr>
              <a:t>x:</a:t>
            </a:r>
          </a:p>
        </p:txBody>
      </p:sp>
      <p:sp>
        <p:nvSpPr>
          <p:cNvPr id="34" name="Title 1"/>
          <p:cNvSpPr>
            <a:spLocks noGrp="1"/>
          </p:cNvSpPr>
          <p:nvPr>
            <p:ph type="title"/>
          </p:nvPr>
        </p:nvSpPr>
        <p:spPr/>
        <p:txBody>
          <a:bodyPr/>
          <a:lstStyle/>
          <a:p>
            <a:r>
              <a:rPr lang="en-US" smtClean="0"/>
              <a:t>A model is a function    f: x </a:t>
            </a:r>
            <a:r>
              <a:rPr lang="en-US" smtClean="0">
                <a:sym typeface="Wingdings"/>
              </a:rPr>
              <a:t></a:t>
            </a:r>
            <a:r>
              <a:rPr lang="en-US" smtClean="0"/>
              <a:t> y</a:t>
            </a:r>
            <a:endParaRPr lang="en-US" dirty="0"/>
          </a:p>
        </p:txBody>
      </p:sp>
      <p:grpSp>
        <p:nvGrpSpPr>
          <p:cNvPr id="8" name="Group 7"/>
          <p:cNvGrpSpPr/>
          <p:nvPr/>
        </p:nvGrpSpPr>
        <p:grpSpPr>
          <a:xfrm>
            <a:off x="532509" y="2632379"/>
            <a:ext cx="7082945" cy="1123384"/>
            <a:chOff x="399379" y="2632376"/>
            <a:chExt cx="5312209" cy="1123382"/>
          </a:xfrm>
        </p:grpSpPr>
        <p:sp>
          <p:nvSpPr>
            <p:cNvPr id="36" name="TextBox 35"/>
            <p:cNvSpPr txBox="1"/>
            <p:nvPr/>
          </p:nvSpPr>
          <p:spPr>
            <a:xfrm>
              <a:off x="939180" y="3063250"/>
              <a:ext cx="467489" cy="384720"/>
            </a:xfrm>
            <a:prstGeom prst="rect">
              <a:avLst/>
            </a:prstGeom>
            <a:noFill/>
          </p:spPr>
          <p:txBody>
            <a:bodyPr wrap="none" rtlCol="0">
              <a:spAutoFit/>
            </a:bodyPr>
            <a:lstStyle/>
            <a:p>
              <a:r>
                <a:rPr lang="en-US" dirty="0" smtClean="0">
                  <a:latin typeface="Courier New"/>
                  <a:cs typeface="Courier New"/>
                </a:rPr>
                <a:t>0.0</a:t>
              </a:r>
              <a:endParaRPr lang="en-US" dirty="0">
                <a:latin typeface="Courier New"/>
                <a:cs typeface="Courier New"/>
              </a:endParaRPr>
            </a:p>
          </p:txBody>
        </p:sp>
        <p:sp>
          <p:nvSpPr>
            <p:cNvPr id="37" name="TextBox 36"/>
            <p:cNvSpPr txBox="1"/>
            <p:nvPr/>
          </p:nvSpPr>
          <p:spPr>
            <a:xfrm>
              <a:off x="2023485" y="3063250"/>
              <a:ext cx="467489" cy="384720"/>
            </a:xfrm>
            <a:prstGeom prst="rect">
              <a:avLst/>
            </a:prstGeom>
            <a:noFill/>
          </p:spPr>
          <p:txBody>
            <a:bodyPr wrap="none" rtlCol="0">
              <a:spAutoFit/>
            </a:bodyPr>
            <a:lstStyle/>
            <a:p>
              <a:r>
                <a:rPr lang="en-US" dirty="0" smtClean="0">
                  <a:latin typeface="Courier New"/>
                  <a:cs typeface="Courier New"/>
                </a:rPr>
                <a:t>0.1</a:t>
              </a:r>
              <a:endParaRPr lang="en-US" dirty="0">
                <a:latin typeface="Courier New"/>
                <a:cs typeface="Courier New"/>
              </a:endParaRPr>
            </a:p>
          </p:txBody>
        </p:sp>
        <p:sp>
          <p:nvSpPr>
            <p:cNvPr id="38" name="TextBox 37"/>
            <p:cNvSpPr txBox="1"/>
            <p:nvPr/>
          </p:nvSpPr>
          <p:spPr>
            <a:xfrm>
              <a:off x="3050445" y="3063263"/>
              <a:ext cx="577153" cy="384720"/>
            </a:xfrm>
            <a:prstGeom prst="rect">
              <a:avLst/>
            </a:prstGeom>
            <a:noFill/>
          </p:spPr>
          <p:txBody>
            <a:bodyPr wrap="none" rtlCol="0">
              <a:spAutoFit/>
            </a:bodyPr>
            <a:lstStyle/>
            <a:p>
              <a:r>
                <a:rPr lang="en-US" dirty="0" smtClean="0">
                  <a:latin typeface="Courier New"/>
                  <a:cs typeface="Courier New"/>
                </a:rPr>
                <a:t>-0.1</a:t>
              </a:r>
              <a:endParaRPr lang="en-US" dirty="0">
                <a:latin typeface="Courier New"/>
                <a:cs typeface="Courier New"/>
              </a:endParaRPr>
            </a:p>
          </p:txBody>
        </p:sp>
        <p:sp>
          <p:nvSpPr>
            <p:cNvPr id="39" name="TextBox 38"/>
            <p:cNvSpPr txBox="1"/>
            <p:nvPr/>
          </p:nvSpPr>
          <p:spPr>
            <a:xfrm>
              <a:off x="4338337" y="3063263"/>
              <a:ext cx="357826" cy="384720"/>
            </a:xfrm>
            <a:prstGeom prst="rect">
              <a:avLst/>
            </a:prstGeom>
            <a:noFill/>
          </p:spPr>
          <p:txBody>
            <a:bodyPr wrap="none" rtlCol="0">
              <a:spAutoFit/>
            </a:bodyPr>
            <a:lstStyle/>
            <a:p>
              <a:r>
                <a:rPr lang="en-US" dirty="0">
                  <a:latin typeface="Courier New"/>
                  <a:cs typeface="Courier New"/>
                </a:rPr>
                <a:t>5</a:t>
              </a:r>
              <a:r>
                <a:rPr lang="en-US" dirty="0" smtClean="0">
                  <a:latin typeface="Courier New"/>
                  <a:cs typeface="Courier New"/>
                </a:rPr>
                <a:t>0</a:t>
              </a:r>
              <a:endParaRPr lang="en-US" dirty="0">
                <a:latin typeface="Courier New"/>
                <a:cs typeface="Courier New"/>
              </a:endParaRPr>
            </a:p>
          </p:txBody>
        </p:sp>
        <p:sp>
          <p:nvSpPr>
            <p:cNvPr id="40" name="TextBox 39"/>
            <p:cNvSpPr txBox="1"/>
            <p:nvPr/>
          </p:nvSpPr>
          <p:spPr>
            <a:xfrm>
              <a:off x="5056745" y="2632376"/>
              <a:ext cx="654843" cy="1123382"/>
            </a:xfrm>
            <a:prstGeom prst="rect">
              <a:avLst/>
            </a:prstGeom>
            <a:noFill/>
          </p:spPr>
          <p:txBody>
            <a:bodyPr wrap="none" rtlCol="0">
              <a:spAutoFit/>
            </a:bodyPr>
            <a:lstStyle/>
            <a:p>
              <a:r>
                <a:rPr lang="en-US" sz="6700" b="1" dirty="0"/>
                <a:t>...</a:t>
              </a:r>
            </a:p>
          </p:txBody>
        </p:sp>
        <p:sp>
          <p:nvSpPr>
            <p:cNvPr id="10" name="Rectangle 9"/>
            <p:cNvSpPr/>
            <p:nvPr/>
          </p:nvSpPr>
          <p:spPr>
            <a:xfrm>
              <a:off x="399379" y="3013765"/>
              <a:ext cx="390645" cy="538608"/>
            </a:xfrm>
            <a:prstGeom prst="rect">
              <a:avLst/>
            </a:prstGeom>
          </p:spPr>
          <p:txBody>
            <a:bodyPr wrap="none">
              <a:spAutoFit/>
            </a:bodyPr>
            <a:lstStyle/>
            <a:p>
              <a:r>
                <a:rPr lang="en-US" sz="2900" b="1" dirty="0">
                  <a:solidFill>
                    <a:srgbClr val="0000FF"/>
                  </a:solidFill>
                  <a:latin typeface="Source Sans Pro Light"/>
                  <a:cs typeface="Source Sans Pro Light"/>
                </a:rPr>
                <a:t>w:</a:t>
              </a:r>
              <a:endParaRPr lang="en-US" sz="2900" dirty="0">
                <a:latin typeface="Source Sans Pro Light"/>
                <a:cs typeface="Source Sans Pro Light"/>
              </a:endParaRPr>
            </a:p>
          </p:txBody>
        </p:sp>
      </p:grpSp>
      <p:sp>
        <p:nvSpPr>
          <p:cNvPr id="43" name="Rectangle 42"/>
          <p:cNvSpPr/>
          <p:nvPr/>
        </p:nvSpPr>
        <p:spPr>
          <a:xfrm>
            <a:off x="197800" y="3870731"/>
            <a:ext cx="810473" cy="574513"/>
          </a:xfrm>
          <a:prstGeom prst="rect">
            <a:avLst/>
          </a:prstGeom>
        </p:spPr>
        <p:txBody>
          <a:bodyPr wrap="none" lIns="121914" tIns="60957" rIns="121914" bIns="60957">
            <a:spAutoFit/>
          </a:bodyPr>
          <a:lstStyle/>
          <a:p>
            <a:r>
              <a:rPr lang="en-US" sz="2900" b="1" dirty="0">
                <a:solidFill>
                  <a:srgbClr val="0000FF"/>
                </a:solidFill>
                <a:latin typeface="Source Sans Pro Light"/>
                <a:cs typeface="Source Sans Pro Light"/>
              </a:rPr>
              <a:t>w</a:t>
            </a:r>
            <a:r>
              <a:rPr lang="en-US" sz="2900" b="1" baseline="30000" dirty="0">
                <a:solidFill>
                  <a:srgbClr val="0000FF"/>
                </a:solidFill>
                <a:latin typeface="Source Sans Pro Light"/>
                <a:cs typeface="Source Sans Pro Light"/>
              </a:rPr>
              <a:t>T</a:t>
            </a:r>
            <a:r>
              <a:rPr lang="en-US" sz="2900" b="1" dirty="0">
                <a:solidFill>
                  <a:srgbClr val="0000FF"/>
                </a:solidFill>
                <a:latin typeface="Source Sans Pro Light"/>
                <a:cs typeface="Source Sans Pro Light"/>
              </a:rPr>
              <a:t>x</a:t>
            </a:r>
            <a:endParaRPr lang="en-US" sz="2900" dirty="0">
              <a:latin typeface="Source Sans Pro Light"/>
              <a:cs typeface="Source Sans Pro Light"/>
            </a:endParaRPr>
          </a:p>
        </p:txBody>
      </p:sp>
      <p:sp>
        <p:nvSpPr>
          <p:cNvPr id="5" name="TextBox 4"/>
          <p:cNvSpPr txBox="1"/>
          <p:nvPr/>
        </p:nvSpPr>
        <p:spPr>
          <a:xfrm>
            <a:off x="7688013" y="3887224"/>
            <a:ext cx="1269733" cy="415492"/>
          </a:xfrm>
          <a:prstGeom prst="rect">
            <a:avLst/>
          </a:prstGeom>
          <a:noFill/>
        </p:spPr>
        <p:txBody>
          <a:bodyPr wrap="none" lIns="121914" tIns="60957" rIns="121914" bIns="60957" rtlCol="0">
            <a:spAutoFit/>
          </a:bodyPr>
          <a:lstStyle/>
          <a:p>
            <a:r>
              <a:rPr lang="en-US" b="1" dirty="0" smtClean="0">
                <a:latin typeface="Courier New"/>
                <a:cs typeface="Courier New"/>
              </a:rPr>
              <a:t>=  -1.1</a:t>
            </a:r>
            <a:endParaRPr lang="en-US" b="1" dirty="0">
              <a:latin typeface="Courier New"/>
              <a:cs typeface="Courier New"/>
            </a:endParaRPr>
          </a:p>
        </p:txBody>
      </p:sp>
      <p:grpSp>
        <p:nvGrpSpPr>
          <p:cNvPr id="4" name="Group 3"/>
          <p:cNvGrpSpPr/>
          <p:nvPr/>
        </p:nvGrpSpPr>
        <p:grpSpPr>
          <a:xfrm>
            <a:off x="532508" y="1660871"/>
            <a:ext cx="4822587" cy="1310162"/>
            <a:chOff x="399379" y="1660868"/>
            <a:chExt cx="3616940" cy="1310160"/>
          </a:xfrm>
        </p:grpSpPr>
        <p:sp>
          <p:nvSpPr>
            <p:cNvPr id="35" name="TextBox 34"/>
            <p:cNvSpPr txBox="1"/>
            <p:nvPr/>
          </p:nvSpPr>
          <p:spPr>
            <a:xfrm>
              <a:off x="399379" y="2432420"/>
              <a:ext cx="3616940" cy="538608"/>
            </a:xfrm>
            <a:prstGeom prst="rect">
              <a:avLst/>
            </a:prstGeom>
            <a:noFill/>
          </p:spPr>
          <p:txBody>
            <a:bodyPr wrap="none" rtlCol="0">
              <a:spAutoFit/>
            </a:bodyPr>
            <a:lstStyle/>
            <a:p>
              <a:r>
                <a:rPr lang="en-US" sz="2900" dirty="0">
                  <a:solidFill>
                    <a:srgbClr val="0000FF"/>
                  </a:solidFill>
                  <a:latin typeface="Source Sans Pro Light"/>
                  <a:cs typeface="Source Sans Pro Light"/>
                </a:rPr>
                <a:t>Our model: </a:t>
              </a:r>
              <a:r>
                <a:rPr lang="en-US" sz="2900" i="1" dirty="0">
                  <a:solidFill>
                    <a:srgbClr val="0000FF"/>
                  </a:solidFill>
                  <a:latin typeface="Source Sans Pro Light"/>
                  <a:cs typeface="Source Sans Pro Light"/>
                </a:rPr>
                <a:t>Parameter vector </a:t>
              </a:r>
              <a:r>
                <a:rPr lang="en-US" sz="2900" b="1" dirty="0">
                  <a:solidFill>
                    <a:srgbClr val="0000FF"/>
                  </a:solidFill>
                  <a:latin typeface="Source Sans Pro Light"/>
                  <a:cs typeface="Source Sans Pro Light"/>
                </a:rPr>
                <a:t>w</a:t>
              </a:r>
            </a:p>
          </p:txBody>
        </p:sp>
        <p:sp>
          <p:nvSpPr>
            <p:cNvPr id="6" name="TextBox 5"/>
            <p:cNvSpPr txBox="1"/>
            <p:nvPr/>
          </p:nvSpPr>
          <p:spPr>
            <a:xfrm>
              <a:off x="750467" y="1660868"/>
              <a:ext cx="3195790" cy="538608"/>
            </a:xfrm>
            <a:prstGeom prst="rect">
              <a:avLst/>
            </a:prstGeom>
            <a:noFill/>
            <a:ln>
              <a:solidFill>
                <a:srgbClr val="000000"/>
              </a:solidFill>
            </a:ln>
            <a:effectLst/>
          </p:spPr>
          <p:txBody>
            <a:bodyPr wrap="square" rtlCol="0">
              <a:spAutoFit/>
            </a:bodyPr>
            <a:lstStyle/>
            <a:p>
              <a:pPr algn="ctr"/>
              <a:r>
                <a:rPr lang="en-US" sz="2900" dirty="0">
                  <a:solidFill>
                    <a:srgbClr val="008000"/>
                  </a:solidFill>
                  <a:latin typeface="Consolas"/>
                  <a:cs typeface="Consolas"/>
                </a:rPr>
                <a:t>LinearRegression</a:t>
              </a:r>
            </a:p>
          </p:txBody>
        </p:sp>
      </p:grpSp>
      <p:grpSp>
        <p:nvGrpSpPr>
          <p:cNvPr id="11" name="Group 10"/>
          <p:cNvGrpSpPr/>
          <p:nvPr/>
        </p:nvGrpSpPr>
        <p:grpSpPr>
          <a:xfrm>
            <a:off x="6203787" y="1986047"/>
            <a:ext cx="8078209" cy="677108"/>
            <a:chOff x="4652839" y="1986045"/>
            <a:chExt cx="6058657" cy="677108"/>
          </a:xfrm>
        </p:grpSpPr>
        <p:sp>
          <p:nvSpPr>
            <p:cNvPr id="7" name="TextBox 6"/>
            <p:cNvSpPr txBox="1"/>
            <p:nvPr/>
          </p:nvSpPr>
          <p:spPr>
            <a:xfrm>
              <a:off x="5280683" y="1986045"/>
              <a:ext cx="5430813" cy="677108"/>
            </a:xfrm>
            <a:prstGeom prst="rect">
              <a:avLst/>
            </a:prstGeom>
            <a:noFill/>
          </p:spPr>
          <p:txBody>
            <a:bodyPr wrap="none" rtlCol="0">
              <a:spAutoFit/>
            </a:bodyPr>
            <a:lstStyle/>
            <a:p>
              <a:r>
                <a:rPr lang="en-US" i="1" dirty="0" smtClean="0">
                  <a:latin typeface="Source Sans Pro Light"/>
                  <a:cs typeface="Source Sans Pro Light"/>
                </a:rPr>
                <a:t>Learning</a:t>
              </a:r>
            </a:p>
            <a:p>
              <a:r>
                <a:rPr lang="en-US" i="1" dirty="0">
                  <a:latin typeface="Source Sans Pro Light"/>
                  <a:cs typeface="Source Sans Pro Light"/>
                </a:rPr>
                <a:t> </a:t>
              </a:r>
              <a:r>
                <a:rPr lang="en-US" i="1" dirty="0" smtClean="0">
                  <a:latin typeface="Source Sans Pro Light"/>
                  <a:cs typeface="Source Sans Pro Light"/>
                </a:rPr>
                <a:t> = choosing parameters w</a:t>
              </a:r>
              <a:endParaRPr lang="en-US" i="1" dirty="0">
                <a:latin typeface="Source Sans Pro Light"/>
                <a:cs typeface="Source Sans Pro Light"/>
              </a:endParaRPr>
            </a:p>
          </p:txBody>
        </p:sp>
        <p:cxnSp>
          <p:nvCxnSpPr>
            <p:cNvPr id="9" name="Straight Arrow Connector 8"/>
            <p:cNvCxnSpPr/>
            <p:nvPr/>
          </p:nvCxnSpPr>
          <p:spPr>
            <a:xfrm flipH="1">
              <a:off x="4652839" y="2432419"/>
              <a:ext cx="601834" cy="199957"/>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1334797" y="3498563"/>
            <a:ext cx="623318" cy="1180943"/>
            <a:chOff x="1001097" y="3498562"/>
            <a:chExt cx="467489" cy="1180942"/>
          </a:xfrm>
        </p:grpSpPr>
        <p:cxnSp>
          <p:nvCxnSpPr>
            <p:cNvPr id="3" name="Straight Arrow Connector 2"/>
            <p:cNvCxnSpPr/>
            <p:nvPr/>
          </p:nvCxnSpPr>
          <p:spPr>
            <a:xfrm flipH="1">
              <a:off x="1237069" y="3498562"/>
              <a:ext cx="2227" cy="26242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001097" y="3905232"/>
              <a:ext cx="467489" cy="384721"/>
            </a:xfrm>
            <a:prstGeom prst="rect">
              <a:avLst/>
            </a:prstGeom>
            <a:noFill/>
          </p:spPr>
          <p:txBody>
            <a:bodyPr wrap="none" rtlCol="0">
              <a:spAutoFit/>
            </a:bodyPr>
            <a:lstStyle/>
            <a:p>
              <a:pPr algn="ctr"/>
              <a:r>
                <a:rPr lang="en-US" b="1" dirty="0" smtClean="0">
                  <a:latin typeface="Courier New"/>
                  <a:cs typeface="Courier New"/>
                </a:rPr>
                <a:t>0.0</a:t>
              </a:r>
              <a:endParaRPr lang="en-US" b="1" dirty="0">
                <a:latin typeface="Courier New"/>
                <a:cs typeface="Courier New"/>
              </a:endParaRPr>
            </a:p>
          </p:txBody>
        </p:sp>
        <p:cxnSp>
          <p:nvCxnSpPr>
            <p:cNvPr id="42" name="Straight Arrow Connector 41"/>
            <p:cNvCxnSpPr/>
            <p:nvPr/>
          </p:nvCxnSpPr>
          <p:spPr>
            <a:xfrm flipH="1" flipV="1">
              <a:off x="1234842" y="4417080"/>
              <a:ext cx="2227" cy="26242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2183627" y="3498563"/>
            <a:ext cx="1211435" cy="1180943"/>
            <a:chOff x="1637721" y="3498562"/>
            <a:chExt cx="908576" cy="1180942"/>
          </a:xfrm>
        </p:grpSpPr>
        <p:cxnSp>
          <p:nvCxnSpPr>
            <p:cNvPr id="28" name="Straight Arrow Connector 27"/>
            <p:cNvCxnSpPr/>
            <p:nvPr/>
          </p:nvCxnSpPr>
          <p:spPr>
            <a:xfrm flipH="1">
              <a:off x="2346135" y="3498562"/>
              <a:ext cx="2227" cy="26242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2078808" y="3905232"/>
              <a:ext cx="467489" cy="384721"/>
            </a:xfrm>
            <a:prstGeom prst="rect">
              <a:avLst/>
            </a:prstGeom>
            <a:noFill/>
          </p:spPr>
          <p:txBody>
            <a:bodyPr wrap="none" rtlCol="0">
              <a:spAutoFit/>
            </a:bodyPr>
            <a:lstStyle/>
            <a:p>
              <a:pPr algn="ctr"/>
              <a:r>
                <a:rPr lang="en-US" b="1" dirty="0" smtClean="0">
                  <a:latin typeface="Courier New"/>
                  <a:cs typeface="Courier New"/>
                </a:rPr>
                <a:t>6.7</a:t>
              </a:r>
              <a:endParaRPr lang="en-US" b="1" dirty="0">
                <a:latin typeface="Courier New"/>
                <a:cs typeface="Courier New"/>
              </a:endParaRPr>
            </a:p>
          </p:txBody>
        </p:sp>
        <p:sp>
          <p:nvSpPr>
            <p:cNvPr id="52" name="TextBox 51"/>
            <p:cNvSpPr txBox="1"/>
            <p:nvPr/>
          </p:nvSpPr>
          <p:spPr>
            <a:xfrm>
              <a:off x="1637721" y="3905232"/>
              <a:ext cx="248163" cy="384721"/>
            </a:xfrm>
            <a:prstGeom prst="rect">
              <a:avLst/>
            </a:prstGeom>
            <a:noFill/>
          </p:spPr>
          <p:txBody>
            <a:bodyPr wrap="none" rtlCol="0">
              <a:spAutoFit/>
            </a:bodyPr>
            <a:lstStyle/>
            <a:p>
              <a:pPr algn="ctr"/>
              <a:r>
                <a:rPr lang="en-US" b="1" dirty="0" smtClean="0">
                  <a:latin typeface="Courier New"/>
                  <a:cs typeface="Courier New"/>
                </a:rPr>
                <a:t>+</a:t>
              </a:r>
            </a:p>
          </p:txBody>
        </p:sp>
        <p:cxnSp>
          <p:nvCxnSpPr>
            <p:cNvPr id="46" name="Straight Arrow Connector 45"/>
            <p:cNvCxnSpPr/>
            <p:nvPr/>
          </p:nvCxnSpPr>
          <p:spPr>
            <a:xfrm flipH="1" flipV="1">
              <a:off x="2343908" y="4417080"/>
              <a:ext cx="2227" cy="26242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3568989" y="3519749"/>
            <a:ext cx="3835003" cy="1159755"/>
            <a:chOff x="2676739" y="3519750"/>
            <a:chExt cx="2876252" cy="1159754"/>
          </a:xfrm>
        </p:grpSpPr>
        <p:cxnSp>
          <p:nvCxnSpPr>
            <p:cNvPr id="29" name="Straight Arrow Connector 28"/>
            <p:cNvCxnSpPr/>
            <p:nvPr/>
          </p:nvCxnSpPr>
          <p:spPr>
            <a:xfrm flipH="1">
              <a:off x="3434756" y="3519750"/>
              <a:ext cx="2227" cy="26242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4571903" y="3519750"/>
              <a:ext cx="2227" cy="26242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3093575" y="3905232"/>
              <a:ext cx="686815" cy="384721"/>
            </a:xfrm>
            <a:prstGeom prst="rect">
              <a:avLst/>
            </a:prstGeom>
            <a:noFill/>
          </p:spPr>
          <p:txBody>
            <a:bodyPr wrap="none" rtlCol="0">
              <a:spAutoFit/>
            </a:bodyPr>
            <a:lstStyle/>
            <a:p>
              <a:pPr algn="ctr"/>
              <a:r>
                <a:rPr lang="en-US" b="1" dirty="0" smtClean="0">
                  <a:latin typeface="Courier New"/>
                  <a:cs typeface="Courier New"/>
                </a:rPr>
                <a:t>-11.0</a:t>
              </a:r>
              <a:endParaRPr lang="en-US" b="1" dirty="0">
                <a:latin typeface="Courier New"/>
                <a:cs typeface="Courier New"/>
              </a:endParaRPr>
            </a:p>
          </p:txBody>
        </p:sp>
        <p:sp>
          <p:nvSpPr>
            <p:cNvPr id="50" name="TextBox 49"/>
            <p:cNvSpPr txBox="1"/>
            <p:nvPr/>
          </p:nvSpPr>
          <p:spPr>
            <a:xfrm>
              <a:off x="4347068" y="3905232"/>
              <a:ext cx="467489" cy="384721"/>
            </a:xfrm>
            <a:prstGeom prst="rect">
              <a:avLst/>
            </a:prstGeom>
            <a:noFill/>
          </p:spPr>
          <p:txBody>
            <a:bodyPr wrap="none" rtlCol="0">
              <a:spAutoFit/>
            </a:bodyPr>
            <a:lstStyle/>
            <a:p>
              <a:pPr algn="ctr"/>
              <a:r>
                <a:rPr lang="en-US" b="1" dirty="0" smtClean="0">
                  <a:latin typeface="Courier New"/>
                  <a:cs typeface="Courier New"/>
                </a:rPr>
                <a:t>0.0</a:t>
              </a:r>
              <a:endParaRPr lang="en-US" b="1" dirty="0">
                <a:latin typeface="Courier New"/>
                <a:cs typeface="Courier New"/>
              </a:endParaRPr>
            </a:p>
          </p:txBody>
        </p:sp>
        <p:sp>
          <p:nvSpPr>
            <p:cNvPr id="51" name="TextBox 50"/>
            <p:cNvSpPr txBox="1"/>
            <p:nvPr/>
          </p:nvSpPr>
          <p:spPr>
            <a:xfrm>
              <a:off x="5106227" y="3717707"/>
              <a:ext cx="446764" cy="707885"/>
            </a:xfrm>
            <a:prstGeom prst="rect">
              <a:avLst/>
            </a:prstGeom>
            <a:noFill/>
          </p:spPr>
          <p:txBody>
            <a:bodyPr wrap="none" rtlCol="0">
              <a:spAutoFit/>
            </a:bodyPr>
            <a:lstStyle/>
            <a:p>
              <a:r>
                <a:rPr lang="en-US" sz="4000" b="1" dirty="0"/>
                <a:t>...</a:t>
              </a:r>
            </a:p>
          </p:txBody>
        </p:sp>
        <p:sp>
          <p:nvSpPr>
            <p:cNvPr id="53" name="TextBox 52"/>
            <p:cNvSpPr txBox="1"/>
            <p:nvPr/>
          </p:nvSpPr>
          <p:spPr>
            <a:xfrm>
              <a:off x="2676739" y="3905232"/>
              <a:ext cx="248163" cy="384721"/>
            </a:xfrm>
            <a:prstGeom prst="rect">
              <a:avLst/>
            </a:prstGeom>
            <a:noFill/>
          </p:spPr>
          <p:txBody>
            <a:bodyPr wrap="none" rtlCol="0">
              <a:spAutoFit/>
            </a:bodyPr>
            <a:lstStyle/>
            <a:p>
              <a:pPr algn="ctr"/>
              <a:r>
                <a:rPr lang="en-US" b="1" dirty="0" smtClean="0">
                  <a:latin typeface="Courier New"/>
                  <a:cs typeface="Courier New"/>
                </a:rPr>
                <a:t>+</a:t>
              </a:r>
            </a:p>
          </p:txBody>
        </p:sp>
        <p:sp>
          <p:nvSpPr>
            <p:cNvPr id="54" name="TextBox 53"/>
            <p:cNvSpPr txBox="1"/>
            <p:nvPr/>
          </p:nvSpPr>
          <p:spPr>
            <a:xfrm>
              <a:off x="3951242" y="3905232"/>
              <a:ext cx="248163" cy="384721"/>
            </a:xfrm>
            <a:prstGeom prst="rect">
              <a:avLst/>
            </a:prstGeom>
            <a:noFill/>
          </p:spPr>
          <p:txBody>
            <a:bodyPr wrap="none" rtlCol="0">
              <a:spAutoFit/>
            </a:bodyPr>
            <a:lstStyle/>
            <a:p>
              <a:pPr algn="ctr"/>
              <a:r>
                <a:rPr lang="en-US" b="1" dirty="0" smtClean="0">
                  <a:latin typeface="Courier New"/>
                  <a:cs typeface="Courier New"/>
                </a:rPr>
                <a:t>+</a:t>
              </a:r>
            </a:p>
          </p:txBody>
        </p:sp>
        <p:cxnSp>
          <p:nvCxnSpPr>
            <p:cNvPr id="47" name="Straight Arrow Connector 46"/>
            <p:cNvCxnSpPr/>
            <p:nvPr/>
          </p:nvCxnSpPr>
          <p:spPr>
            <a:xfrm flipH="1" flipV="1">
              <a:off x="3432529" y="4417080"/>
              <a:ext cx="2227" cy="26242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flipV="1">
              <a:off x="4574130" y="4417080"/>
              <a:ext cx="2227" cy="26242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1060878" y="4572289"/>
            <a:ext cx="6532582" cy="1123384"/>
            <a:chOff x="795657" y="4572285"/>
            <a:chExt cx="4899437" cy="1123382"/>
          </a:xfrm>
        </p:grpSpPr>
        <p:sp>
          <p:nvSpPr>
            <p:cNvPr id="80" name="TextBox 79"/>
            <p:cNvSpPr txBox="1"/>
            <p:nvPr/>
          </p:nvSpPr>
          <p:spPr>
            <a:xfrm>
              <a:off x="795657" y="4700434"/>
              <a:ext cx="1042010" cy="384720"/>
            </a:xfrm>
            <a:prstGeom prst="rect">
              <a:avLst/>
            </a:prstGeom>
            <a:noFill/>
            <a:ln>
              <a:noFill/>
            </a:ln>
            <a:effectLst/>
          </p:spPr>
          <p:txBody>
            <a:bodyPr wrap="square" rtlCol="0">
              <a:spAutoFit/>
            </a:bodyPr>
            <a:lstStyle/>
            <a:p>
              <a:r>
                <a:rPr lang="en-US" b="1" dirty="0">
                  <a:latin typeface="Courier New"/>
                  <a:cs typeface="Courier New"/>
                </a:rPr>
                <a:t>Running</a:t>
              </a:r>
            </a:p>
          </p:txBody>
        </p:sp>
        <p:sp>
          <p:nvSpPr>
            <p:cNvPr id="81" name="TextBox 80"/>
            <p:cNvSpPr txBox="1"/>
            <p:nvPr/>
          </p:nvSpPr>
          <p:spPr>
            <a:xfrm>
              <a:off x="973154" y="5080613"/>
              <a:ext cx="357826" cy="384720"/>
            </a:xfrm>
            <a:prstGeom prst="rect">
              <a:avLst/>
            </a:prstGeom>
            <a:noFill/>
          </p:spPr>
          <p:txBody>
            <a:bodyPr wrap="none" rtlCol="0">
              <a:spAutoFit/>
            </a:bodyPr>
            <a:lstStyle/>
            <a:p>
              <a:r>
                <a:rPr lang="en-US" dirty="0" smtClean="0">
                  <a:latin typeface="Courier New"/>
                  <a:cs typeface="Courier New"/>
                </a:rPr>
                <a:t>43</a:t>
              </a:r>
              <a:endParaRPr lang="en-US" dirty="0">
                <a:latin typeface="Courier New"/>
                <a:cs typeface="Courier New"/>
              </a:endParaRPr>
            </a:p>
          </p:txBody>
        </p:sp>
        <p:sp>
          <p:nvSpPr>
            <p:cNvPr id="83" name="TextBox 82"/>
            <p:cNvSpPr txBox="1"/>
            <p:nvPr/>
          </p:nvSpPr>
          <p:spPr>
            <a:xfrm>
              <a:off x="2008004" y="4700434"/>
              <a:ext cx="1042010" cy="384720"/>
            </a:xfrm>
            <a:prstGeom prst="rect">
              <a:avLst/>
            </a:prstGeom>
            <a:noFill/>
            <a:ln>
              <a:noFill/>
            </a:ln>
            <a:effectLst/>
          </p:spPr>
          <p:txBody>
            <a:bodyPr wrap="square" rtlCol="0">
              <a:spAutoFit/>
            </a:bodyPr>
            <a:lstStyle/>
            <a:p>
              <a:r>
                <a:rPr lang="en-US" b="1" dirty="0">
                  <a:latin typeface="Courier New"/>
                  <a:cs typeface="Courier New"/>
                </a:rPr>
                <a:t>test</a:t>
              </a:r>
            </a:p>
          </p:txBody>
        </p:sp>
        <p:sp>
          <p:nvSpPr>
            <p:cNvPr id="84" name="TextBox 83"/>
            <p:cNvSpPr txBox="1"/>
            <p:nvPr/>
          </p:nvSpPr>
          <p:spPr>
            <a:xfrm>
              <a:off x="2057459" y="5080613"/>
              <a:ext cx="357826" cy="384720"/>
            </a:xfrm>
            <a:prstGeom prst="rect">
              <a:avLst/>
            </a:prstGeom>
            <a:noFill/>
          </p:spPr>
          <p:txBody>
            <a:bodyPr wrap="none" rtlCol="0">
              <a:spAutoFit/>
            </a:bodyPr>
            <a:lstStyle/>
            <a:p>
              <a:r>
                <a:rPr lang="en-US" dirty="0" smtClean="0">
                  <a:latin typeface="Courier New"/>
                  <a:cs typeface="Courier New"/>
                </a:rPr>
                <a:t>67</a:t>
              </a:r>
              <a:endParaRPr lang="en-US" dirty="0">
                <a:latin typeface="Courier New"/>
                <a:cs typeface="Courier New"/>
              </a:endParaRPr>
            </a:p>
          </p:txBody>
        </p:sp>
        <p:sp>
          <p:nvSpPr>
            <p:cNvPr id="86" name="TextBox 85"/>
            <p:cNvSpPr txBox="1"/>
            <p:nvPr/>
          </p:nvSpPr>
          <p:spPr>
            <a:xfrm>
              <a:off x="3034974" y="4700434"/>
              <a:ext cx="1042010" cy="384720"/>
            </a:xfrm>
            <a:prstGeom prst="rect">
              <a:avLst/>
            </a:prstGeom>
            <a:noFill/>
            <a:ln>
              <a:noFill/>
            </a:ln>
            <a:effectLst/>
          </p:spPr>
          <p:txBody>
            <a:bodyPr wrap="square" rtlCol="0">
              <a:spAutoFit/>
            </a:bodyPr>
            <a:lstStyle/>
            <a:p>
              <a:r>
                <a:rPr lang="en-US" b="1" dirty="0">
                  <a:latin typeface="Courier New"/>
                  <a:cs typeface="Courier New"/>
                </a:rPr>
                <a:t>Spark</a:t>
              </a:r>
            </a:p>
          </p:txBody>
        </p:sp>
        <p:sp>
          <p:nvSpPr>
            <p:cNvPr id="87" name="TextBox 86"/>
            <p:cNvSpPr txBox="1"/>
            <p:nvPr/>
          </p:nvSpPr>
          <p:spPr>
            <a:xfrm>
              <a:off x="3084419" y="5080627"/>
              <a:ext cx="467489" cy="384720"/>
            </a:xfrm>
            <a:prstGeom prst="rect">
              <a:avLst/>
            </a:prstGeom>
            <a:noFill/>
          </p:spPr>
          <p:txBody>
            <a:bodyPr wrap="none" rtlCol="0">
              <a:spAutoFit/>
            </a:bodyPr>
            <a:lstStyle/>
            <a:p>
              <a:r>
                <a:rPr lang="en-US" dirty="0" smtClean="0">
                  <a:latin typeface="Courier New"/>
                  <a:cs typeface="Courier New"/>
                </a:rPr>
                <a:t>110</a:t>
              </a:r>
              <a:endParaRPr lang="en-US" dirty="0">
                <a:latin typeface="Courier New"/>
                <a:cs typeface="Courier New"/>
              </a:endParaRPr>
            </a:p>
          </p:txBody>
        </p:sp>
        <p:sp>
          <p:nvSpPr>
            <p:cNvPr id="88" name="TextBox 87"/>
            <p:cNvSpPr txBox="1"/>
            <p:nvPr/>
          </p:nvSpPr>
          <p:spPr>
            <a:xfrm>
              <a:off x="4207538" y="4700434"/>
              <a:ext cx="1042010" cy="384720"/>
            </a:xfrm>
            <a:prstGeom prst="rect">
              <a:avLst/>
            </a:prstGeom>
            <a:noFill/>
            <a:ln>
              <a:noFill/>
            </a:ln>
            <a:effectLst/>
          </p:spPr>
          <p:txBody>
            <a:bodyPr wrap="square" rtlCol="0">
              <a:spAutoFit/>
            </a:bodyPr>
            <a:lstStyle/>
            <a:p>
              <a:r>
                <a:rPr lang="en-US" b="1" dirty="0">
                  <a:latin typeface="Courier New"/>
                  <a:cs typeface="Courier New"/>
                </a:rPr>
                <a:t>aliens</a:t>
              </a:r>
            </a:p>
          </p:txBody>
        </p:sp>
        <p:sp>
          <p:nvSpPr>
            <p:cNvPr id="89" name="TextBox 88"/>
            <p:cNvSpPr txBox="1"/>
            <p:nvPr/>
          </p:nvSpPr>
          <p:spPr>
            <a:xfrm>
              <a:off x="4454911" y="5080627"/>
              <a:ext cx="248163" cy="384720"/>
            </a:xfrm>
            <a:prstGeom prst="rect">
              <a:avLst/>
            </a:prstGeom>
            <a:noFill/>
          </p:spPr>
          <p:txBody>
            <a:bodyPr wrap="none" rtlCol="0">
              <a:spAutoFit/>
            </a:bodyPr>
            <a:lstStyle/>
            <a:p>
              <a:r>
                <a:rPr lang="en-US" dirty="0" smtClean="0">
                  <a:latin typeface="Courier New"/>
                  <a:cs typeface="Courier New"/>
                </a:rPr>
                <a:t>0</a:t>
              </a:r>
              <a:endParaRPr lang="en-US" dirty="0">
                <a:latin typeface="Courier New"/>
                <a:cs typeface="Courier New"/>
              </a:endParaRPr>
            </a:p>
          </p:txBody>
        </p:sp>
        <p:sp>
          <p:nvSpPr>
            <p:cNvPr id="90" name="TextBox 89"/>
            <p:cNvSpPr txBox="1"/>
            <p:nvPr/>
          </p:nvSpPr>
          <p:spPr>
            <a:xfrm>
              <a:off x="5040251" y="4572285"/>
              <a:ext cx="654843" cy="1123382"/>
            </a:xfrm>
            <a:prstGeom prst="rect">
              <a:avLst/>
            </a:prstGeom>
            <a:noFill/>
          </p:spPr>
          <p:txBody>
            <a:bodyPr wrap="none" rtlCol="0">
              <a:spAutoFit/>
            </a:bodyPr>
            <a:lstStyle/>
            <a:p>
              <a:r>
                <a:rPr lang="en-US" sz="6700" b="1" dirty="0"/>
                <a:t>...</a:t>
              </a:r>
            </a:p>
          </p:txBody>
        </p:sp>
      </p:grpSp>
    </p:spTree>
    <p:extLst>
      <p:ext uri="{BB962C8B-B14F-4D97-AF65-F5344CB8AC3E}">
        <p14:creationId xmlns:p14="http://schemas.microsoft.com/office/powerpoint/2010/main" val="42323553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for learning</a:t>
            </a:r>
            <a:endParaRPr lang="en-US" dirty="0"/>
          </a:p>
        </p:txBody>
      </p:sp>
      <p:sp>
        <p:nvSpPr>
          <p:cNvPr id="4" name="TextBox 3"/>
          <p:cNvSpPr txBox="1"/>
          <p:nvPr/>
        </p:nvSpPr>
        <p:spPr>
          <a:xfrm>
            <a:off x="576498" y="2517964"/>
            <a:ext cx="3588580" cy="2462208"/>
          </a:xfrm>
          <a:prstGeom prst="rect">
            <a:avLst/>
          </a:prstGeom>
          <a:noFill/>
          <a:ln>
            <a:solidFill>
              <a:schemeClr val="tx1"/>
            </a:solidFill>
          </a:ln>
          <a:effectLst/>
        </p:spPr>
        <p:txBody>
          <a:bodyPr wrap="square" lIns="121914" tIns="60957" rIns="121914" bIns="60957" rtlCol="0">
            <a:spAutoFit/>
          </a:bodyPr>
          <a:lstStyle/>
          <a:p>
            <a:r>
              <a:rPr lang="en-US" dirty="0">
                <a:latin typeface="Courier New"/>
                <a:cs typeface="Courier New"/>
              </a:rPr>
              <a:t>Running test: </a:t>
            </a:r>
            <a:r>
              <a:rPr lang="en-US" dirty="0" err="1">
                <a:latin typeface="Courier New"/>
                <a:cs typeface="Courier New"/>
              </a:rPr>
              <a:t>pyspark</a:t>
            </a:r>
            <a:r>
              <a:rPr lang="en-US" dirty="0">
                <a:latin typeface="Courier New"/>
                <a:cs typeface="Courier New"/>
              </a:rPr>
              <a:t>/</a:t>
            </a:r>
            <a:r>
              <a:rPr lang="en-US" dirty="0" err="1">
                <a:latin typeface="Courier New"/>
                <a:cs typeface="Courier New"/>
              </a:rPr>
              <a:t>conf.py</a:t>
            </a:r>
            <a:endParaRPr lang="en-US" dirty="0">
              <a:latin typeface="Courier New"/>
              <a:cs typeface="Courier New"/>
            </a:endParaRPr>
          </a:p>
          <a:p>
            <a:r>
              <a:rPr lang="en-US" dirty="0">
                <a:latin typeface="Courier New"/>
                <a:cs typeface="Courier New"/>
              </a:rPr>
              <a:t>Spark assembly has been built with Hive, including </a:t>
            </a:r>
            <a:r>
              <a:rPr lang="en-US" dirty="0" err="1">
                <a:latin typeface="Courier New"/>
                <a:cs typeface="Courier New"/>
              </a:rPr>
              <a:t>Datanucleus</a:t>
            </a:r>
            <a:r>
              <a:rPr lang="en-US" dirty="0">
                <a:latin typeface="Courier New"/>
                <a:cs typeface="Courier New"/>
              </a:rPr>
              <a:t> jars on </a:t>
            </a:r>
            <a:r>
              <a:rPr lang="en-US" dirty="0" err="1">
                <a:latin typeface="Courier New"/>
                <a:cs typeface="Courier New"/>
              </a:rPr>
              <a:t>classpath</a:t>
            </a:r>
            <a:endParaRPr lang="en-US" dirty="0">
              <a:latin typeface="Courier New"/>
              <a:cs typeface="Courier New"/>
            </a:endParaRPr>
          </a:p>
          <a:p>
            <a:r>
              <a:rPr lang="en-US" dirty="0">
                <a:latin typeface="Courier New"/>
                <a:cs typeface="Courier New"/>
              </a:rPr>
              <a:t>14/12/15 18:36:12 WARN </a:t>
            </a:r>
            <a:r>
              <a:rPr lang="en-US" dirty="0" err="1">
                <a:latin typeface="Courier New"/>
                <a:cs typeface="Courier New"/>
              </a:rPr>
              <a:t>Utils</a:t>
            </a:r>
            <a:r>
              <a:rPr lang="en-US" dirty="0">
                <a:latin typeface="Courier New"/>
                <a:cs typeface="Courier New"/>
              </a:rPr>
              <a:t>: Your hostname, </a:t>
            </a:r>
          </a:p>
        </p:txBody>
      </p:sp>
      <p:grpSp>
        <p:nvGrpSpPr>
          <p:cNvPr id="5" name="Group 4"/>
          <p:cNvGrpSpPr/>
          <p:nvPr/>
        </p:nvGrpSpPr>
        <p:grpSpPr>
          <a:xfrm>
            <a:off x="4706362" y="3024175"/>
            <a:ext cx="2573103" cy="1209668"/>
            <a:chOff x="3529770" y="2268130"/>
            <a:chExt cx="1929827" cy="907251"/>
          </a:xfrm>
        </p:grpSpPr>
        <p:cxnSp>
          <p:nvCxnSpPr>
            <p:cNvPr id="6" name="Straight Arrow Connector 5"/>
            <p:cNvCxnSpPr/>
            <p:nvPr/>
          </p:nvCxnSpPr>
          <p:spPr>
            <a:xfrm>
              <a:off x="3529770" y="2721756"/>
              <a:ext cx="808218" cy="0"/>
            </a:xfrm>
            <a:prstGeom prst="straightConnector1">
              <a:avLst/>
            </a:prstGeom>
            <a:ln w="38100" cmpd="sng">
              <a:solidFill>
                <a:srgbClr val="444444"/>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cs typeface="Courier New"/>
                </a:rPr>
                <a:t>-1.1</a:t>
              </a:r>
            </a:p>
          </p:txBody>
        </p:sp>
      </p:grpSp>
      <p:sp>
        <p:nvSpPr>
          <p:cNvPr id="8" name="TextBox 7"/>
          <p:cNvSpPr txBox="1"/>
          <p:nvPr/>
        </p:nvSpPr>
        <p:spPr>
          <a:xfrm>
            <a:off x="2287204" y="1891487"/>
            <a:ext cx="8440865" cy="569381"/>
          </a:xfrm>
          <a:prstGeom prst="rect">
            <a:avLst/>
          </a:prstGeom>
          <a:noFill/>
        </p:spPr>
        <p:txBody>
          <a:bodyPr wrap="none" lIns="121914" tIns="60957" rIns="121914" bIns="60957" rtlCol="0">
            <a:spAutoFit/>
          </a:bodyPr>
          <a:lstStyle/>
          <a:p>
            <a:r>
              <a:rPr lang="en-US" sz="2900" i="1" dirty="0">
                <a:solidFill>
                  <a:srgbClr val="0000FF"/>
                </a:solidFill>
                <a:latin typeface="Source Sans Pro Light"/>
                <a:cs typeface="Source Sans Pro Light"/>
              </a:rPr>
              <a:t>Instance</a:t>
            </a:r>
          </a:p>
        </p:txBody>
      </p:sp>
      <p:sp>
        <p:nvSpPr>
          <p:cNvPr id="9" name="TextBox 8"/>
          <p:cNvSpPr txBox="1"/>
          <p:nvPr/>
        </p:nvSpPr>
        <p:spPr>
          <a:xfrm>
            <a:off x="7279464" y="2537242"/>
            <a:ext cx="8006863" cy="569381"/>
          </a:xfrm>
          <a:prstGeom prst="rect">
            <a:avLst/>
          </a:prstGeom>
          <a:noFill/>
        </p:spPr>
        <p:txBody>
          <a:bodyPr wrap="none" lIns="121914" tIns="60957" rIns="121914" bIns="60957" rtlCol="0">
            <a:spAutoFit/>
          </a:bodyPr>
          <a:lstStyle/>
          <a:p>
            <a:r>
              <a:rPr lang="en-US" sz="2900" i="1" dirty="0">
                <a:solidFill>
                  <a:srgbClr val="0000FF"/>
                </a:solidFill>
                <a:latin typeface="Source Sans Pro Light"/>
                <a:cs typeface="Source Sans Pro Light"/>
              </a:rPr>
              <a:t>Label</a:t>
            </a:r>
          </a:p>
        </p:txBody>
      </p:sp>
      <p:sp>
        <p:nvSpPr>
          <p:cNvPr id="10" name="Rectangle 9"/>
          <p:cNvSpPr/>
          <p:nvPr/>
        </p:nvSpPr>
        <p:spPr>
          <a:xfrm>
            <a:off x="329887" y="1632990"/>
            <a:ext cx="8213103" cy="3689555"/>
          </a:xfrm>
          <a:prstGeom prst="rect">
            <a:avLst/>
          </a:prstGeom>
          <a:noFill/>
          <a:ln>
            <a:solidFill>
              <a:srgbClr val="000000"/>
            </a:solidFill>
            <a:prstDash val="sysDash"/>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lang="en-US"/>
          </a:p>
        </p:txBody>
      </p:sp>
      <p:sp>
        <p:nvSpPr>
          <p:cNvPr id="11" name="TextBox 10"/>
          <p:cNvSpPr txBox="1"/>
          <p:nvPr/>
        </p:nvSpPr>
        <p:spPr>
          <a:xfrm>
            <a:off x="3408812" y="5718444"/>
            <a:ext cx="6274564" cy="415492"/>
          </a:xfrm>
          <a:prstGeom prst="rect">
            <a:avLst/>
          </a:prstGeom>
          <a:noFill/>
        </p:spPr>
        <p:txBody>
          <a:bodyPr wrap="none" lIns="121914" tIns="60957" rIns="121914" bIns="60957" rtlCol="0">
            <a:spAutoFit/>
          </a:bodyPr>
          <a:lstStyle/>
          <a:p>
            <a:r>
              <a:rPr lang="en-US" dirty="0" err="1" smtClean="0">
                <a:solidFill>
                  <a:srgbClr val="008000"/>
                </a:solidFill>
                <a:latin typeface="Consolas"/>
                <a:cs typeface="Consolas"/>
              </a:rPr>
              <a:t>LabeledPoint</a:t>
            </a:r>
            <a:r>
              <a:rPr lang="en-US" dirty="0" smtClean="0">
                <a:solidFill>
                  <a:srgbClr val="008000"/>
                </a:solidFill>
                <a:latin typeface="Consolas"/>
                <a:cs typeface="Consolas"/>
              </a:rPr>
              <a:t>(features: Vector, label: Double)</a:t>
            </a:r>
            <a:endParaRPr lang="en-US" dirty="0">
              <a:solidFill>
                <a:srgbClr val="008000"/>
              </a:solidFill>
              <a:latin typeface="Consolas"/>
              <a:cs typeface="Consolas"/>
            </a:endParaRPr>
          </a:p>
        </p:txBody>
      </p:sp>
    </p:spTree>
    <p:extLst>
      <p:ext uri="{BB962C8B-B14F-4D97-AF65-F5344CB8AC3E}">
        <p14:creationId xmlns:p14="http://schemas.microsoft.com/office/powerpoint/2010/main" val="36529260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for learning</a:t>
            </a:r>
          </a:p>
        </p:txBody>
      </p:sp>
      <p:grpSp>
        <p:nvGrpSpPr>
          <p:cNvPr id="4" name="Group 3"/>
          <p:cNvGrpSpPr/>
          <p:nvPr/>
        </p:nvGrpSpPr>
        <p:grpSpPr>
          <a:xfrm>
            <a:off x="882043" y="1698259"/>
            <a:ext cx="6381156" cy="1209668"/>
            <a:chOff x="661531" y="1839248"/>
            <a:chExt cx="4785867" cy="907251"/>
          </a:xfrm>
        </p:grpSpPr>
        <p:sp>
          <p:nvSpPr>
            <p:cNvPr id="5" name="TextBox 4"/>
            <p:cNvSpPr txBox="1"/>
            <p:nvPr/>
          </p:nvSpPr>
          <p:spPr>
            <a:xfrm>
              <a:off x="661531" y="1852631"/>
              <a:ext cx="2107742" cy="830997"/>
            </a:xfrm>
            <a:prstGeom prst="rect">
              <a:avLst/>
            </a:prstGeom>
            <a:noFill/>
            <a:ln>
              <a:solidFill>
                <a:schemeClr val="tx1"/>
              </a:solidFill>
            </a:ln>
            <a:effectLst/>
          </p:spPr>
          <p:txBody>
            <a:bodyPr wrap="square" rtlCol="0">
              <a:spAutoFit/>
            </a:bodyPr>
            <a:lstStyle/>
            <a:p>
              <a:r>
                <a:rPr lang="en-US" sz="1100" dirty="0">
                  <a:latin typeface="Courier New"/>
                  <a:cs typeface="Courier New"/>
                </a:rPr>
                <a:t>Running test: </a:t>
              </a:r>
              <a:r>
                <a:rPr lang="en-US" sz="1100" dirty="0" err="1">
                  <a:latin typeface="Courier New"/>
                  <a:cs typeface="Courier New"/>
                </a:rPr>
                <a:t>pyspark</a:t>
              </a:r>
              <a:r>
                <a:rPr lang="en-US" sz="1100" dirty="0">
                  <a:latin typeface="Courier New"/>
                  <a:cs typeface="Courier New"/>
                </a:rPr>
                <a:t>/</a:t>
              </a:r>
              <a:r>
                <a:rPr lang="en-US" sz="1100" dirty="0" err="1">
                  <a:latin typeface="Courier New"/>
                  <a:cs typeface="Courier New"/>
                </a:rPr>
                <a:t>conf.py</a:t>
              </a:r>
              <a:endParaRPr lang="en-US" sz="1100" dirty="0">
                <a:latin typeface="Courier New"/>
                <a:cs typeface="Courier New"/>
              </a:endParaRPr>
            </a:p>
            <a:p>
              <a:r>
                <a:rPr lang="en-US" sz="1100" dirty="0">
                  <a:latin typeface="Courier New"/>
                  <a:cs typeface="Courier New"/>
                </a:rPr>
                <a:t>Spark assembly has been built with Hive, including </a:t>
              </a:r>
              <a:r>
                <a:rPr lang="en-US" sz="1100" dirty="0" err="1">
                  <a:latin typeface="Courier New"/>
                  <a:cs typeface="Courier New"/>
                </a:rPr>
                <a:t>Datanucleus</a:t>
              </a:r>
              <a:r>
                <a:rPr lang="en-US" sz="1100" dirty="0">
                  <a:latin typeface="Courier New"/>
                  <a:cs typeface="Courier New"/>
                </a:rPr>
                <a:t> jars on </a:t>
              </a:r>
              <a:r>
                <a:rPr lang="en-US" sz="1100" dirty="0" err="1">
                  <a:latin typeface="Courier New"/>
                  <a:cs typeface="Courier New"/>
                </a:rPr>
                <a:t>classpath</a:t>
              </a:r>
              <a:endParaRPr lang="en-US" sz="1100" dirty="0">
                <a:latin typeface="Courier New"/>
                <a:cs typeface="Courier New"/>
              </a:endParaRPr>
            </a:p>
            <a:p>
              <a:r>
                <a:rPr lang="en-US" sz="1100" dirty="0">
                  <a:latin typeface="Courier New"/>
                  <a:cs typeface="Courier New"/>
                </a:rPr>
                <a:t>14/12/15 18:36:12 WARN </a:t>
              </a:r>
              <a:r>
                <a:rPr lang="en-US" sz="1100" dirty="0" err="1">
                  <a:latin typeface="Courier New"/>
                  <a:cs typeface="Courier New"/>
                </a:rPr>
                <a:t>Utils</a:t>
              </a:r>
              <a:r>
                <a:rPr lang="en-US" sz="1100" dirty="0">
                  <a:latin typeface="Courier New"/>
                  <a:cs typeface="Courier New"/>
                </a:rPr>
                <a:t>: Your hostname, </a:t>
              </a:r>
            </a:p>
          </p:txBody>
        </p:sp>
        <p:grpSp>
          <p:nvGrpSpPr>
            <p:cNvPr id="6" name="Group 5"/>
            <p:cNvGrpSpPr/>
            <p:nvPr/>
          </p:nvGrpSpPr>
          <p:grpSpPr>
            <a:xfrm>
              <a:off x="3517571" y="1839248"/>
              <a:ext cx="1929827" cy="907251"/>
              <a:chOff x="3529770" y="2268130"/>
              <a:chExt cx="1929827" cy="907251"/>
            </a:xfrm>
          </p:grpSpPr>
          <p:cxnSp>
            <p:nvCxnSpPr>
              <p:cNvPr id="7" name="Straight Arrow Connector 6"/>
              <p:cNvCxnSpPr/>
              <p:nvPr/>
            </p:nvCxnSpPr>
            <p:spPr>
              <a:xfrm>
                <a:off x="3529770" y="2721756"/>
                <a:ext cx="808218" cy="0"/>
              </a:xfrm>
              <a:prstGeom prst="straightConnector1">
                <a:avLst/>
              </a:prstGeom>
              <a:ln w="38100" cmpd="sng">
                <a:solidFill>
                  <a:srgbClr val="444444"/>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cs typeface="Courier New"/>
                  </a:rPr>
                  <a:t>-1.1</a:t>
                </a:r>
              </a:p>
            </p:txBody>
          </p:sp>
        </p:grpSp>
      </p:grpSp>
      <p:sp>
        <p:nvSpPr>
          <p:cNvPr id="9" name="TextBox 8"/>
          <p:cNvSpPr txBox="1"/>
          <p:nvPr/>
        </p:nvSpPr>
        <p:spPr>
          <a:xfrm>
            <a:off x="882041" y="1168011"/>
            <a:ext cx="8585533" cy="569381"/>
          </a:xfrm>
          <a:prstGeom prst="rect">
            <a:avLst/>
          </a:prstGeom>
          <a:noFill/>
        </p:spPr>
        <p:txBody>
          <a:bodyPr wrap="none" lIns="121914" tIns="60957" rIns="121914" bIns="60957" rtlCol="0">
            <a:spAutoFit/>
          </a:bodyPr>
          <a:lstStyle/>
          <a:p>
            <a:r>
              <a:rPr lang="en-US" sz="2900" i="1" dirty="0">
                <a:solidFill>
                  <a:srgbClr val="0000FF"/>
                </a:solidFill>
                <a:latin typeface="Source Sans Pro Light"/>
                <a:cs typeface="Source Sans Pro Light"/>
              </a:rPr>
              <a:t>Instances</a:t>
            </a:r>
          </a:p>
        </p:txBody>
      </p:sp>
      <p:sp>
        <p:nvSpPr>
          <p:cNvPr id="10" name="TextBox 9"/>
          <p:cNvSpPr txBox="1"/>
          <p:nvPr/>
        </p:nvSpPr>
        <p:spPr>
          <a:xfrm>
            <a:off x="5993368" y="1168011"/>
            <a:ext cx="8151530" cy="569381"/>
          </a:xfrm>
          <a:prstGeom prst="rect">
            <a:avLst/>
          </a:prstGeom>
          <a:noFill/>
        </p:spPr>
        <p:txBody>
          <a:bodyPr wrap="none" lIns="121914" tIns="60957" rIns="121914" bIns="60957" rtlCol="0">
            <a:spAutoFit/>
          </a:bodyPr>
          <a:lstStyle/>
          <a:p>
            <a:r>
              <a:rPr lang="en-US" sz="2900" i="1" dirty="0">
                <a:solidFill>
                  <a:srgbClr val="0000FF"/>
                </a:solidFill>
                <a:latin typeface="Source Sans Pro Light"/>
                <a:cs typeface="Source Sans Pro Light"/>
              </a:rPr>
              <a:t>Labels</a:t>
            </a:r>
          </a:p>
        </p:txBody>
      </p:sp>
      <p:grpSp>
        <p:nvGrpSpPr>
          <p:cNvPr id="11" name="Group 10"/>
          <p:cNvGrpSpPr/>
          <p:nvPr/>
        </p:nvGrpSpPr>
        <p:grpSpPr>
          <a:xfrm>
            <a:off x="882043" y="2912687"/>
            <a:ext cx="6381156" cy="1209668"/>
            <a:chOff x="661531" y="1839248"/>
            <a:chExt cx="4785867" cy="907251"/>
          </a:xfrm>
        </p:grpSpPr>
        <p:sp>
          <p:nvSpPr>
            <p:cNvPr id="12" name="TextBox 11"/>
            <p:cNvSpPr txBox="1"/>
            <p:nvPr/>
          </p:nvSpPr>
          <p:spPr>
            <a:xfrm>
              <a:off x="661531" y="1852631"/>
              <a:ext cx="2107742" cy="830997"/>
            </a:xfrm>
            <a:prstGeom prst="rect">
              <a:avLst/>
            </a:prstGeom>
            <a:noFill/>
            <a:ln>
              <a:solidFill>
                <a:schemeClr val="tx1"/>
              </a:solidFill>
            </a:ln>
            <a:effectLst/>
          </p:spPr>
          <p:txBody>
            <a:bodyPr wrap="square" rtlCol="0">
              <a:spAutoFit/>
            </a:bodyPr>
            <a:lstStyle/>
            <a:p>
              <a:r>
                <a:rPr lang="en-US" sz="1100" dirty="0">
                  <a:latin typeface="Courier New"/>
                  <a:cs typeface="Courier New"/>
                </a:rPr>
                <a:t>Running test: </a:t>
              </a:r>
              <a:r>
                <a:rPr lang="en-US" sz="1100" dirty="0" err="1">
                  <a:latin typeface="Courier New"/>
                  <a:cs typeface="Courier New"/>
                </a:rPr>
                <a:t>pyspark</a:t>
              </a:r>
              <a:r>
                <a:rPr lang="en-US" sz="1100" dirty="0">
                  <a:latin typeface="Courier New"/>
                  <a:cs typeface="Courier New"/>
                </a:rPr>
                <a:t>/</a:t>
              </a:r>
              <a:r>
                <a:rPr lang="en-US" sz="1100" dirty="0" err="1">
                  <a:latin typeface="Courier New"/>
                  <a:cs typeface="Courier New"/>
                </a:rPr>
                <a:t>conf.py</a:t>
              </a:r>
              <a:endParaRPr lang="en-US" sz="1100" dirty="0">
                <a:latin typeface="Courier New"/>
                <a:cs typeface="Courier New"/>
              </a:endParaRPr>
            </a:p>
            <a:p>
              <a:r>
                <a:rPr lang="en-US" sz="1100" dirty="0">
                  <a:latin typeface="Courier New"/>
                  <a:cs typeface="Courier New"/>
                </a:rPr>
                <a:t>Spark assembly has been built with Hive, including </a:t>
              </a:r>
              <a:r>
                <a:rPr lang="en-US" sz="1100" dirty="0" err="1">
                  <a:latin typeface="Courier New"/>
                  <a:cs typeface="Courier New"/>
                </a:rPr>
                <a:t>Datanucleus</a:t>
              </a:r>
              <a:r>
                <a:rPr lang="en-US" sz="1100" dirty="0">
                  <a:latin typeface="Courier New"/>
                  <a:cs typeface="Courier New"/>
                </a:rPr>
                <a:t> jars on </a:t>
              </a:r>
              <a:r>
                <a:rPr lang="en-US" sz="1100" dirty="0" err="1">
                  <a:latin typeface="Courier New"/>
                  <a:cs typeface="Courier New"/>
                </a:rPr>
                <a:t>classpath</a:t>
              </a:r>
              <a:endParaRPr lang="en-US" sz="1100" dirty="0">
                <a:latin typeface="Courier New"/>
                <a:cs typeface="Courier New"/>
              </a:endParaRPr>
            </a:p>
            <a:p>
              <a:r>
                <a:rPr lang="en-US" sz="1100" dirty="0">
                  <a:latin typeface="Courier New"/>
                  <a:cs typeface="Courier New"/>
                </a:rPr>
                <a:t>14/12/15 18:36:12 WARN </a:t>
              </a:r>
              <a:r>
                <a:rPr lang="en-US" sz="1100" dirty="0" err="1">
                  <a:latin typeface="Courier New"/>
                  <a:cs typeface="Courier New"/>
                </a:rPr>
                <a:t>Utils</a:t>
              </a:r>
              <a:r>
                <a:rPr lang="en-US" sz="1100" dirty="0">
                  <a:latin typeface="Courier New"/>
                  <a:cs typeface="Courier New"/>
                </a:rPr>
                <a:t>: Your hostname, </a:t>
              </a:r>
            </a:p>
          </p:txBody>
        </p:sp>
        <p:grpSp>
          <p:nvGrpSpPr>
            <p:cNvPr id="13" name="Group 12"/>
            <p:cNvGrpSpPr/>
            <p:nvPr/>
          </p:nvGrpSpPr>
          <p:grpSpPr>
            <a:xfrm>
              <a:off x="3517571" y="1839248"/>
              <a:ext cx="1929827" cy="907251"/>
              <a:chOff x="3529770" y="2268130"/>
              <a:chExt cx="1929827" cy="907251"/>
            </a:xfrm>
          </p:grpSpPr>
          <p:cxnSp>
            <p:nvCxnSpPr>
              <p:cNvPr id="14" name="Straight Arrow Connector 13"/>
              <p:cNvCxnSpPr/>
              <p:nvPr/>
            </p:nvCxnSpPr>
            <p:spPr>
              <a:xfrm>
                <a:off x="3529770" y="2721756"/>
                <a:ext cx="808218" cy="0"/>
              </a:xfrm>
              <a:prstGeom prst="straightConnector1">
                <a:avLst/>
              </a:prstGeom>
              <a:ln w="38100" cmpd="sng">
                <a:solidFill>
                  <a:srgbClr val="444444"/>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000000"/>
                    </a:solidFill>
                    <a:cs typeface="Courier New"/>
                  </a:rPr>
                  <a:t>2.3</a:t>
                </a:r>
                <a:endParaRPr lang="en-US" b="1" dirty="0">
                  <a:solidFill>
                    <a:srgbClr val="000000"/>
                  </a:solidFill>
                  <a:cs typeface="Courier New"/>
                </a:endParaRPr>
              </a:p>
            </p:txBody>
          </p:sp>
        </p:grpSp>
      </p:grpSp>
      <p:grpSp>
        <p:nvGrpSpPr>
          <p:cNvPr id="16" name="Group 15"/>
          <p:cNvGrpSpPr/>
          <p:nvPr/>
        </p:nvGrpSpPr>
        <p:grpSpPr>
          <a:xfrm>
            <a:off x="882043" y="4112619"/>
            <a:ext cx="6381156" cy="1209668"/>
            <a:chOff x="661531" y="1839248"/>
            <a:chExt cx="4785867" cy="907251"/>
          </a:xfrm>
        </p:grpSpPr>
        <p:sp>
          <p:nvSpPr>
            <p:cNvPr id="17" name="TextBox 16"/>
            <p:cNvSpPr txBox="1"/>
            <p:nvPr/>
          </p:nvSpPr>
          <p:spPr>
            <a:xfrm>
              <a:off x="661531" y="1852631"/>
              <a:ext cx="2107742" cy="830997"/>
            </a:xfrm>
            <a:prstGeom prst="rect">
              <a:avLst/>
            </a:prstGeom>
            <a:noFill/>
            <a:ln>
              <a:solidFill>
                <a:schemeClr val="tx1"/>
              </a:solidFill>
            </a:ln>
            <a:effectLst/>
          </p:spPr>
          <p:txBody>
            <a:bodyPr wrap="square" rtlCol="0">
              <a:spAutoFit/>
            </a:bodyPr>
            <a:lstStyle/>
            <a:p>
              <a:r>
                <a:rPr lang="en-US" sz="1100" dirty="0">
                  <a:latin typeface="Courier New"/>
                  <a:cs typeface="Courier New"/>
                </a:rPr>
                <a:t>Running test: </a:t>
              </a:r>
              <a:r>
                <a:rPr lang="en-US" sz="1100" dirty="0" err="1">
                  <a:latin typeface="Courier New"/>
                  <a:cs typeface="Courier New"/>
                </a:rPr>
                <a:t>pyspark</a:t>
              </a:r>
              <a:r>
                <a:rPr lang="en-US" sz="1100" dirty="0">
                  <a:latin typeface="Courier New"/>
                  <a:cs typeface="Courier New"/>
                </a:rPr>
                <a:t>/</a:t>
              </a:r>
              <a:r>
                <a:rPr lang="en-US" sz="1100" dirty="0" err="1">
                  <a:latin typeface="Courier New"/>
                  <a:cs typeface="Courier New"/>
                </a:rPr>
                <a:t>conf.py</a:t>
              </a:r>
              <a:endParaRPr lang="en-US" sz="1100" dirty="0">
                <a:latin typeface="Courier New"/>
                <a:cs typeface="Courier New"/>
              </a:endParaRPr>
            </a:p>
            <a:p>
              <a:r>
                <a:rPr lang="en-US" sz="1100" dirty="0">
                  <a:latin typeface="Courier New"/>
                  <a:cs typeface="Courier New"/>
                </a:rPr>
                <a:t>Spark assembly has been built with Hive, including </a:t>
              </a:r>
              <a:r>
                <a:rPr lang="en-US" sz="1100" dirty="0" err="1">
                  <a:latin typeface="Courier New"/>
                  <a:cs typeface="Courier New"/>
                </a:rPr>
                <a:t>Datanucleus</a:t>
              </a:r>
              <a:r>
                <a:rPr lang="en-US" sz="1100" dirty="0">
                  <a:latin typeface="Courier New"/>
                  <a:cs typeface="Courier New"/>
                </a:rPr>
                <a:t> jars on </a:t>
              </a:r>
              <a:r>
                <a:rPr lang="en-US" sz="1100" dirty="0" err="1">
                  <a:latin typeface="Courier New"/>
                  <a:cs typeface="Courier New"/>
                </a:rPr>
                <a:t>classpath</a:t>
              </a:r>
              <a:endParaRPr lang="en-US" sz="1100" dirty="0">
                <a:latin typeface="Courier New"/>
                <a:cs typeface="Courier New"/>
              </a:endParaRPr>
            </a:p>
            <a:p>
              <a:r>
                <a:rPr lang="en-US" sz="1100" dirty="0">
                  <a:latin typeface="Courier New"/>
                  <a:cs typeface="Courier New"/>
                </a:rPr>
                <a:t>14/12/15 18:36:12 WARN </a:t>
              </a:r>
              <a:r>
                <a:rPr lang="en-US" sz="1100" dirty="0" err="1">
                  <a:latin typeface="Courier New"/>
                  <a:cs typeface="Courier New"/>
                </a:rPr>
                <a:t>Utils</a:t>
              </a:r>
              <a:r>
                <a:rPr lang="en-US" sz="1100" dirty="0">
                  <a:latin typeface="Courier New"/>
                  <a:cs typeface="Courier New"/>
                </a:rPr>
                <a:t>: Your hostname, </a:t>
              </a:r>
            </a:p>
          </p:txBody>
        </p:sp>
        <p:grpSp>
          <p:nvGrpSpPr>
            <p:cNvPr id="18" name="Group 17"/>
            <p:cNvGrpSpPr/>
            <p:nvPr/>
          </p:nvGrpSpPr>
          <p:grpSpPr>
            <a:xfrm>
              <a:off x="3517571" y="1839248"/>
              <a:ext cx="1929827" cy="907251"/>
              <a:chOff x="3529770" y="2268130"/>
              <a:chExt cx="1929827" cy="907251"/>
            </a:xfrm>
          </p:grpSpPr>
          <p:cxnSp>
            <p:nvCxnSpPr>
              <p:cNvPr id="19" name="Straight Arrow Connector 18"/>
              <p:cNvCxnSpPr/>
              <p:nvPr/>
            </p:nvCxnSpPr>
            <p:spPr>
              <a:xfrm>
                <a:off x="3529770" y="2721756"/>
                <a:ext cx="808218" cy="0"/>
              </a:xfrm>
              <a:prstGeom prst="straightConnector1">
                <a:avLst/>
              </a:prstGeom>
              <a:ln w="38100" cmpd="sng">
                <a:solidFill>
                  <a:srgbClr val="444444"/>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cs typeface="Courier New"/>
                  </a:rPr>
                  <a:t>0</a:t>
                </a:r>
                <a:r>
                  <a:rPr lang="en-US" b="1" dirty="0" smtClean="0">
                    <a:solidFill>
                      <a:srgbClr val="000000"/>
                    </a:solidFill>
                    <a:cs typeface="Courier New"/>
                  </a:rPr>
                  <a:t>.1</a:t>
                </a:r>
                <a:endParaRPr lang="en-US" b="1" dirty="0">
                  <a:solidFill>
                    <a:srgbClr val="000000"/>
                  </a:solidFill>
                  <a:cs typeface="Courier New"/>
                </a:endParaRPr>
              </a:p>
            </p:txBody>
          </p:sp>
        </p:grpSp>
      </p:grpSp>
      <p:sp>
        <p:nvSpPr>
          <p:cNvPr id="21" name="TextBox 20"/>
          <p:cNvSpPr txBox="1"/>
          <p:nvPr/>
        </p:nvSpPr>
        <p:spPr>
          <a:xfrm rot="5400000">
            <a:off x="3799543" y="5387978"/>
            <a:ext cx="934675" cy="1154159"/>
          </a:xfrm>
          <a:prstGeom prst="rect">
            <a:avLst/>
          </a:prstGeom>
          <a:noFill/>
        </p:spPr>
        <p:txBody>
          <a:bodyPr wrap="none" lIns="121914" tIns="60957" rIns="121914" bIns="60957" rtlCol="0">
            <a:spAutoFit/>
          </a:bodyPr>
          <a:lstStyle/>
          <a:p>
            <a:r>
              <a:rPr lang="en-US" sz="6700" b="1" dirty="0"/>
              <a:t>...</a:t>
            </a:r>
          </a:p>
        </p:txBody>
      </p:sp>
      <p:sp>
        <p:nvSpPr>
          <p:cNvPr id="22" name="Rectangle 21"/>
          <p:cNvSpPr/>
          <p:nvPr/>
        </p:nvSpPr>
        <p:spPr>
          <a:xfrm>
            <a:off x="576498" y="1262569"/>
            <a:ext cx="7428713" cy="5112827"/>
          </a:xfrm>
          <a:prstGeom prst="rect">
            <a:avLst/>
          </a:prstGeom>
          <a:noFill/>
          <a:ln>
            <a:solidFill>
              <a:srgbClr val="000000"/>
            </a:solidFill>
            <a:prstDash val="sysDash"/>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lang="en-US"/>
          </a:p>
        </p:txBody>
      </p:sp>
      <p:sp>
        <p:nvSpPr>
          <p:cNvPr id="23" name="TextBox 22"/>
          <p:cNvSpPr txBox="1"/>
          <p:nvPr/>
        </p:nvSpPr>
        <p:spPr>
          <a:xfrm>
            <a:off x="8197869" y="1837087"/>
            <a:ext cx="8338966" cy="569381"/>
          </a:xfrm>
          <a:prstGeom prst="rect">
            <a:avLst/>
          </a:prstGeom>
          <a:noFill/>
        </p:spPr>
        <p:txBody>
          <a:bodyPr wrap="none" lIns="121914" tIns="60957" rIns="121914" bIns="60957" rtlCol="0">
            <a:spAutoFit/>
          </a:bodyPr>
          <a:lstStyle/>
          <a:p>
            <a:r>
              <a:rPr lang="en-US" sz="2900" i="1" dirty="0">
                <a:solidFill>
                  <a:srgbClr val="0000FF"/>
                </a:solidFill>
                <a:latin typeface="Source Sans Pro Light"/>
                <a:cs typeface="Source Sans Pro Light"/>
              </a:rPr>
              <a:t>Dataset</a:t>
            </a:r>
          </a:p>
        </p:txBody>
      </p:sp>
      <p:sp>
        <p:nvSpPr>
          <p:cNvPr id="24" name="TextBox 23"/>
          <p:cNvSpPr txBox="1"/>
          <p:nvPr/>
        </p:nvSpPr>
        <p:spPr>
          <a:xfrm>
            <a:off x="8351816" y="2552913"/>
            <a:ext cx="2523588" cy="415492"/>
          </a:xfrm>
          <a:prstGeom prst="rect">
            <a:avLst/>
          </a:prstGeom>
          <a:noFill/>
        </p:spPr>
        <p:txBody>
          <a:bodyPr wrap="none" lIns="121914" tIns="60957" rIns="121914" bIns="60957" rtlCol="0">
            <a:spAutoFit/>
          </a:bodyPr>
          <a:lstStyle/>
          <a:p>
            <a:r>
              <a:rPr lang="en-US" dirty="0" smtClean="0">
                <a:solidFill>
                  <a:srgbClr val="008000"/>
                </a:solidFill>
                <a:latin typeface="Consolas"/>
                <a:cs typeface="Consolas"/>
              </a:rPr>
              <a:t>RDD[</a:t>
            </a:r>
            <a:r>
              <a:rPr lang="en-US" dirty="0" err="1" smtClean="0">
                <a:solidFill>
                  <a:srgbClr val="008000"/>
                </a:solidFill>
                <a:latin typeface="Consolas"/>
                <a:cs typeface="Consolas"/>
              </a:rPr>
              <a:t>LabeledPoint</a:t>
            </a:r>
            <a:r>
              <a:rPr lang="en-US" dirty="0" smtClean="0">
                <a:solidFill>
                  <a:srgbClr val="008000"/>
                </a:solidFill>
                <a:latin typeface="Consolas"/>
                <a:cs typeface="Consolas"/>
              </a:rPr>
              <a:t>]</a:t>
            </a:r>
            <a:endParaRPr lang="en-US" dirty="0">
              <a:solidFill>
                <a:srgbClr val="008000"/>
              </a:solidFill>
              <a:latin typeface="Consolas"/>
              <a:cs typeface="Consolas"/>
            </a:endParaRPr>
          </a:p>
        </p:txBody>
      </p:sp>
    </p:spTree>
    <p:extLst>
      <p:ext uri="{BB962C8B-B14F-4D97-AF65-F5344CB8AC3E}">
        <p14:creationId xmlns:p14="http://schemas.microsoft.com/office/powerpoint/2010/main" val="3266444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training + testing</a:t>
            </a:r>
            <a:endParaRPr lang="en-US" dirty="0"/>
          </a:p>
        </p:txBody>
      </p:sp>
      <p:grpSp>
        <p:nvGrpSpPr>
          <p:cNvPr id="25" name="Group 24"/>
          <p:cNvGrpSpPr/>
          <p:nvPr/>
        </p:nvGrpSpPr>
        <p:grpSpPr>
          <a:xfrm>
            <a:off x="9255424" y="1606565"/>
            <a:ext cx="2090645" cy="1461892"/>
            <a:chOff x="6941569" y="1606563"/>
            <a:chExt cx="1567984" cy="1461891"/>
          </a:xfrm>
        </p:grpSpPr>
        <p:grpSp>
          <p:nvGrpSpPr>
            <p:cNvPr id="60" name="Group 59"/>
            <p:cNvGrpSpPr/>
            <p:nvPr/>
          </p:nvGrpSpPr>
          <p:grpSpPr>
            <a:xfrm>
              <a:off x="6941569" y="2034460"/>
              <a:ext cx="1567984" cy="1033994"/>
              <a:chOff x="6727155" y="2100298"/>
              <a:chExt cx="1567984" cy="1033994"/>
            </a:xfrm>
          </p:grpSpPr>
          <p:sp>
            <p:nvSpPr>
              <p:cNvPr id="57" name="Rounded Rectangle 56"/>
              <p:cNvSpPr/>
              <p:nvPr/>
            </p:nvSpPr>
            <p:spPr>
              <a:xfrm>
                <a:off x="6727155" y="2100298"/>
                <a:ext cx="1567984" cy="1033994"/>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59" name="TextBox 58"/>
              <p:cNvSpPr txBox="1"/>
              <p:nvPr/>
            </p:nvSpPr>
            <p:spPr>
              <a:xfrm>
                <a:off x="6972213" y="2124511"/>
                <a:ext cx="1152844" cy="969495"/>
              </a:xfrm>
              <a:prstGeom prst="rect">
                <a:avLst/>
              </a:prstGeom>
              <a:noFill/>
            </p:spPr>
            <p:txBody>
              <a:bodyPr wrap="none" rtlCol="0">
                <a:spAutoFit/>
              </a:bodyPr>
              <a:lstStyle/>
              <a:p>
                <a:r>
                  <a:rPr lang="en-US" dirty="0" smtClean="0">
                    <a:solidFill>
                      <a:srgbClr val="008000"/>
                    </a:solidFill>
                    <a:latin typeface="Consolas"/>
                    <a:cs typeface="Consolas"/>
                  </a:rPr>
                  <a:t>Linear</a:t>
                </a:r>
              </a:p>
              <a:p>
                <a:r>
                  <a:rPr lang="en-US" dirty="0" smtClean="0">
                    <a:solidFill>
                      <a:srgbClr val="008000"/>
                    </a:solidFill>
                    <a:latin typeface="Consolas"/>
                    <a:cs typeface="Consolas"/>
                  </a:rPr>
                  <a:t>Regression</a:t>
                </a:r>
              </a:p>
              <a:p>
                <a:r>
                  <a:rPr lang="en-US" dirty="0" smtClean="0">
                    <a:solidFill>
                      <a:srgbClr val="008000"/>
                    </a:solidFill>
                    <a:latin typeface="Consolas"/>
                    <a:cs typeface="Consolas"/>
                  </a:rPr>
                  <a:t>Model</a:t>
                </a:r>
              </a:p>
            </p:txBody>
          </p:sp>
        </p:grpSp>
        <p:sp>
          <p:nvSpPr>
            <p:cNvPr id="61" name="TextBox 60"/>
            <p:cNvSpPr txBox="1"/>
            <p:nvPr/>
          </p:nvSpPr>
          <p:spPr>
            <a:xfrm>
              <a:off x="7040533" y="1606563"/>
              <a:ext cx="886280" cy="384721"/>
            </a:xfrm>
            <a:prstGeom prst="rect">
              <a:avLst/>
            </a:prstGeom>
            <a:noFill/>
          </p:spPr>
          <p:txBody>
            <a:bodyPr wrap="none" rtlCol="0">
              <a:spAutoFit/>
            </a:bodyPr>
            <a:lstStyle/>
            <a:p>
              <a:r>
                <a:rPr lang="en-US" dirty="0" smtClean="0">
                  <a:latin typeface="Source Sans Pro"/>
                  <a:cs typeface="Source Sans Pro"/>
                </a:rPr>
                <a:t>ML model</a:t>
              </a:r>
              <a:endParaRPr lang="en-US" dirty="0">
                <a:latin typeface="Source Sans Pro"/>
                <a:cs typeface="Source Sans Pro"/>
              </a:endParaRPr>
            </a:p>
          </p:txBody>
        </p:sp>
      </p:grpSp>
      <p:grpSp>
        <p:nvGrpSpPr>
          <p:cNvPr id="65" name="Group 64"/>
          <p:cNvGrpSpPr/>
          <p:nvPr/>
        </p:nvGrpSpPr>
        <p:grpSpPr>
          <a:xfrm>
            <a:off x="285903" y="1317805"/>
            <a:ext cx="2551111" cy="2492659"/>
            <a:chOff x="214425" y="1317803"/>
            <a:chExt cx="1913333" cy="2492659"/>
          </a:xfrm>
        </p:grpSpPr>
        <p:sp>
          <p:nvSpPr>
            <p:cNvPr id="53" name="TextBox 52"/>
            <p:cNvSpPr txBox="1"/>
            <p:nvPr/>
          </p:nvSpPr>
          <p:spPr>
            <a:xfrm>
              <a:off x="214425" y="2317240"/>
              <a:ext cx="1081065" cy="538609"/>
            </a:xfrm>
            <a:prstGeom prst="rect">
              <a:avLst/>
            </a:prstGeom>
            <a:noFill/>
          </p:spPr>
          <p:txBody>
            <a:bodyPr wrap="none" rtlCol="0">
              <a:spAutoFit/>
            </a:bodyPr>
            <a:lstStyle/>
            <a:p>
              <a:r>
                <a:rPr lang="en-US" sz="2900" b="1" dirty="0">
                  <a:latin typeface="Source Sans Pro Light"/>
                  <a:cs typeface="Source Sans Pro Light"/>
                </a:rPr>
                <a:t>Training</a:t>
              </a:r>
            </a:p>
          </p:txBody>
        </p:sp>
        <p:sp>
          <p:nvSpPr>
            <p:cNvPr id="62" name="Left Brace 61"/>
            <p:cNvSpPr/>
            <p:nvPr/>
          </p:nvSpPr>
          <p:spPr>
            <a:xfrm>
              <a:off x="1509421" y="1317803"/>
              <a:ext cx="618337" cy="2492659"/>
            </a:xfrm>
            <a:prstGeom prst="leftBrace">
              <a:avLst/>
            </a:prstGeom>
            <a:noFill/>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6" name="Group 25"/>
          <p:cNvGrpSpPr/>
          <p:nvPr/>
        </p:nvGrpSpPr>
        <p:grpSpPr>
          <a:xfrm>
            <a:off x="417855" y="3969460"/>
            <a:ext cx="2419159" cy="2183361"/>
            <a:chOff x="313389" y="3969457"/>
            <a:chExt cx="1814369" cy="2183361"/>
          </a:xfrm>
        </p:grpSpPr>
        <p:sp>
          <p:nvSpPr>
            <p:cNvPr id="63" name="TextBox 62"/>
            <p:cNvSpPr txBox="1"/>
            <p:nvPr/>
          </p:nvSpPr>
          <p:spPr>
            <a:xfrm>
              <a:off x="313389" y="4968896"/>
              <a:ext cx="975267" cy="538609"/>
            </a:xfrm>
            <a:prstGeom prst="rect">
              <a:avLst/>
            </a:prstGeom>
            <a:noFill/>
          </p:spPr>
          <p:txBody>
            <a:bodyPr wrap="none" rtlCol="0">
              <a:spAutoFit/>
            </a:bodyPr>
            <a:lstStyle/>
            <a:p>
              <a:r>
                <a:rPr lang="en-US" sz="2900" b="1" dirty="0">
                  <a:latin typeface="Source Sans Pro Light"/>
                  <a:cs typeface="Source Sans Pro Light"/>
                </a:rPr>
                <a:t>Testing</a:t>
              </a:r>
            </a:p>
          </p:txBody>
        </p:sp>
        <p:sp>
          <p:nvSpPr>
            <p:cNvPr id="64" name="Left Brace 63"/>
            <p:cNvSpPr/>
            <p:nvPr/>
          </p:nvSpPr>
          <p:spPr>
            <a:xfrm>
              <a:off x="1509421" y="3969457"/>
              <a:ext cx="618337" cy="2183361"/>
            </a:xfrm>
            <a:prstGeom prst="leftBrace">
              <a:avLst/>
            </a:prstGeom>
            <a:noFill/>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7" name="Group 26"/>
          <p:cNvGrpSpPr/>
          <p:nvPr/>
        </p:nvGrpSpPr>
        <p:grpSpPr>
          <a:xfrm>
            <a:off x="2870513" y="3956914"/>
            <a:ext cx="5608099" cy="2165996"/>
            <a:chOff x="2152882" y="3956912"/>
            <a:chExt cx="4206073" cy="2165994"/>
          </a:xfrm>
        </p:grpSpPr>
        <p:grpSp>
          <p:nvGrpSpPr>
            <p:cNvPr id="95" name="Group 94"/>
            <p:cNvGrpSpPr/>
            <p:nvPr/>
          </p:nvGrpSpPr>
          <p:grpSpPr>
            <a:xfrm>
              <a:off x="2329895" y="4408721"/>
              <a:ext cx="1012504" cy="1714185"/>
              <a:chOff x="2329895" y="4408721"/>
              <a:chExt cx="1012504" cy="1714185"/>
            </a:xfrm>
          </p:grpSpPr>
          <p:sp>
            <p:nvSpPr>
              <p:cNvPr id="86" name="TextBox 85"/>
              <p:cNvSpPr txBox="1"/>
              <p:nvPr/>
            </p:nvSpPr>
            <p:spPr>
              <a:xfrm>
                <a:off x="2527761" y="4542388"/>
                <a:ext cx="640933" cy="369332"/>
              </a:xfrm>
              <a:prstGeom prst="rect">
                <a:avLst/>
              </a:prstGeom>
              <a:noFill/>
              <a:ln>
                <a:solidFill>
                  <a:schemeClr val="tx1"/>
                </a:solidFill>
              </a:ln>
              <a:effectLst/>
            </p:spPr>
            <p:txBody>
              <a:bodyPr wrap="square" rtlCol="0">
                <a:spAutoFit/>
              </a:bodyPr>
              <a:lstStyle/>
              <a:p>
                <a:r>
                  <a:rPr lang="en-US" sz="300" dirty="0">
                    <a:latin typeface="Courier New"/>
                    <a:cs typeface="Courier New"/>
                  </a:rPr>
                  <a:t>Running test: </a:t>
                </a:r>
                <a:r>
                  <a:rPr lang="en-US" sz="300" dirty="0" err="1">
                    <a:latin typeface="Courier New"/>
                    <a:cs typeface="Courier New"/>
                  </a:rPr>
                  <a:t>pyspark</a:t>
                </a:r>
                <a:r>
                  <a:rPr lang="en-US" sz="300" dirty="0">
                    <a:latin typeface="Courier New"/>
                    <a:cs typeface="Courier New"/>
                  </a:rPr>
                  <a:t>/</a:t>
                </a:r>
                <a:r>
                  <a:rPr lang="en-US" sz="300" dirty="0" err="1">
                    <a:latin typeface="Courier New"/>
                    <a:cs typeface="Courier New"/>
                  </a:rPr>
                  <a:t>conf.py</a:t>
                </a:r>
                <a:endParaRPr lang="en-US" sz="300" dirty="0">
                  <a:latin typeface="Courier New"/>
                  <a:cs typeface="Courier New"/>
                </a:endParaRPr>
              </a:p>
              <a:p>
                <a:r>
                  <a:rPr lang="en-US" sz="300" dirty="0">
                    <a:latin typeface="Courier New"/>
                    <a:cs typeface="Courier New"/>
                  </a:rPr>
                  <a:t>Spark assembly has been built with Hive, including </a:t>
                </a:r>
                <a:r>
                  <a:rPr lang="en-US" sz="300" dirty="0" err="1">
                    <a:latin typeface="Courier New"/>
                    <a:cs typeface="Courier New"/>
                  </a:rPr>
                  <a:t>Datanucleus</a:t>
                </a:r>
                <a:r>
                  <a:rPr lang="en-US" sz="300" dirty="0">
                    <a:latin typeface="Courier New"/>
                    <a:cs typeface="Courier New"/>
                  </a:rPr>
                  <a:t> jars on </a:t>
                </a:r>
                <a:r>
                  <a:rPr lang="en-US" sz="300" dirty="0" err="1">
                    <a:latin typeface="Courier New"/>
                    <a:cs typeface="Courier New"/>
                  </a:rPr>
                  <a:t>classpath</a:t>
                </a:r>
                <a:endParaRPr lang="en-US" sz="300" dirty="0">
                  <a:latin typeface="Courier New"/>
                  <a:cs typeface="Courier New"/>
                </a:endParaRPr>
              </a:p>
              <a:p>
                <a:r>
                  <a:rPr lang="en-US" sz="300" dirty="0">
                    <a:latin typeface="Courier New"/>
                    <a:cs typeface="Courier New"/>
                  </a:rPr>
                  <a:t>14/12/15 18:36:12 WARN </a:t>
                </a:r>
                <a:r>
                  <a:rPr lang="en-US" sz="300" dirty="0" err="1">
                    <a:latin typeface="Courier New"/>
                    <a:cs typeface="Courier New"/>
                  </a:rPr>
                  <a:t>Utils</a:t>
                </a:r>
                <a:r>
                  <a:rPr lang="en-US" sz="300" dirty="0">
                    <a:latin typeface="Courier New"/>
                    <a:cs typeface="Courier New"/>
                  </a:rPr>
                  <a:t>: Your hostname, </a:t>
                </a:r>
              </a:p>
            </p:txBody>
          </p:sp>
          <p:sp>
            <p:nvSpPr>
              <p:cNvPr id="82" name="TextBox 81"/>
              <p:cNvSpPr txBox="1"/>
              <p:nvPr/>
            </p:nvSpPr>
            <p:spPr>
              <a:xfrm>
                <a:off x="2527761" y="4935620"/>
                <a:ext cx="640933" cy="369332"/>
              </a:xfrm>
              <a:prstGeom prst="rect">
                <a:avLst/>
              </a:prstGeom>
              <a:noFill/>
              <a:ln>
                <a:solidFill>
                  <a:schemeClr val="tx1"/>
                </a:solidFill>
              </a:ln>
              <a:effectLst/>
            </p:spPr>
            <p:txBody>
              <a:bodyPr wrap="square" rtlCol="0">
                <a:spAutoFit/>
              </a:bodyPr>
              <a:lstStyle/>
              <a:p>
                <a:r>
                  <a:rPr lang="en-US" sz="300" dirty="0">
                    <a:latin typeface="Courier New"/>
                    <a:cs typeface="Courier New"/>
                  </a:rPr>
                  <a:t>Running test: </a:t>
                </a:r>
                <a:r>
                  <a:rPr lang="en-US" sz="300" dirty="0" err="1">
                    <a:latin typeface="Courier New"/>
                    <a:cs typeface="Courier New"/>
                  </a:rPr>
                  <a:t>pyspark</a:t>
                </a:r>
                <a:r>
                  <a:rPr lang="en-US" sz="300" dirty="0">
                    <a:latin typeface="Courier New"/>
                    <a:cs typeface="Courier New"/>
                  </a:rPr>
                  <a:t>/</a:t>
                </a:r>
                <a:r>
                  <a:rPr lang="en-US" sz="300" dirty="0" err="1">
                    <a:latin typeface="Courier New"/>
                    <a:cs typeface="Courier New"/>
                  </a:rPr>
                  <a:t>conf.py</a:t>
                </a:r>
                <a:endParaRPr lang="en-US" sz="300" dirty="0">
                  <a:latin typeface="Courier New"/>
                  <a:cs typeface="Courier New"/>
                </a:endParaRPr>
              </a:p>
              <a:p>
                <a:r>
                  <a:rPr lang="en-US" sz="300" dirty="0">
                    <a:latin typeface="Courier New"/>
                    <a:cs typeface="Courier New"/>
                  </a:rPr>
                  <a:t>Spark assembly has been built with Hive, including </a:t>
                </a:r>
                <a:r>
                  <a:rPr lang="en-US" sz="300" dirty="0" err="1">
                    <a:latin typeface="Courier New"/>
                    <a:cs typeface="Courier New"/>
                  </a:rPr>
                  <a:t>Datanucleus</a:t>
                </a:r>
                <a:r>
                  <a:rPr lang="en-US" sz="300" dirty="0">
                    <a:latin typeface="Courier New"/>
                    <a:cs typeface="Courier New"/>
                  </a:rPr>
                  <a:t> jars on </a:t>
                </a:r>
                <a:r>
                  <a:rPr lang="en-US" sz="300" dirty="0" err="1">
                    <a:latin typeface="Courier New"/>
                    <a:cs typeface="Courier New"/>
                  </a:rPr>
                  <a:t>classpath</a:t>
                </a:r>
                <a:endParaRPr lang="en-US" sz="300" dirty="0">
                  <a:latin typeface="Courier New"/>
                  <a:cs typeface="Courier New"/>
                </a:endParaRPr>
              </a:p>
              <a:p>
                <a:r>
                  <a:rPr lang="en-US" sz="300" dirty="0">
                    <a:latin typeface="Courier New"/>
                    <a:cs typeface="Courier New"/>
                  </a:rPr>
                  <a:t>14/12/15 18:36:12 WARN </a:t>
                </a:r>
                <a:r>
                  <a:rPr lang="en-US" sz="300" dirty="0" err="1">
                    <a:latin typeface="Courier New"/>
                    <a:cs typeface="Courier New"/>
                  </a:rPr>
                  <a:t>Utils</a:t>
                </a:r>
                <a:r>
                  <a:rPr lang="en-US" sz="300" dirty="0">
                    <a:latin typeface="Courier New"/>
                    <a:cs typeface="Courier New"/>
                  </a:rPr>
                  <a:t>: Your hostname, </a:t>
                </a:r>
              </a:p>
            </p:txBody>
          </p:sp>
          <p:sp>
            <p:nvSpPr>
              <p:cNvPr id="78" name="TextBox 77"/>
              <p:cNvSpPr txBox="1"/>
              <p:nvPr/>
            </p:nvSpPr>
            <p:spPr>
              <a:xfrm>
                <a:off x="2527761" y="5346910"/>
                <a:ext cx="640933" cy="369332"/>
              </a:xfrm>
              <a:prstGeom prst="rect">
                <a:avLst/>
              </a:prstGeom>
              <a:noFill/>
              <a:ln>
                <a:solidFill>
                  <a:schemeClr val="tx1"/>
                </a:solidFill>
              </a:ln>
              <a:effectLst/>
            </p:spPr>
            <p:txBody>
              <a:bodyPr wrap="square" rtlCol="0">
                <a:spAutoFit/>
              </a:bodyPr>
              <a:lstStyle/>
              <a:p>
                <a:r>
                  <a:rPr lang="en-US" sz="300" dirty="0">
                    <a:latin typeface="Courier New"/>
                    <a:cs typeface="Courier New"/>
                  </a:rPr>
                  <a:t>Running test: </a:t>
                </a:r>
                <a:r>
                  <a:rPr lang="en-US" sz="300" dirty="0" err="1">
                    <a:latin typeface="Courier New"/>
                    <a:cs typeface="Courier New"/>
                  </a:rPr>
                  <a:t>pyspark</a:t>
                </a:r>
                <a:r>
                  <a:rPr lang="en-US" sz="300" dirty="0">
                    <a:latin typeface="Courier New"/>
                    <a:cs typeface="Courier New"/>
                  </a:rPr>
                  <a:t>/</a:t>
                </a:r>
                <a:r>
                  <a:rPr lang="en-US" sz="300" dirty="0" err="1">
                    <a:latin typeface="Courier New"/>
                    <a:cs typeface="Courier New"/>
                  </a:rPr>
                  <a:t>conf.py</a:t>
                </a:r>
                <a:endParaRPr lang="en-US" sz="300" dirty="0">
                  <a:latin typeface="Courier New"/>
                  <a:cs typeface="Courier New"/>
                </a:endParaRPr>
              </a:p>
              <a:p>
                <a:r>
                  <a:rPr lang="en-US" sz="300" dirty="0">
                    <a:latin typeface="Courier New"/>
                    <a:cs typeface="Courier New"/>
                  </a:rPr>
                  <a:t>Spark assembly has been built with Hive, including </a:t>
                </a:r>
                <a:r>
                  <a:rPr lang="en-US" sz="300" dirty="0" err="1">
                    <a:latin typeface="Courier New"/>
                    <a:cs typeface="Courier New"/>
                  </a:rPr>
                  <a:t>Datanucleus</a:t>
                </a:r>
                <a:r>
                  <a:rPr lang="en-US" sz="300" dirty="0">
                    <a:latin typeface="Courier New"/>
                    <a:cs typeface="Courier New"/>
                  </a:rPr>
                  <a:t> jars on </a:t>
                </a:r>
                <a:r>
                  <a:rPr lang="en-US" sz="300" dirty="0" err="1">
                    <a:latin typeface="Courier New"/>
                    <a:cs typeface="Courier New"/>
                  </a:rPr>
                  <a:t>classpath</a:t>
                </a:r>
                <a:endParaRPr lang="en-US" sz="300" dirty="0">
                  <a:latin typeface="Courier New"/>
                  <a:cs typeface="Courier New"/>
                </a:endParaRPr>
              </a:p>
              <a:p>
                <a:r>
                  <a:rPr lang="en-US" sz="300" dirty="0">
                    <a:latin typeface="Courier New"/>
                    <a:cs typeface="Courier New"/>
                  </a:rPr>
                  <a:t>14/12/15 18:36:12 WARN </a:t>
                </a:r>
                <a:r>
                  <a:rPr lang="en-US" sz="300" dirty="0" err="1">
                    <a:latin typeface="Courier New"/>
                    <a:cs typeface="Courier New"/>
                  </a:rPr>
                  <a:t>Utils</a:t>
                </a:r>
                <a:r>
                  <a:rPr lang="en-US" sz="300" dirty="0">
                    <a:latin typeface="Courier New"/>
                    <a:cs typeface="Courier New"/>
                  </a:rPr>
                  <a:t>: Your hostname, </a:t>
                </a:r>
              </a:p>
            </p:txBody>
          </p:sp>
          <p:sp>
            <p:nvSpPr>
              <p:cNvPr id="73" name="TextBox 72"/>
              <p:cNvSpPr txBox="1"/>
              <p:nvPr/>
            </p:nvSpPr>
            <p:spPr>
              <a:xfrm rot="5400000">
                <a:off x="2659736" y="5588035"/>
                <a:ext cx="538828" cy="530914"/>
              </a:xfrm>
              <a:prstGeom prst="rect">
                <a:avLst/>
              </a:prstGeom>
              <a:noFill/>
            </p:spPr>
            <p:txBody>
              <a:bodyPr wrap="none" rtlCol="0">
                <a:spAutoFit/>
              </a:bodyPr>
              <a:lstStyle/>
              <a:p>
                <a:r>
                  <a:rPr lang="en-US" sz="4000" dirty="0"/>
                  <a:t>…</a:t>
                </a:r>
              </a:p>
            </p:txBody>
          </p:sp>
          <p:sp>
            <p:nvSpPr>
              <p:cNvPr id="68" name="Rectangle 67"/>
              <p:cNvSpPr/>
              <p:nvPr/>
            </p:nvSpPr>
            <p:spPr>
              <a:xfrm>
                <a:off x="2329895" y="4408721"/>
                <a:ext cx="1012504" cy="1678108"/>
              </a:xfrm>
              <a:prstGeom prst="rect">
                <a:avLst/>
              </a:prstGeom>
              <a:noFill/>
              <a:ln>
                <a:solidFill>
                  <a:srgbClr val="000000"/>
                </a:solid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4" name="TextBox 93"/>
            <p:cNvSpPr txBox="1"/>
            <p:nvPr/>
          </p:nvSpPr>
          <p:spPr>
            <a:xfrm>
              <a:off x="2152882" y="3956912"/>
              <a:ext cx="4206073" cy="384721"/>
            </a:xfrm>
            <a:prstGeom prst="rect">
              <a:avLst/>
            </a:prstGeom>
            <a:noFill/>
          </p:spPr>
          <p:txBody>
            <a:bodyPr wrap="none" rtlCol="0">
              <a:spAutoFit/>
            </a:bodyPr>
            <a:lstStyle/>
            <a:p>
              <a:r>
                <a:rPr lang="en-US" i="1" dirty="0" smtClean="0">
                  <a:solidFill>
                    <a:srgbClr val="0000FF"/>
                  </a:solidFill>
                  <a:latin typeface="Source Sans Pro Light"/>
                  <a:cs typeface="Source Sans Pro Light"/>
                </a:rPr>
                <a:t>New logs</a:t>
              </a:r>
              <a:endParaRPr lang="en-US" i="1" dirty="0">
                <a:solidFill>
                  <a:srgbClr val="0000FF"/>
                </a:solidFill>
                <a:latin typeface="Source Sans Pro Light"/>
                <a:cs typeface="Source Sans Pro Light"/>
              </a:endParaRPr>
            </a:p>
          </p:txBody>
        </p:sp>
      </p:grpSp>
      <p:grpSp>
        <p:nvGrpSpPr>
          <p:cNvPr id="30" name="Group 29"/>
          <p:cNvGrpSpPr/>
          <p:nvPr/>
        </p:nvGrpSpPr>
        <p:grpSpPr>
          <a:xfrm>
            <a:off x="4759929" y="4072379"/>
            <a:ext cx="9151206" cy="1609500"/>
            <a:chOff x="3569945" y="4072379"/>
            <a:chExt cx="6863404" cy="1609500"/>
          </a:xfrm>
        </p:grpSpPr>
        <p:sp>
          <p:nvSpPr>
            <p:cNvPr id="89" name="Oval 88"/>
            <p:cNvSpPr/>
            <p:nvPr/>
          </p:nvSpPr>
          <p:spPr>
            <a:xfrm>
              <a:off x="5736004" y="4540679"/>
              <a:ext cx="275861" cy="336678"/>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 b="1" dirty="0">
                  <a:solidFill>
                    <a:srgbClr val="000000"/>
                  </a:solidFill>
                  <a:cs typeface="Courier New"/>
                </a:rPr>
                <a:t>-1.1</a:t>
              </a:r>
            </a:p>
          </p:txBody>
        </p:sp>
        <p:grpSp>
          <p:nvGrpSpPr>
            <p:cNvPr id="83" name="Group 82"/>
            <p:cNvGrpSpPr/>
            <p:nvPr/>
          </p:nvGrpSpPr>
          <p:grpSpPr>
            <a:xfrm>
              <a:off x="3573698" y="4933911"/>
              <a:ext cx="2438167" cy="336678"/>
              <a:chOff x="-2558440" y="2268130"/>
              <a:chExt cx="8018037" cy="907251"/>
            </a:xfrm>
          </p:grpSpPr>
          <p:cxnSp>
            <p:nvCxnSpPr>
              <p:cNvPr id="84" name="Straight Arrow Connector 83"/>
              <p:cNvCxnSpPr/>
              <p:nvPr/>
            </p:nvCxnSpPr>
            <p:spPr>
              <a:xfrm>
                <a:off x="-2558440" y="2721755"/>
                <a:ext cx="6896427" cy="0"/>
              </a:xfrm>
              <a:prstGeom prst="straightConnector1">
                <a:avLst/>
              </a:prstGeom>
              <a:ln w="63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85" name="Oval 84"/>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 b="1" dirty="0">
                    <a:solidFill>
                      <a:srgbClr val="000000"/>
                    </a:solidFill>
                    <a:cs typeface="Courier New"/>
                  </a:rPr>
                  <a:t>2.3</a:t>
                </a:r>
              </a:p>
            </p:txBody>
          </p:sp>
        </p:grpSp>
        <p:grpSp>
          <p:nvGrpSpPr>
            <p:cNvPr id="79" name="Group 78"/>
            <p:cNvGrpSpPr/>
            <p:nvPr/>
          </p:nvGrpSpPr>
          <p:grpSpPr>
            <a:xfrm>
              <a:off x="3569945" y="5345201"/>
              <a:ext cx="2441920" cy="336678"/>
              <a:chOff x="-2570782" y="2268130"/>
              <a:chExt cx="8030379" cy="907251"/>
            </a:xfrm>
          </p:grpSpPr>
          <p:cxnSp>
            <p:nvCxnSpPr>
              <p:cNvPr id="80" name="Straight Arrow Connector 79"/>
              <p:cNvCxnSpPr/>
              <p:nvPr/>
            </p:nvCxnSpPr>
            <p:spPr>
              <a:xfrm>
                <a:off x="-2570782" y="2721755"/>
                <a:ext cx="6908769" cy="0"/>
              </a:xfrm>
              <a:prstGeom prst="straightConnector1">
                <a:avLst/>
              </a:prstGeom>
              <a:ln w="63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81" name="Oval 80"/>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 b="1" dirty="0">
                    <a:solidFill>
                      <a:srgbClr val="000000"/>
                    </a:solidFill>
                    <a:cs typeface="Courier New"/>
                  </a:rPr>
                  <a:t>0.1</a:t>
                </a:r>
              </a:p>
            </p:txBody>
          </p:sp>
        </p:grpSp>
        <p:sp>
          <p:nvSpPr>
            <p:cNvPr id="97" name="TextBox 96"/>
            <p:cNvSpPr txBox="1"/>
            <p:nvPr/>
          </p:nvSpPr>
          <p:spPr>
            <a:xfrm>
              <a:off x="5519880" y="4072379"/>
              <a:ext cx="4913469" cy="384721"/>
            </a:xfrm>
            <a:prstGeom prst="rect">
              <a:avLst/>
            </a:prstGeom>
            <a:noFill/>
          </p:spPr>
          <p:txBody>
            <a:bodyPr wrap="none" rtlCol="0">
              <a:spAutoFit/>
            </a:bodyPr>
            <a:lstStyle/>
            <a:p>
              <a:r>
                <a:rPr lang="en-US" i="1" dirty="0" smtClean="0">
                  <a:solidFill>
                    <a:srgbClr val="0000FF"/>
                  </a:solidFill>
                  <a:latin typeface="Source Sans Pro Light"/>
                  <a:cs typeface="Source Sans Pro Light"/>
                </a:rPr>
                <a:t>Predicted priorities</a:t>
              </a:r>
              <a:endParaRPr lang="en-US" i="1" dirty="0">
                <a:solidFill>
                  <a:srgbClr val="0000FF"/>
                </a:solidFill>
                <a:latin typeface="Source Sans Pro Light"/>
                <a:cs typeface="Source Sans Pro Light"/>
              </a:endParaRPr>
            </a:p>
          </p:txBody>
        </p:sp>
      </p:grpSp>
      <p:grpSp>
        <p:nvGrpSpPr>
          <p:cNvPr id="52" name="Group 51"/>
          <p:cNvGrpSpPr/>
          <p:nvPr/>
        </p:nvGrpSpPr>
        <p:grpSpPr>
          <a:xfrm>
            <a:off x="3338132" y="1449764"/>
            <a:ext cx="2441149" cy="2245379"/>
            <a:chOff x="593793" y="1929972"/>
            <a:chExt cx="1830862" cy="2245379"/>
          </a:xfrm>
        </p:grpSpPr>
        <p:grpSp>
          <p:nvGrpSpPr>
            <p:cNvPr id="50" name="Group 49"/>
            <p:cNvGrpSpPr/>
            <p:nvPr/>
          </p:nvGrpSpPr>
          <p:grpSpPr>
            <a:xfrm>
              <a:off x="791660" y="2058674"/>
              <a:ext cx="1459065" cy="2113329"/>
              <a:chOff x="791660" y="2058674"/>
              <a:chExt cx="1459065" cy="2113329"/>
            </a:xfrm>
          </p:grpSpPr>
          <p:grpSp>
            <p:nvGrpSpPr>
              <p:cNvPr id="4" name="Group 3"/>
              <p:cNvGrpSpPr/>
              <p:nvPr/>
            </p:nvGrpSpPr>
            <p:grpSpPr>
              <a:xfrm>
                <a:off x="791660" y="2058674"/>
                <a:ext cx="1455312" cy="374298"/>
                <a:chOff x="661531" y="1839248"/>
                <a:chExt cx="4785867" cy="1008626"/>
              </a:xfrm>
            </p:grpSpPr>
            <p:sp>
              <p:nvSpPr>
                <p:cNvPr id="5" name="TextBox 4"/>
                <p:cNvSpPr txBox="1"/>
                <p:nvPr/>
              </p:nvSpPr>
              <p:spPr>
                <a:xfrm>
                  <a:off x="661531" y="1852632"/>
                  <a:ext cx="2107741" cy="995242"/>
                </a:xfrm>
                <a:prstGeom prst="rect">
                  <a:avLst/>
                </a:prstGeom>
                <a:noFill/>
                <a:ln>
                  <a:solidFill>
                    <a:schemeClr val="tx1"/>
                  </a:solidFill>
                </a:ln>
                <a:effectLst/>
              </p:spPr>
              <p:txBody>
                <a:bodyPr wrap="square" rtlCol="0">
                  <a:spAutoFit/>
                </a:bodyPr>
                <a:lstStyle/>
                <a:p>
                  <a:r>
                    <a:rPr lang="en-US" sz="300" dirty="0">
                      <a:latin typeface="Courier New"/>
                      <a:cs typeface="Courier New"/>
                    </a:rPr>
                    <a:t>Running test: </a:t>
                  </a:r>
                  <a:r>
                    <a:rPr lang="en-US" sz="300" dirty="0" err="1">
                      <a:latin typeface="Courier New"/>
                      <a:cs typeface="Courier New"/>
                    </a:rPr>
                    <a:t>pyspark</a:t>
                  </a:r>
                  <a:r>
                    <a:rPr lang="en-US" sz="300" dirty="0">
                      <a:latin typeface="Courier New"/>
                      <a:cs typeface="Courier New"/>
                    </a:rPr>
                    <a:t>/</a:t>
                  </a:r>
                  <a:r>
                    <a:rPr lang="en-US" sz="300" dirty="0" err="1">
                      <a:latin typeface="Courier New"/>
                      <a:cs typeface="Courier New"/>
                    </a:rPr>
                    <a:t>conf.py</a:t>
                  </a:r>
                  <a:endParaRPr lang="en-US" sz="300" dirty="0">
                    <a:latin typeface="Courier New"/>
                    <a:cs typeface="Courier New"/>
                  </a:endParaRPr>
                </a:p>
                <a:p>
                  <a:r>
                    <a:rPr lang="en-US" sz="300" dirty="0">
                      <a:latin typeface="Courier New"/>
                      <a:cs typeface="Courier New"/>
                    </a:rPr>
                    <a:t>Spark assembly has been built with Hive, including </a:t>
                  </a:r>
                  <a:r>
                    <a:rPr lang="en-US" sz="300" dirty="0" err="1">
                      <a:latin typeface="Courier New"/>
                      <a:cs typeface="Courier New"/>
                    </a:rPr>
                    <a:t>Datanucleus</a:t>
                  </a:r>
                  <a:r>
                    <a:rPr lang="en-US" sz="300" dirty="0">
                      <a:latin typeface="Courier New"/>
                      <a:cs typeface="Courier New"/>
                    </a:rPr>
                    <a:t> jars on </a:t>
                  </a:r>
                  <a:r>
                    <a:rPr lang="en-US" sz="300" dirty="0" err="1">
                      <a:latin typeface="Courier New"/>
                      <a:cs typeface="Courier New"/>
                    </a:rPr>
                    <a:t>classpath</a:t>
                  </a:r>
                  <a:endParaRPr lang="en-US" sz="300" dirty="0">
                    <a:latin typeface="Courier New"/>
                    <a:cs typeface="Courier New"/>
                  </a:endParaRPr>
                </a:p>
                <a:p>
                  <a:r>
                    <a:rPr lang="en-US" sz="300" dirty="0">
                      <a:latin typeface="Courier New"/>
                      <a:cs typeface="Courier New"/>
                    </a:rPr>
                    <a:t>14/12/15 18:36:12 WARN </a:t>
                  </a:r>
                  <a:r>
                    <a:rPr lang="en-US" sz="300" dirty="0" err="1">
                      <a:latin typeface="Courier New"/>
                      <a:cs typeface="Courier New"/>
                    </a:rPr>
                    <a:t>Utils</a:t>
                  </a:r>
                  <a:r>
                    <a:rPr lang="en-US" sz="300" dirty="0">
                      <a:latin typeface="Courier New"/>
                      <a:cs typeface="Courier New"/>
                    </a:rPr>
                    <a:t>: Your hostname, </a:t>
                  </a:r>
                </a:p>
              </p:txBody>
            </p:sp>
            <p:grpSp>
              <p:nvGrpSpPr>
                <p:cNvPr id="6" name="Group 5"/>
                <p:cNvGrpSpPr/>
                <p:nvPr/>
              </p:nvGrpSpPr>
              <p:grpSpPr>
                <a:xfrm>
                  <a:off x="3517571" y="1839248"/>
                  <a:ext cx="1929827" cy="907251"/>
                  <a:chOff x="3529770" y="2268130"/>
                  <a:chExt cx="1929827" cy="907251"/>
                </a:xfrm>
              </p:grpSpPr>
              <p:cxnSp>
                <p:nvCxnSpPr>
                  <p:cNvPr id="7" name="Straight Arrow Connector 6"/>
                  <p:cNvCxnSpPr/>
                  <p:nvPr/>
                </p:nvCxnSpPr>
                <p:spPr>
                  <a:xfrm>
                    <a:off x="3529770" y="2721756"/>
                    <a:ext cx="808218" cy="0"/>
                  </a:xfrm>
                  <a:prstGeom prst="straightConnector1">
                    <a:avLst/>
                  </a:prstGeom>
                  <a:ln w="63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 b="1" dirty="0">
                        <a:solidFill>
                          <a:srgbClr val="000000"/>
                        </a:solidFill>
                        <a:cs typeface="Courier New"/>
                      </a:rPr>
                      <a:t>-1.1</a:t>
                    </a:r>
                  </a:p>
                </p:txBody>
              </p:sp>
            </p:grpSp>
          </p:grpSp>
          <p:grpSp>
            <p:nvGrpSpPr>
              <p:cNvPr id="9" name="Group 8"/>
              <p:cNvGrpSpPr/>
              <p:nvPr/>
            </p:nvGrpSpPr>
            <p:grpSpPr>
              <a:xfrm>
                <a:off x="791660" y="2451906"/>
                <a:ext cx="1455312" cy="374298"/>
                <a:chOff x="661531" y="1839248"/>
                <a:chExt cx="4785867" cy="1008626"/>
              </a:xfrm>
            </p:grpSpPr>
            <p:sp>
              <p:nvSpPr>
                <p:cNvPr id="10" name="TextBox 9"/>
                <p:cNvSpPr txBox="1"/>
                <p:nvPr/>
              </p:nvSpPr>
              <p:spPr>
                <a:xfrm>
                  <a:off x="661531" y="1852632"/>
                  <a:ext cx="2107741" cy="995242"/>
                </a:xfrm>
                <a:prstGeom prst="rect">
                  <a:avLst/>
                </a:prstGeom>
                <a:noFill/>
                <a:ln>
                  <a:solidFill>
                    <a:schemeClr val="tx1"/>
                  </a:solidFill>
                </a:ln>
                <a:effectLst/>
              </p:spPr>
              <p:txBody>
                <a:bodyPr wrap="square" rtlCol="0">
                  <a:spAutoFit/>
                </a:bodyPr>
                <a:lstStyle/>
                <a:p>
                  <a:r>
                    <a:rPr lang="en-US" sz="300" dirty="0">
                      <a:latin typeface="Courier New"/>
                      <a:cs typeface="Courier New"/>
                    </a:rPr>
                    <a:t>Running test: </a:t>
                  </a:r>
                  <a:r>
                    <a:rPr lang="en-US" sz="300" dirty="0" err="1">
                      <a:latin typeface="Courier New"/>
                      <a:cs typeface="Courier New"/>
                    </a:rPr>
                    <a:t>pyspark</a:t>
                  </a:r>
                  <a:r>
                    <a:rPr lang="en-US" sz="300" dirty="0">
                      <a:latin typeface="Courier New"/>
                      <a:cs typeface="Courier New"/>
                    </a:rPr>
                    <a:t>/</a:t>
                  </a:r>
                  <a:r>
                    <a:rPr lang="en-US" sz="300" dirty="0" err="1">
                      <a:latin typeface="Courier New"/>
                      <a:cs typeface="Courier New"/>
                    </a:rPr>
                    <a:t>conf.py</a:t>
                  </a:r>
                  <a:endParaRPr lang="en-US" sz="300" dirty="0">
                    <a:latin typeface="Courier New"/>
                    <a:cs typeface="Courier New"/>
                  </a:endParaRPr>
                </a:p>
                <a:p>
                  <a:r>
                    <a:rPr lang="en-US" sz="300" dirty="0">
                      <a:latin typeface="Courier New"/>
                      <a:cs typeface="Courier New"/>
                    </a:rPr>
                    <a:t>Spark assembly has been built with Hive, including </a:t>
                  </a:r>
                  <a:r>
                    <a:rPr lang="en-US" sz="300" dirty="0" err="1">
                      <a:latin typeface="Courier New"/>
                      <a:cs typeface="Courier New"/>
                    </a:rPr>
                    <a:t>Datanucleus</a:t>
                  </a:r>
                  <a:r>
                    <a:rPr lang="en-US" sz="300" dirty="0">
                      <a:latin typeface="Courier New"/>
                      <a:cs typeface="Courier New"/>
                    </a:rPr>
                    <a:t> jars on </a:t>
                  </a:r>
                  <a:r>
                    <a:rPr lang="en-US" sz="300" dirty="0" err="1">
                      <a:latin typeface="Courier New"/>
                      <a:cs typeface="Courier New"/>
                    </a:rPr>
                    <a:t>classpath</a:t>
                  </a:r>
                  <a:endParaRPr lang="en-US" sz="300" dirty="0">
                    <a:latin typeface="Courier New"/>
                    <a:cs typeface="Courier New"/>
                  </a:endParaRPr>
                </a:p>
                <a:p>
                  <a:r>
                    <a:rPr lang="en-US" sz="300" dirty="0">
                      <a:latin typeface="Courier New"/>
                      <a:cs typeface="Courier New"/>
                    </a:rPr>
                    <a:t>14/12/15 18:36:12 WARN </a:t>
                  </a:r>
                  <a:r>
                    <a:rPr lang="en-US" sz="300" dirty="0" err="1">
                      <a:latin typeface="Courier New"/>
                      <a:cs typeface="Courier New"/>
                    </a:rPr>
                    <a:t>Utils</a:t>
                  </a:r>
                  <a:r>
                    <a:rPr lang="en-US" sz="300" dirty="0">
                      <a:latin typeface="Courier New"/>
                      <a:cs typeface="Courier New"/>
                    </a:rPr>
                    <a:t>: Your hostname, </a:t>
                  </a:r>
                </a:p>
              </p:txBody>
            </p:sp>
            <p:grpSp>
              <p:nvGrpSpPr>
                <p:cNvPr id="11" name="Group 10"/>
                <p:cNvGrpSpPr/>
                <p:nvPr/>
              </p:nvGrpSpPr>
              <p:grpSpPr>
                <a:xfrm>
                  <a:off x="3517571" y="1839248"/>
                  <a:ext cx="1929827" cy="907251"/>
                  <a:chOff x="3529770" y="2268130"/>
                  <a:chExt cx="1929827" cy="907251"/>
                </a:xfrm>
              </p:grpSpPr>
              <p:cxnSp>
                <p:nvCxnSpPr>
                  <p:cNvPr id="12" name="Straight Arrow Connector 11"/>
                  <p:cNvCxnSpPr/>
                  <p:nvPr/>
                </p:nvCxnSpPr>
                <p:spPr>
                  <a:xfrm>
                    <a:off x="3529770" y="2721756"/>
                    <a:ext cx="808218" cy="0"/>
                  </a:xfrm>
                  <a:prstGeom prst="straightConnector1">
                    <a:avLst/>
                  </a:prstGeom>
                  <a:ln w="63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 b="1" dirty="0">
                        <a:solidFill>
                          <a:srgbClr val="000000"/>
                        </a:solidFill>
                        <a:cs typeface="Courier New"/>
                      </a:rPr>
                      <a:t>2.3</a:t>
                    </a:r>
                  </a:p>
                </p:txBody>
              </p:sp>
            </p:grpSp>
          </p:grpSp>
          <p:grpSp>
            <p:nvGrpSpPr>
              <p:cNvPr id="14" name="Group 13"/>
              <p:cNvGrpSpPr/>
              <p:nvPr/>
            </p:nvGrpSpPr>
            <p:grpSpPr>
              <a:xfrm>
                <a:off x="791660" y="2863196"/>
                <a:ext cx="1455312" cy="374298"/>
                <a:chOff x="661531" y="1839248"/>
                <a:chExt cx="4785867" cy="1008626"/>
              </a:xfrm>
            </p:grpSpPr>
            <p:sp>
              <p:nvSpPr>
                <p:cNvPr id="15" name="TextBox 14"/>
                <p:cNvSpPr txBox="1"/>
                <p:nvPr/>
              </p:nvSpPr>
              <p:spPr>
                <a:xfrm>
                  <a:off x="661531" y="1852632"/>
                  <a:ext cx="2107741" cy="995242"/>
                </a:xfrm>
                <a:prstGeom prst="rect">
                  <a:avLst/>
                </a:prstGeom>
                <a:noFill/>
                <a:ln>
                  <a:solidFill>
                    <a:schemeClr val="tx1"/>
                  </a:solidFill>
                </a:ln>
                <a:effectLst/>
              </p:spPr>
              <p:txBody>
                <a:bodyPr wrap="square" rtlCol="0">
                  <a:spAutoFit/>
                </a:bodyPr>
                <a:lstStyle/>
                <a:p>
                  <a:r>
                    <a:rPr lang="en-US" sz="300" dirty="0">
                      <a:latin typeface="Courier New"/>
                      <a:cs typeface="Courier New"/>
                    </a:rPr>
                    <a:t>Running test: </a:t>
                  </a:r>
                  <a:r>
                    <a:rPr lang="en-US" sz="300" dirty="0" err="1">
                      <a:latin typeface="Courier New"/>
                      <a:cs typeface="Courier New"/>
                    </a:rPr>
                    <a:t>pyspark</a:t>
                  </a:r>
                  <a:r>
                    <a:rPr lang="en-US" sz="300" dirty="0">
                      <a:latin typeface="Courier New"/>
                      <a:cs typeface="Courier New"/>
                    </a:rPr>
                    <a:t>/</a:t>
                  </a:r>
                  <a:r>
                    <a:rPr lang="en-US" sz="300" dirty="0" err="1">
                      <a:latin typeface="Courier New"/>
                      <a:cs typeface="Courier New"/>
                    </a:rPr>
                    <a:t>conf.py</a:t>
                  </a:r>
                  <a:endParaRPr lang="en-US" sz="300" dirty="0">
                    <a:latin typeface="Courier New"/>
                    <a:cs typeface="Courier New"/>
                  </a:endParaRPr>
                </a:p>
                <a:p>
                  <a:r>
                    <a:rPr lang="en-US" sz="300" dirty="0">
                      <a:latin typeface="Courier New"/>
                      <a:cs typeface="Courier New"/>
                    </a:rPr>
                    <a:t>Spark assembly has been built with Hive, including </a:t>
                  </a:r>
                  <a:r>
                    <a:rPr lang="en-US" sz="300" dirty="0" err="1">
                      <a:latin typeface="Courier New"/>
                      <a:cs typeface="Courier New"/>
                    </a:rPr>
                    <a:t>Datanucleus</a:t>
                  </a:r>
                  <a:r>
                    <a:rPr lang="en-US" sz="300" dirty="0">
                      <a:latin typeface="Courier New"/>
                      <a:cs typeface="Courier New"/>
                    </a:rPr>
                    <a:t> jars on </a:t>
                  </a:r>
                  <a:r>
                    <a:rPr lang="en-US" sz="300" dirty="0" err="1">
                      <a:latin typeface="Courier New"/>
                      <a:cs typeface="Courier New"/>
                    </a:rPr>
                    <a:t>classpath</a:t>
                  </a:r>
                  <a:endParaRPr lang="en-US" sz="300" dirty="0">
                    <a:latin typeface="Courier New"/>
                    <a:cs typeface="Courier New"/>
                  </a:endParaRPr>
                </a:p>
                <a:p>
                  <a:r>
                    <a:rPr lang="en-US" sz="300" dirty="0">
                      <a:latin typeface="Courier New"/>
                      <a:cs typeface="Courier New"/>
                    </a:rPr>
                    <a:t>14/12/15 18:36:12 WARN </a:t>
                  </a:r>
                  <a:r>
                    <a:rPr lang="en-US" sz="300" dirty="0" err="1">
                      <a:latin typeface="Courier New"/>
                      <a:cs typeface="Courier New"/>
                    </a:rPr>
                    <a:t>Utils</a:t>
                  </a:r>
                  <a:r>
                    <a:rPr lang="en-US" sz="300" dirty="0">
                      <a:latin typeface="Courier New"/>
                      <a:cs typeface="Courier New"/>
                    </a:rPr>
                    <a:t>: Your hostname, </a:t>
                  </a:r>
                </a:p>
              </p:txBody>
            </p:sp>
            <p:grpSp>
              <p:nvGrpSpPr>
                <p:cNvPr id="16" name="Group 15"/>
                <p:cNvGrpSpPr/>
                <p:nvPr/>
              </p:nvGrpSpPr>
              <p:grpSpPr>
                <a:xfrm>
                  <a:off x="3517571" y="1839248"/>
                  <a:ext cx="1929827" cy="907251"/>
                  <a:chOff x="3529770" y="2268130"/>
                  <a:chExt cx="1929827" cy="907251"/>
                </a:xfrm>
              </p:grpSpPr>
              <p:cxnSp>
                <p:nvCxnSpPr>
                  <p:cNvPr id="17" name="Straight Arrow Connector 16"/>
                  <p:cNvCxnSpPr/>
                  <p:nvPr/>
                </p:nvCxnSpPr>
                <p:spPr>
                  <a:xfrm>
                    <a:off x="3529770" y="2721756"/>
                    <a:ext cx="808218" cy="0"/>
                  </a:xfrm>
                  <a:prstGeom prst="straightConnector1">
                    <a:avLst/>
                  </a:prstGeom>
                  <a:ln w="63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 b="1" dirty="0">
                        <a:solidFill>
                          <a:srgbClr val="000000"/>
                        </a:solidFill>
                        <a:cs typeface="Courier New"/>
                      </a:rPr>
                      <a:t>0.1</a:t>
                    </a:r>
                  </a:p>
                </p:txBody>
              </p:sp>
            </p:grpSp>
          </p:grpSp>
          <p:grpSp>
            <p:nvGrpSpPr>
              <p:cNvPr id="19" name="Group 18"/>
              <p:cNvGrpSpPr/>
              <p:nvPr/>
            </p:nvGrpSpPr>
            <p:grpSpPr>
              <a:xfrm>
                <a:off x="795413" y="3261327"/>
                <a:ext cx="1455312" cy="374298"/>
                <a:chOff x="661531" y="1839248"/>
                <a:chExt cx="4785867" cy="1008626"/>
              </a:xfrm>
            </p:grpSpPr>
            <p:sp>
              <p:nvSpPr>
                <p:cNvPr id="20" name="TextBox 19"/>
                <p:cNvSpPr txBox="1"/>
                <p:nvPr/>
              </p:nvSpPr>
              <p:spPr>
                <a:xfrm>
                  <a:off x="661531" y="1852632"/>
                  <a:ext cx="2107741" cy="995242"/>
                </a:xfrm>
                <a:prstGeom prst="rect">
                  <a:avLst/>
                </a:prstGeom>
                <a:noFill/>
                <a:ln>
                  <a:solidFill>
                    <a:schemeClr val="tx1"/>
                  </a:solidFill>
                </a:ln>
                <a:effectLst/>
              </p:spPr>
              <p:txBody>
                <a:bodyPr wrap="square" rtlCol="0">
                  <a:spAutoFit/>
                </a:bodyPr>
                <a:lstStyle/>
                <a:p>
                  <a:r>
                    <a:rPr lang="en-US" sz="300" dirty="0">
                      <a:latin typeface="Courier New"/>
                      <a:cs typeface="Courier New"/>
                    </a:rPr>
                    <a:t>Running test: </a:t>
                  </a:r>
                  <a:r>
                    <a:rPr lang="en-US" sz="300" dirty="0" err="1">
                      <a:latin typeface="Courier New"/>
                      <a:cs typeface="Courier New"/>
                    </a:rPr>
                    <a:t>pyspark</a:t>
                  </a:r>
                  <a:r>
                    <a:rPr lang="en-US" sz="300" dirty="0">
                      <a:latin typeface="Courier New"/>
                      <a:cs typeface="Courier New"/>
                    </a:rPr>
                    <a:t>/</a:t>
                  </a:r>
                  <a:r>
                    <a:rPr lang="en-US" sz="300" dirty="0" err="1">
                      <a:latin typeface="Courier New"/>
                      <a:cs typeface="Courier New"/>
                    </a:rPr>
                    <a:t>conf.py</a:t>
                  </a:r>
                  <a:endParaRPr lang="en-US" sz="300" dirty="0">
                    <a:latin typeface="Courier New"/>
                    <a:cs typeface="Courier New"/>
                  </a:endParaRPr>
                </a:p>
                <a:p>
                  <a:r>
                    <a:rPr lang="en-US" sz="300" dirty="0">
                      <a:latin typeface="Courier New"/>
                      <a:cs typeface="Courier New"/>
                    </a:rPr>
                    <a:t>Spark assembly has been built with Hive, including </a:t>
                  </a:r>
                  <a:r>
                    <a:rPr lang="en-US" sz="300" dirty="0" err="1">
                      <a:latin typeface="Courier New"/>
                      <a:cs typeface="Courier New"/>
                    </a:rPr>
                    <a:t>Datanucleus</a:t>
                  </a:r>
                  <a:r>
                    <a:rPr lang="en-US" sz="300" dirty="0">
                      <a:latin typeface="Courier New"/>
                      <a:cs typeface="Courier New"/>
                    </a:rPr>
                    <a:t> jars on </a:t>
                  </a:r>
                  <a:r>
                    <a:rPr lang="en-US" sz="300" dirty="0" err="1">
                      <a:latin typeface="Courier New"/>
                      <a:cs typeface="Courier New"/>
                    </a:rPr>
                    <a:t>classpath</a:t>
                  </a:r>
                  <a:endParaRPr lang="en-US" sz="300" dirty="0">
                    <a:latin typeface="Courier New"/>
                    <a:cs typeface="Courier New"/>
                  </a:endParaRPr>
                </a:p>
                <a:p>
                  <a:r>
                    <a:rPr lang="en-US" sz="300" dirty="0">
                      <a:latin typeface="Courier New"/>
                      <a:cs typeface="Courier New"/>
                    </a:rPr>
                    <a:t>14/12/15 18:36:12 WARN </a:t>
                  </a:r>
                  <a:r>
                    <a:rPr lang="en-US" sz="300" dirty="0" err="1">
                      <a:latin typeface="Courier New"/>
                      <a:cs typeface="Courier New"/>
                    </a:rPr>
                    <a:t>Utils</a:t>
                  </a:r>
                  <a:r>
                    <a:rPr lang="en-US" sz="300" dirty="0">
                      <a:latin typeface="Courier New"/>
                      <a:cs typeface="Courier New"/>
                    </a:rPr>
                    <a:t>: Your hostname, </a:t>
                  </a:r>
                </a:p>
              </p:txBody>
            </p:sp>
            <p:grpSp>
              <p:nvGrpSpPr>
                <p:cNvPr id="21" name="Group 20"/>
                <p:cNvGrpSpPr/>
                <p:nvPr/>
              </p:nvGrpSpPr>
              <p:grpSpPr>
                <a:xfrm>
                  <a:off x="3517571" y="1839248"/>
                  <a:ext cx="1929827" cy="907251"/>
                  <a:chOff x="3529770" y="2268130"/>
                  <a:chExt cx="1929827" cy="907251"/>
                </a:xfrm>
              </p:grpSpPr>
              <p:cxnSp>
                <p:nvCxnSpPr>
                  <p:cNvPr id="22" name="Straight Arrow Connector 21"/>
                  <p:cNvCxnSpPr/>
                  <p:nvPr/>
                </p:nvCxnSpPr>
                <p:spPr>
                  <a:xfrm>
                    <a:off x="3529770" y="2721756"/>
                    <a:ext cx="808218" cy="0"/>
                  </a:xfrm>
                  <a:prstGeom prst="straightConnector1">
                    <a:avLst/>
                  </a:prstGeom>
                  <a:ln w="63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 b="1" dirty="0">
                        <a:solidFill>
                          <a:srgbClr val="000000"/>
                        </a:solidFill>
                        <a:cs typeface="Courier New"/>
                      </a:rPr>
                      <a:t>-1.1</a:t>
                    </a:r>
                  </a:p>
                </p:txBody>
              </p:sp>
            </p:grpSp>
          </p:grpSp>
          <p:sp>
            <p:nvSpPr>
              <p:cNvPr id="49" name="TextBox 48"/>
              <p:cNvSpPr txBox="1"/>
              <p:nvPr/>
            </p:nvSpPr>
            <p:spPr>
              <a:xfrm rot="5400000">
                <a:off x="1187539" y="3637131"/>
                <a:ext cx="538829" cy="530915"/>
              </a:xfrm>
              <a:prstGeom prst="rect">
                <a:avLst/>
              </a:prstGeom>
              <a:noFill/>
            </p:spPr>
            <p:txBody>
              <a:bodyPr wrap="none" rtlCol="0">
                <a:spAutoFit/>
              </a:bodyPr>
              <a:lstStyle/>
              <a:p>
                <a:r>
                  <a:rPr lang="en-US" sz="4000" dirty="0"/>
                  <a:t>…</a:t>
                </a:r>
              </a:p>
            </p:txBody>
          </p:sp>
        </p:grpSp>
        <p:sp>
          <p:nvSpPr>
            <p:cNvPr id="51" name="Rectangle 50"/>
            <p:cNvSpPr/>
            <p:nvPr/>
          </p:nvSpPr>
          <p:spPr>
            <a:xfrm>
              <a:off x="593793" y="1929972"/>
              <a:ext cx="1830862" cy="2245379"/>
            </a:xfrm>
            <a:prstGeom prst="rect">
              <a:avLst/>
            </a:prstGeom>
            <a:noFill/>
            <a:ln>
              <a:solidFill>
                <a:srgbClr val="000000"/>
              </a:solid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6003895" y="1915143"/>
            <a:ext cx="2946972" cy="1287669"/>
            <a:chOff x="4502920" y="1915143"/>
            <a:chExt cx="2210229" cy="1287669"/>
          </a:xfrm>
        </p:grpSpPr>
        <p:sp>
          <p:nvSpPr>
            <p:cNvPr id="55" name="Right Arrow 54"/>
            <p:cNvSpPr/>
            <p:nvPr/>
          </p:nvSpPr>
          <p:spPr>
            <a:xfrm>
              <a:off x="4502920" y="2308374"/>
              <a:ext cx="2210229" cy="291695"/>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56" name="TextBox 55"/>
            <p:cNvSpPr txBox="1"/>
            <p:nvPr/>
          </p:nvSpPr>
          <p:spPr>
            <a:xfrm>
              <a:off x="4760377" y="1915143"/>
              <a:ext cx="1149429" cy="384721"/>
            </a:xfrm>
            <a:prstGeom prst="rect">
              <a:avLst/>
            </a:prstGeom>
            <a:noFill/>
          </p:spPr>
          <p:txBody>
            <a:bodyPr wrap="none" rtlCol="0">
              <a:spAutoFit/>
            </a:bodyPr>
            <a:lstStyle/>
            <a:p>
              <a:r>
                <a:rPr lang="en-US" dirty="0" smtClean="0">
                  <a:latin typeface="Source Sans Pro"/>
                  <a:cs typeface="Source Sans Pro"/>
                </a:rPr>
                <a:t>ML algorithm</a:t>
              </a:r>
              <a:endParaRPr lang="en-US" dirty="0">
                <a:latin typeface="Source Sans Pro"/>
                <a:cs typeface="Source Sans Pro"/>
              </a:endParaRPr>
            </a:p>
          </p:txBody>
        </p:sp>
        <p:sp>
          <p:nvSpPr>
            <p:cNvPr id="58" name="TextBox 57"/>
            <p:cNvSpPr txBox="1"/>
            <p:nvPr/>
          </p:nvSpPr>
          <p:spPr>
            <a:xfrm>
              <a:off x="4795012" y="2525704"/>
              <a:ext cx="1143226" cy="677108"/>
            </a:xfrm>
            <a:prstGeom prst="rect">
              <a:avLst/>
            </a:prstGeom>
            <a:noFill/>
          </p:spPr>
          <p:txBody>
            <a:bodyPr wrap="none" rtlCol="0">
              <a:spAutoFit/>
            </a:bodyPr>
            <a:lstStyle/>
            <a:p>
              <a:r>
                <a:rPr lang="en-US" dirty="0" smtClean="0">
                  <a:solidFill>
                    <a:srgbClr val="008000"/>
                  </a:solidFill>
                  <a:latin typeface="Consolas"/>
                  <a:cs typeface="Consolas"/>
                </a:rPr>
                <a:t>Linear</a:t>
              </a:r>
            </a:p>
            <a:p>
              <a:r>
                <a:rPr lang="en-US" dirty="0" smtClean="0">
                  <a:solidFill>
                    <a:srgbClr val="008000"/>
                  </a:solidFill>
                  <a:latin typeface="Consolas"/>
                  <a:cs typeface="Consolas"/>
                </a:rPr>
                <a:t>Regression</a:t>
              </a:r>
              <a:endParaRPr lang="en-US" dirty="0">
                <a:solidFill>
                  <a:srgbClr val="008000"/>
                </a:solidFill>
                <a:latin typeface="Consolas"/>
                <a:cs typeface="Consolas"/>
              </a:endParaRPr>
            </a:p>
          </p:txBody>
        </p:sp>
      </p:grpSp>
      <p:grpSp>
        <p:nvGrpSpPr>
          <p:cNvPr id="29" name="Group 28"/>
          <p:cNvGrpSpPr/>
          <p:nvPr/>
        </p:nvGrpSpPr>
        <p:grpSpPr>
          <a:xfrm>
            <a:off x="4759930" y="4253817"/>
            <a:ext cx="2801140" cy="455196"/>
            <a:chOff x="3569945" y="4253822"/>
            <a:chExt cx="2100855" cy="455196"/>
          </a:xfrm>
        </p:grpSpPr>
        <p:cxnSp>
          <p:nvCxnSpPr>
            <p:cNvPr id="88" name="Straight Arrow Connector 87"/>
            <p:cNvCxnSpPr/>
            <p:nvPr/>
          </p:nvCxnSpPr>
          <p:spPr>
            <a:xfrm>
              <a:off x="3569945" y="4709018"/>
              <a:ext cx="2100855" cy="0"/>
            </a:xfrm>
            <a:prstGeom prst="straightConnector1">
              <a:avLst/>
            </a:prstGeom>
            <a:ln w="63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3862360" y="4253822"/>
              <a:ext cx="886280" cy="384721"/>
            </a:xfrm>
            <a:prstGeom prst="rect">
              <a:avLst/>
            </a:prstGeom>
            <a:noFill/>
          </p:spPr>
          <p:txBody>
            <a:bodyPr wrap="none" rtlCol="0">
              <a:spAutoFit/>
            </a:bodyPr>
            <a:lstStyle/>
            <a:p>
              <a:r>
                <a:rPr lang="en-US" dirty="0" smtClean="0">
                  <a:latin typeface="Source Sans Pro"/>
                  <a:cs typeface="Source Sans Pro"/>
                </a:rPr>
                <a:t>ML model</a:t>
              </a:r>
              <a:endParaRPr lang="en-US" dirty="0">
                <a:latin typeface="Source Sans Pro"/>
                <a:cs typeface="Source Sans Pro"/>
              </a:endParaRPr>
            </a:p>
          </p:txBody>
        </p:sp>
      </p:grpSp>
      <p:sp>
        <p:nvSpPr>
          <p:cNvPr id="31" name="TextBox 30"/>
          <p:cNvSpPr txBox="1"/>
          <p:nvPr/>
        </p:nvSpPr>
        <p:spPr>
          <a:xfrm>
            <a:off x="9796703" y="389795"/>
            <a:ext cx="5963491" cy="707880"/>
          </a:xfrm>
          <a:prstGeom prst="rect">
            <a:avLst/>
          </a:prstGeom>
          <a:noFill/>
          <a:ln>
            <a:solidFill>
              <a:srgbClr val="88BDE6"/>
            </a:solidFill>
          </a:ln>
        </p:spPr>
        <p:txBody>
          <a:bodyPr wrap="none" lIns="121914" tIns="60957" rIns="121914" bIns="60957" rtlCol="0">
            <a:spAutoFit/>
          </a:bodyPr>
          <a:lstStyle/>
          <a:p>
            <a:r>
              <a:rPr lang="en-US" i="1" dirty="0" smtClean="0">
                <a:solidFill>
                  <a:srgbClr val="0000FF"/>
                </a:solidFill>
                <a:latin typeface="Source Sans Pro Light"/>
                <a:cs typeface="Source Sans Pro Light"/>
              </a:rPr>
              <a:t>New API</a:t>
            </a:r>
          </a:p>
          <a:p>
            <a:r>
              <a:rPr lang="en-US" i="1" dirty="0" smtClean="0">
                <a:solidFill>
                  <a:srgbClr val="0000FF"/>
                </a:solidFill>
                <a:latin typeface="Source Sans Pro Light"/>
                <a:cs typeface="Source Sans Pro Light"/>
              </a:rPr>
              <a:t>(“Pipelines”)</a:t>
            </a:r>
            <a:endParaRPr lang="en-US" i="1" dirty="0">
              <a:solidFill>
                <a:srgbClr val="0000FF"/>
              </a:solidFill>
              <a:latin typeface="Source Sans Pro Light"/>
              <a:cs typeface="Source Sans Pro Light"/>
            </a:endParaRPr>
          </a:p>
        </p:txBody>
      </p:sp>
      <p:sp>
        <p:nvSpPr>
          <p:cNvPr id="69" name="TextBox 68"/>
          <p:cNvSpPr txBox="1"/>
          <p:nvPr/>
        </p:nvSpPr>
        <p:spPr>
          <a:xfrm>
            <a:off x="3638888" y="1080431"/>
            <a:ext cx="1451880" cy="415492"/>
          </a:xfrm>
          <a:prstGeom prst="rect">
            <a:avLst/>
          </a:prstGeom>
          <a:noFill/>
          <a:ln>
            <a:solidFill>
              <a:srgbClr val="008000"/>
            </a:solidFill>
            <a:prstDash val="dot"/>
          </a:ln>
        </p:spPr>
        <p:txBody>
          <a:bodyPr wrap="none" lIns="121914" tIns="60957" rIns="121914" bIns="60957" rtlCol="0">
            <a:spAutoFit/>
          </a:bodyPr>
          <a:lstStyle/>
          <a:p>
            <a:r>
              <a:rPr lang="en-US" dirty="0" err="1" smtClean="0">
                <a:solidFill>
                  <a:srgbClr val="008000"/>
                </a:solidFill>
                <a:latin typeface="Consolas"/>
                <a:cs typeface="Consolas"/>
              </a:rPr>
              <a:t>Dataframe</a:t>
            </a:r>
            <a:endParaRPr lang="en-US" dirty="0">
              <a:solidFill>
                <a:srgbClr val="008000"/>
              </a:solidFill>
              <a:latin typeface="Consolas"/>
              <a:cs typeface="Consolas"/>
            </a:endParaRPr>
          </a:p>
        </p:txBody>
      </p:sp>
      <p:sp>
        <p:nvSpPr>
          <p:cNvPr id="70" name="TextBox 69"/>
          <p:cNvSpPr txBox="1"/>
          <p:nvPr/>
        </p:nvSpPr>
        <p:spPr>
          <a:xfrm>
            <a:off x="6531867" y="1545811"/>
            <a:ext cx="1464491" cy="415492"/>
          </a:xfrm>
          <a:prstGeom prst="rect">
            <a:avLst/>
          </a:prstGeom>
          <a:noFill/>
          <a:ln>
            <a:solidFill>
              <a:srgbClr val="008000"/>
            </a:solidFill>
            <a:prstDash val="dot"/>
          </a:ln>
        </p:spPr>
        <p:txBody>
          <a:bodyPr wrap="none" lIns="121914" tIns="60957" rIns="121914" bIns="60957" rtlCol="0">
            <a:spAutoFit/>
          </a:bodyPr>
          <a:lstStyle/>
          <a:p>
            <a:r>
              <a:rPr lang="en-US" dirty="0" smtClean="0">
                <a:solidFill>
                  <a:srgbClr val="008000"/>
                </a:solidFill>
                <a:latin typeface="Consolas"/>
                <a:cs typeface="Consolas"/>
              </a:rPr>
              <a:t>Estimator</a:t>
            </a:r>
            <a:endParaRPr lang="en-US" dirty="0">
              <a:solidFill>
                <a:srgbClr val="008000"/>
              </a:solidFill>
              <a:latin typeface="Consolas"/>
              <a:cs typeface="Consolas"/>
            </a:endParaRPr>
          </a:p>
        </p:txBody>
      </p:sp>
      <p:sp>
        <p:nvSpPr>
          <p:cNvPr id="71" name="TextBox 70"/>
          <p:cNvSpPr txBox="1"/>
          <p:nvPr/>
        </p:nvSpPr>
        <p:spPr>
          <a:xfrm>
            <a:off x="4864956" y="3887713"/>
            <a:ext cx="1720972" cy="415492"/>
          </a:xfrm>
          <a:prstGeom prst="rect">
            <a:avLst/>
          </a:prstGeom>
          <a:noFill/>
          <a:ln>
            <a:solidFill>
              <a:srgbClr val="008000"/>
            </a:solidFill>
            <a:prstDash val="dot"/>
          </a:ln>
        </p:spPr>
        <p:txBody>
          <a:bodyPr wrap="none" lIns="121914" tIns="60957" rIns="121914" bIns="60957" rtlCol="0">
            <a:spAutoFit/>
          </a:bodyPr>
          <a:lstStyle/>
          <a:p>
            <a:r>
              <a:rPr lang="en-US" dirty="0" smtClean="0">
                <a:solidFill>
                  <a:srgbClr val="008000"/>
                </a:solidFill>
                <a:latin typeface="Consolas"/>
                <a:cs typeface="Consolas"/>
              </a:rPr>
              <a:t>Transformer</a:t>
            </a:r>
            <a:endParaRPr lang="en-US" dirty="0">
              <a:solidFill>
                <a:srgbClr val="008000"/>
              </a:solidFill>
              <a:latin typeface="Consolas"/>
              <a:cs typeface="Consolas"/>
            </a:endParaRPr>
          </a:p>
        </p:txBody>
      </p:sp>
    </p:spTree>
    <p:extLst>
      <p:ext uri="{BB962C8B-B14F-4D97-AF65-F5344CB8AC3E}">
        <p14:creationId xmlns:p14="http://schemas.microsoft.com/office/powerpoint/2010/main" val="7615309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smtClean="0"/>
              <a:t>Background</a:t>
            </a:r>
            <a:r>
              <a:rPr lang="en-US" dirty="0" smtClean="0"/>
              <a:t>: MLlib</a:t>
            </a:r>
            <a:r>
              <a:rPr lang="en-US" dirty="0"/>
              <a:t> </a:t>
            </a:r>
            <a:r>
              <a:rPr lang="en-US" dirty="0" smtClean="0"/>
              <a:t>&amp; our goals</a:t>
            </a:r>
          </a:p>
          <a:p>
            <a:pPr marL="0" indent="0">
              <a:buNone/>
            </a:pPr>
            <a:endParaRPr lang="en-US" dirty="0"/>
          </a:p>
          <a:p>
            <a:pPr marL="0" indent="0">
              <a:buNone/>
            </a:pPr>
            <a:r>
              <a:rPr lang="en-US" b="1" dirty="0" smtClean="0"/>
              <a:t>Status</a:t>
            </a:r>
            <a:r>
              <a:rPr lang="en-US" dirty="0" smtClean="0"/>
              <a:t>: Algorithmic coverage &amp; functionality</a:t>
            </a:r>
          </a:p>
          <a:p>
            <a:pPr marL="0" indent="0">
              <a:buNone/>
            </a:pPr>
            <a:endParaRPr lang="en-US" dirty="0"/>
          </a:p>
          <a:p>
            <a:pPr marL="0" indent="0">
              <a:buNone/>
            </a:pPr>
            <a:r>
              <a:rPr lang="en-US" b="1" dirty="0" smtClean="0"/>
              <a:t>Roadmap</a:t>
            </a:r>
            <a:r>
              <a:rPr lang="en-US" dirty="0" smtClean="0"/>
              <a:t>: Ongoing &amp; future work</a:t>
            </a:r>
            <a:endParaRPr lang="en-US" dirty="0"/>
          </a:p>
        </p:txBody>
      </p:sp>
    </p:spTree>
    <p:extLst>
      <p:ext uri="{BB962C8B-B14F-4D97-AF65-F5344CB8AC3E}">
        <p14:creationId xmlns:p14="http://schemas.microsoft.com/office/powerpoint/2010/main" val="27764579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Coverage</a:t>
            </a:r>
            <a:endParaRPr lang="en-US" dirty="0"/>
          </a:p>
        </p:txBody>
      </p:sp>
      <p:sp>
        <p:nvSpPr>
          <p:cNvPr id="3" name="Content Placeholder 2"/>
          <p:cNvSpPr>
            <a:spLocks noGrp="1"/>
          </p:cNvSpPr>
          <p:nvPr>
            <p:ph idx="1"/>
          </p:nvPr>
        </p:nvSpPr>
        <p:spPr>
          <a:xfrm>
            <a:off x="1111356" y="1652343"/>
            <a:ext cx="3406215" cy="3634468"/>
          </a:xfrm>
        </p:spPr>
        <p:txBody>
          <a:bodyPr>
            <a:noAutofit/>
          </a:bodyPr>
          <a:lstStyle/>
          <a:p>
            <a:r>
              <a:rPr lang="en-US" sz="2700" b="1" dirty="0"/>
              <a:t>Classification</a:t>
            </a:r>
          </a:p>
          <a:p>
            <a:r>
              <a:rPr lang="en-US" sz="2700" b="1" dirty="0"/>
              <a:t>Regression</a:t>
            </a:r>
          </a:p>
          <a:p>
            <a:r>
              <a:rPr lang="en-US" sz="2700" b="1" dirty="0"/>
              <a:t>Recommendation</a:t>
            </a:r>
          </a:p>
          <a:p>
            <a:r>
              <a:rPr lang="en-US" sz="2700" b="1" dirty="0"/>
              <a:t>Clustering</a:t>
            </a:r>
          </a:p>
          <a:p>
            <a:r>
              <a:rPr lang="en-US" sz="2700" b="1" dirty="0"/>
              <a:t>Frequent </a:t>
            </a:r>
            <a:r>
              <a:rPr lang="en-US" sz="2700" b="1" dirty="0" err="1" smtClean="0"/>
              <a:t>Itemsets</a:t>
            </a:r>
            <a:endParaRPr lang="en-US" sz="2700" b="1" dirty="0"/>
          </a:p>
        </p:txBody>
      </p:sp>
      <p:sp>
        <p:nvSpPr>
          <p:cNvPr id="9" name="Content Placeholder 2"/>
          <p:cNvSpPr txBox="1">
            <a:spLocks/>
          </p:cNvSpPr>
          <p:nvPr/>
        </p:nvSpPr>
        <p:spPr>
          <a:xfrm>
            <a:off x="8151370" y="1649479"/>
            <a:ext cx="2945953" cy="3634468"/>
          </a:xfrm>
          <a:prstGeom prst="rect">
            <a:avLst/>
          </a:prstGeom>
        </p:spPr>
        <p:txBody>
          <a:bodyPr vert="horz" lIns="121914" tIns="60957" rIns="121914" bIns="60957" rtlCol="0">
            <a:noAutofit/>
          </a:bodyPr>
          <a:lstStyle>
            <a:lvl1pPr marL="168275" indent="-168275" algn="l" defTabSz="457200" rtl="0" eaLnBrk="1" fontAlgn="base" hangingPunct="1">
              <a:lnSpc>
                <a:spcPct val="100000"/>
              </a:lnSpc>
              <a:spcBef>
                <a:spcPct val="20000"/>
              </a:spcBef>
              <a:spcAft>
                <a:spcPct val="0"/>
              </a:spcAft>
              <a:buSzPct val="90000"/>
              <a:buFont typeface="Arial"/>
              <a:buChar char="•"/>
              <a:defRPr sz="2400" kern="1200" spc="0">
                <a:solidFill>
                  <a:schemeClr val="tx1">
                    <a:lumMod val="75000"/>
                    <a:lumOff val="25000"/>
                  </a:schemeClr>
                </a:solidFill>
                <a:latin typeface="Source Sans Pro Light"/>
                <a:ea typeface="ＭＳ Ｐゴシック" charset="0"/>
                <a:cs typeface="Source Sans Pro"/>
              </a:defRPr>
            </a:lvl1pPr>
            <a:lvl2pPr marL="401638" indent="-174625" algn="l" defTabSz="457200" rtl="0" eaLnBrk="1" fontAlgn="base" hangingPunct="1">
              <a:lnSpc>
                <a:spcPct val="100000"/>
              </a:lnSpc>
              <a:spcBef>
                <a:spcPct val="20000"/>
              </a:spcBef>
              <a:spcAft>
                <a:spcPct val="0"/>
              </a:spcAft>
              <a:buSzPct val="90000"/>
              <a:buFont typeface="Arial"/>
              <a:buChar char="•"/>
              <a:defRPr sz="2000" kern="1200" spc="0">
                <a:solidFill>
                  <a:schemeClr val="tx1">
                    <a:lumMod val="75000"/>
                    <a:lumOff val="25000"/>
                  </a:schemeClr>
                </a:solidFill>
                <a:latin typeface="Source Sans Pro Light"/>
                <a:ea typeface="ＭＳ Ｐゴシック" charset="0"/>
                <a:cs typeface="Source Sans Pro"/>
              </a:defRPr>
            </a:lvl2pPr>
            <a:lvl3pPr marL="744538" indent="-174625" algn="l" defTabSz="457200" rtl="0" eaLnBrk="1" fontAlgn="base" hangingPunct="1">
              <a:lnSpc>
                <a:spcPct val="100000"/>
              </a:lnSpc>
              <a:spcBef>
                <a:spcPct val="20000"/>
              </a:spcBef>
              <a:spcAft>
                <a:spcPct val="0"/>
              </a:spcAft>
              <a:buSzPct val="80000"/>
              <a:buFont typeface="Lucida Grande"/>
              <a:buChar char="–"/>
              <a:tabLst/>
              <a:defRPr sz="1800" kern="1200" spc="0">
                <a:solidFill>
                  <a:schemeClr val="tx1">
                    <a:lumMod val="75000"/>
                    <a:lumOff val="25000"/>
                  </a:schemeClr>
                </a:solidFill>
                <a:latin typeface="Source Sans Pro Light"/>
                <a:ea typeface="ＭＳ Ｐゴシック" charset="0"/>
                <a:cs typeface="Source Sans Pro"/>
              </a:defRPr>
            </a:lvl3pPr>
            <a:lvl4pPr marL="971550" indent="-174625" algn="l" defTabSz="457200" rtl="0" eaLnBrk="1" fontAlgn="base" hangingPunct="1">
              <a:lnSpc>
                <a:spcPct val="100000"/>
              </a:lnSpc>
              <a:spcBef>
                <a:spcPct val="20000"/>
              </a:spcBef>
              <a:spcAft>
                <a:spcPct val="0"/>
              </a:spcAft>
              <a:buSzPct val="90000"/>
              <a:buFont typeface="Arial"/>
              <a:buChar char="•"/>
              <a:defRPr sz="1800" kern="1200" spc="0">
                <a:solidFill>
                  <a:schemeClr val="tx1">
                    <a:lumMod val="75000"/>
                    <a:lumOff val="25000"/>
                  </a:schemeClr>
                </a:solidFill>
                <a:latin typeface="Source Sans Pro Light"/>
                <a:ea typeface="ＭＳ Ｐゴシック" charset="0"/>
                <a:cs typeface="Source Sans Pro"/>
              </a:defRPr>
            </a:lvl4pPr>
            <a:lvl5pPr marL="1139825" indent="-168275" algn="l" defTabSz="457200" rtl="0" eaLnBrk="1" fontAlgn="base" hangingPunct="1">
              <a:lnSpc>
                <a:spcPct val="100000"/>
              </a:lnSpc>
              <a:spcBef>
                <a:spcPct val="20000"/>
              </a:spcBef>
              <a:spcAft>
                <a:spcPct val="0"/>
              </a:spcAft>
              <a:buSzPct val="80000"/>
              <a:buFont typeface="Lucida Grande"/>
              <a:buChar char="–"/>
              <a:defRPr sz="1600" kern="1200" spc="0">
                <a:solidFill>
                  <a:schemeClr val="tx1">
                    <a:lumMod val="75000"/>
                    <a:lumOff val="25000"/>
                  </a:schemeClr>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700" b="1" dirty="0"/>
              <a:t>Model import/export</a:t>
            </a:r>
          </a:p>
          <a:p>
            <a:r>
              <a:rPr lang="en-US" sz="2700" b="1" dirty="0"/>
              <a:t>Pipelines</a:t>
            </a:r>
          </a:p>
          <a:p>
            <a:r>
              <a:rPr lang="en-US" sz="2700" b="1" dirty="0"/>
              <a:t>DataFrames</a:t>
            </a:r>
          </a:p>
          <a:p>
            <a:r>
              <a:rPr lang="en-US" sz="2700" b="1" dirty="0"/>
              <a:t>Cross validation</a:t>
            </a:r>
          </a:p>
        </p:txBody>
      </p:sp>
      <p:sp>
        <p:nvSpPr>
          <p:cNvPr id="10" name="Content Placeholder 2"/>
          <p:cNvSpPr txBox="1">
            <a:spLocks/>
          </p:cNvSpPr>
          <p:nvPr/>
        </p:nvSpPr>
        <p:spPr>
          <a:xfrm>
            <a:off x="4612016" y="1649479"/>
            <a:ext cx="2945953" cy="3634468"/>
          </a:xfrm>
          <a:prstGeom prst="rect">
            <a:avLst/>
          </a:prstGeom>
        </p:spPr>
        <p:txBody>
          <a:bodyPr vert="horz" lIns="121914" tIns="60957" rIns="121914" bIns="60957" rtlCol="0">
            <a:noAutofit/>
          </a:bodyPr>
          <a:lstStyle>
            <a:lvl1pPr marL="168275" indent="-168275" algn="l" defTabSz="457200" rtl="0" eaLnBrk="1" fontAlgn="base" hangingPunct="1">
              <a:lnSpc>
                <a:spcPct val="100000"/>
              </a:lnSpc>
              <a:spcBef>
                <a:spcPct val="20000"/>
              </a:spcBef>
              <a:spcAft>
                <a:spcPct val="0"/>
              </a:spcAft>
              <a:buSzPct val="90000"/>
              <a:buFont typeface="Arial"/>
              <a:buChar char="•"/>
              <a:defRPr sz="2400" kern="1200" spc="0">
                <a:solidFill>
                  <a:schemeClr val="tx1">
                    <a:lumMod val="75000"/>
                    <a:lumOff val="25000"/>
                  </a:schemeClr>
                </a:solidFill>
                <a:latin typeface="Source Sans Pro Light"/>
                <a:ea typeface="ＭＳ Ｐゴシック" charset="0"/>
                <a:cs typeface="Source Sans Pro"/>
              </a:defRPr>
            </a:lvl1pPr>
            <a:lvl2pPr marL="401638" indent="-174625" algn="l" defTabSz="457200" rtl="0" eaLnBrk="1" fontAlgn="base" hangingPunct="1">
              <a:lnSpc>
                <a:spcPct val="100000"/>
              </a:lnSpc>
              <a:spcBef>
                <a:spcPct val="20000"/>
              </a:spcBef>
              <a:spcAft>
                <a:spcPct val="0"/>
              </a:spcAft>
              <a:buSzPct val="90000"/>
              <a:buFont typeface="Arial"/>
              <a:buChar char="•"/>
              <a:defRPr sz="2000" kern="1200" spc="0">
                <a:solidFill>
                  <a:schemeClr val="tx1">
                    <a:lumMod val="75000"/>
                    <a:lumOff val="25000"/>
                  </a:schemeClr>
                </a:solidFill>
                <a:latin typeface="Source Sans Pro Light"/>
                <a:ea typeface="ＭＳ Ｐゴシック" charset="0"/>
                <a:cs typeface="Source Sans Pro"/>
              </a:defRPr>
            </a:lvl2pPr>
            <a:lvl3pPr marL="744538" indent="-174625" algn="l" defTabSz="457200" rtl="0" eaLnBrk="1" fontAlgn="base" hangingPunct="1">
              <a:lnSpc>
                <a:spcPct val="100000"/>
              </a:lnSpc>
              <a:spcBef>
                <a:spcPct val="20000"/>
              </a:spcBef>
              <a:spcAft>
                <a:spcPct val="0"/>
              </a:spcAft>
              <a:buSzPct val="80000"/>
              <a:buFont typeface="Lucida Grande"/>
              <a:buChar char="–"/>
              <a:tabLst/>
              <a:defRPr sz="1800" kern="1200" spc="0">
                <a:solidFill>
                  <a:schemeClr val="tx1">
                    <a:lumMod val="75000"/>
                    <a:lumOff val="25000"/>
                  </a:schemeClr>
                </a:solidFill>
                <a:latin typeface="Source Sans Pro Light"/>
                <a:ea typeface="ＭＳ Ｐゴシック" charset="0"/>
                <a:cs typeface="Source Sans Pro"/>
              </a:defRPr>
            </a:lvl3pPr>
            <a:lvl4pPr marL="971550" indent="-174625" algn="l" defTabSz="457200" rtl="0" eaLnBrk="1" fontAlgn="base" hangingPunct="1">
              <a:lnSpc>
                <a:spcPct val="100000"/>
              </a:lnSpc>
              <a:spcBef>
                <a:spcPct val="20000"/>
              </a:spcBef>
              <a:spcAft>
                <a:spcPct val="0"/>
              </a:spcAft>
              <a:buSzPct val="90000"/>
              <a:buFont typeface="Arial"/>
              <a:buChar char="•"/>
              <a:defRPr sz="1800" kern="1200" spc="0">
                <a:solidFill>
                  <a:schemeClr val="tx1">
                    <a:lumMod val="75000"/>
                    <a:lumOff val="25000"/>
                  </a:schemeClr>
                </a:solidFill>
                <a:latin typeface="Source Sans Pro Light"/>
                <a:ea typeface="ＭＳ Ｐゴシック" charset="0"/>
                <a:cs typeface="Source Sans Pro"/>
              </a:defRPr>
            </a:lvl4pPr>
            <a:lvl5pPr marL="1139825" indent="-168275" algn="l" defTabSz="457200" rtl="0" eaLnBrk="1" fontAlgn="base" hangingPunct="1">
              <a:lnSpc>
                <a:spcPct val="100000"/>
              </a:lnSpc>
              <a:spcBef>
                <a:spcPct val="20000"/>
              </a:spcBef>
              <a:spcAft>
                <a:spcPct val="0"/>
              </a:spcAft>
              <a:buSzPct val="80000"/>
              <a:buFont typeface="Lucida Grande"/>
              <a:buChar char="–"/>
              <a:defRPr sz="1600" kern="1200" spc="0">
                <a:solidFill>
                  <a:schemeClr val="tx1">
                    <a:lumMod val="75000"/>
                    <a:lumOff val="25000"/>
                  </a:schemeClr>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700" b="1" dirty="0"/>
              <a:t>Feature extraction &amp; selection</a:t>
            </a:r>
          </a:p>
          <a:p>
            <a:r>
              <a:rPr lang="en-US" sz="2700" b="1" dirty="0"/>
              <a:t>Statistics</a:t>
            </a:r>
          </a:p>
          <a:p>
            <a:r>
              <a:rPr lang="en-US" sz="2700" b="1" dirty="0"/>
              <a:t>Linear algebra</a:t>
            </a:r>
          </a:p>
        </p:txBody>
      </p:sp>
    </p:spTree>
    <p:extLst>
      <p:ext uri="{BB962C8B-B14F-4D97-AF65-F5344CB8AC3E}">
        <p14:creationId xmlns:p14="http://schemas.microsoft.com/office/powerpoint/2010/main" val="36398255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0" y="2711565"/>
            <a:ext cx="8096890" cy="1143000"/>
          </a:xfrm>
        </p:spPr>
        <p:txBody>
          <a:bodyPr>
            <a:normAutofit/>
          </a:bodyPr>
          <a:lstStyle/>
          <a:p>
            <a:pPr algn="ctr"/>
            <a:r>
              <a:rPr lang="en-US" dirty="0" smtClean="0"/>
              <a:t>Architecture</a:t>
            </a:r>
            <a:endParaRPr lang="en-US" dirty="0"/>
          </a:p>
        </p:txBody>
      </p:sp>
    </p:spTree>
    <p:extLst>
      <p:ext uri="{BB962C8B-B14F-4D97-AF65-F5344CB8AC3E}">
        <p14:creationId xmlns:p14="http://schemas.microsoft.com/office/powerpoint/2010/main" val="16096538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2783555" y="3753521"/>
            <a:ext cx="1832478" cy="584775"/>
          </a:xfrm>
          <a:prstGeom prst="rect">
            <a:avLst/>
          </a:prstGeom>
          <a:noFill/>
        </p:spPr>
        <p:txBody>
          <a:bodyPr wrap="square" rtlCol="0">
            <a:spAutoFit/>
          </a:bodyPr>
          <a:lstStyle/>
          <a:p>
            <a:pPr marL="285750" indent="-285750">
              <a:buFontTx/>
              <a:buChar char="-"/>
            </a:pPr>
            <a:r>
              <a:rPr lang="en-US" sz="3200" dirty="0" smtClean="0"/>
              <a:t>YARN</a:t>
            </a:r>
            <a:endParaRPr lang="en-US" sz="3200" dirty="0"/>
          </a:p>
        </p:txBody>
      </p:sp>
      <p:sp>
        <p:nvSpPr>
          <p:cNvPr id="3" name="TextBox 2"/>
          <p:cNvSpPr txBox="1"/>
          <p:nvPr/>
        </p:nvSpPr>
        <p:spPr>
          <a:xfrm>
            <a:off x="2797450" y="1931034"/>
            <a:ext cx="1517631" cy="584775"/>
          </a:xfrm>
          <a:prstGeom prst="rect">
            <a:avLst/>
          </a:prstGeom>
          <a:noFill/>
        </p:spPr>
        <p:txBody>
          <a:bodyPr wrap="square" rtlCol="0">
            <a:spAutoFit/>
          </a:bodyPr>
          <a:lstStyle/>
          <a:p>
            <a:pPr marL="285750" indent="-285750">
              <a:buFontTx/>
              <a:buChar char="-"/>
            </a:pPr>
            <a:r>
              <a:rPr lang="en-US" sz="3200" dirty="0" smtClean="0"/>
              <a:t>Local</a:t>
            </a:r>
            <a:endParaRPr lang="en-US" sz="3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865" y="2901203"/>
            <a:ext cx="953628" cy="527006"/>
          </a:xfrm>
          <a:prstGeom prst="rect">
            <a:avLst/>
          </a:prstGeom>
        </p:spPr>
      </p:pic>
      <p:pic>
        <p:nvPicPr>
          <p:cNvPr id="5" name="Picture 4">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4079" y="3823282"/>
            <a:ext cx="687200" cy="515400"/>
          </a:xfrm>
          <a:prstGeom prst="rect">
            <a:avLst/>
          </a:prstGeom>
        </p:spPr>
      </p:pic>
      <p:pic>
        <p:nvPicPr>
          <p:cNvPr id="6" name="Picture 5"/>
          <p:cNvPicPr>
            <a:picLocks noChangeAspect="1"/>
          </p:cNvPicPr>
          <p:nvPr/>
        </p:nvPicPr>
        <p:blipFill>
          <a:blip r:embed="rId6"/>
          <a:stretch>
            <a:fillRect/>
          </a:stretch>
        </p:blipFill>
        <p:spPr>
          <a:xfrm>
            <a:off x="1993511" y="2003298"/>
            <a:ext cx="607989" cy="507856"/>
          </a:xfrm>
          <a:prstGeom prst="rect">
            <a:avLst/>
          </a:prstGeom>
        </p:spPr>
      </p:pic>
      <p:pic>
        <p:nvPicPr>
          <p:cNvPr id="7" name="Picture 6"/>
          <p:cNvPicPr>
            <a:picLocks noChangeAspect="1"/>
          </p:cNvPicPr>
          <p:nvPr/>
        </p:nvPicPr>
        <p:blipFill>
          <a:blip r:embed="rId7"/>
          <a:stretch>
            <a:fillRect/>
          </a:stretch>
        </p:blipFill>
        <p:spPr>
          <a:xfrm>
            <a:off x="4175662" y="2055846"/>
            <a:ext cx="260197" cy="396228"/>
          </a:xfrm>
          <a:prstGeom prst="rect">
            <a:avLst/>
          </a:prstGeom>
        </p:spPr>
      </p:pic>
      <p:grpSp>
        <p:nvGrpSpPr>
          <p:cNvPr id="31" name="Group 30"/>
          <p:cNvGrpSpPr/>
          <p:nvPr/>
        </p:nvGrpSpPr>
        <p:grpSpPr>
          <a:xfrm>
            <a:off x="4375604" y="4771697"/>
            <a:ext cx="320020" cy="399563"/>
            <a:chOff x="4479514" y="5052254"/>
            <a:chExt cx="320020" cy="399563"/>
          </a:xfrm>
        </p:grpSpPr>
        <p:pic>
          <p:nvPicPr>
            <p:cNvPr id="8" name="Picture 7"/>
            <p:cNvPicPr>
              <a:picLocks noChangeAspect="1"/>
            </p:cNvPicPr>
            <p:nvPr/>
          </p:nvPicPr>
          <p:blipFill>
            <a:blip r:embed="rId7"/>
            <a:stretch>
              <a:fillRect/>
            </a:stretch>
          </p:blipFill>
          <p:spPr>
            <a:xfrm>
              <a:off x="4479514" y="5052254"/>
              <a:ext cx="158265" cy="241006"/>
            </a:xfrm>
            <a:prstGeom prst="rect">
              <a:avLst/>
            </a:prstGeom>
          </p:spPr>
        </p:pic>
        <p:pic>
          <p:nvPicPr>
            <p:cNvPr id="9" name="Picture 8"/>
            <p:cNvPicPr>
              <a:picLocks noChangeAspect="1"/>
            </p:cNvPicPr>
            <p:nvPr/>
          </p:nvPicPr>
          <p:blipFill>
            <a:blip r:embed="rId7"/>
            <a:stretch>
              <a:fillRect/>
            </a:stretch>
          </p:blipFill>
          <p:spPr>
            <a:xfrm>
              <a:off x="4548484" y="5150179"/>
              <a:ext cx="158265" cy="241006"/>
            </a:xfrm>
            <a:prstGeom prst="rect">
              <a:avLst/>
            </a:prstGeom>
          </p:spPr>
        </p:pic>
        <p:pic>
          <p:nvPicPr>
            <p:cNvPr id="10" name="Picture 9"/>
            <p:cNvPicPr>
              <a:picLocks noChangeAspect="1"/>
            </p:cNvPicPr>
            <p:nvPr/>
          </p:nvPicPr>
          <p:blipFill>
            <a:blip r:embed="rId7"/>
            <a:stretch>
              <a:fillRect/>
            </a:stretch>
          </p:blipFill>
          <p:spPr>
            <a:xfrm>
              <a:off x="4641269" y="5210811"/>
              <a:ext cx="158265" cy="241006"/>
            </a:xfrm>
            <a:prstGeom prst="rect">
              <a:avLst/>
            </a:prstGeom>
          </p:spPr>
        </p:pic>
      </p:grpSp>
      <p:grpSp>
        <p:nvGrpSpPr>
          <p:cNvPr id="30" name="Group 29"/>
          <p:cNvGrpSpPr/>
          <p:nvPr/>
        </p:nvGrpSpPr>
        <p:grpSpPr>
          <a:xfrm>
            <a:off x="4363829" y="3858683"/>
            <a:ext cx="320020" cy="399563"/>
            <a:chOff x="4311874" y="4076894"/>
            <a:chExt cx="320020" cy="399563"/>
          </a:xfrm>
        </p:grpSpPr>
        <p:pic>
          <p:nvPicPr>
            <p:cNvPr id="11" name="Picture 10"/>
            <p:cNvPicPr>
              <a:picLocks noChangeAspect="1"/>
            </p:cNvPicPr>
            <p:nvPr/>
          </p:nvPicPr>
          <p:blipFill>
            <a:blip r:embed="rId7"/>
            <a:stretch>
              <a:fillRect/>
            </a:stretch>
          </p:blipFill>
          <p:spPr>
            <a:xfrm>
              <a:off x="4311874" y="4076894"/>
              <a:ext cx="158265" cy="241006"/>
            </a:xfrm>
            <a:prstGeom prst="rect">
              <a:avLst/>
            </a:prstGeom>
          </p:spPr>
        </p:pic>
        <p:pic>
          <p:nvPicPr>
            <p:cNvPr id="12" name="Picture 11"/>
            <p:cNvPicPr>
              <a:picLocks noChangeAspect="1"/>
            </p:cNvPicPr>
            <p:nvPr/>
          </p:nvPicPr>
          <p:blipFill>
            <a:blip r:embed="rId7"/>
            <a:stretch>
              <a:fillRect/>
            </a:stretch>
          </p:blipFill>
          <p:spPr>
            <a:xfrm>
              <a:off x="4380844" y="4174819"/>
              <a:ext cx="158265" cy="241006"/>
            </a:xfrm>
            <a:prstGeom prst="rect">
              <a:avLst/>
            </a:prstGeom>
          </p:spPr>
        </p:pic>
        <p:pic>
          <p:nvPicPr>
            <p:cNvPr id="13" name="Picture 12"/>
            <p:cNvPicPr>
              <a:picLocks noChangeAspect="1"/>
            </p:cNvPicPr>
            <p:nvPr/>
          </p:nvPicPr>
          <p:blipFill>
            <a:blip r:embed="rId7"/>
            <a:stretch>
              <a:fillRect/>
            </a:stretch>
          </p:blipFill>
          <p:spPr>
            <a:xfrm>
              <a:off x="4473629" y="4235451"/>
              <a:ext cx="158265" cy="241006"/>
            </a:xfrm>
            <a:prstGeom prst="rect">
              <a:avLst/>
            </a:prstGeom>
          </p:spPr>
        </p:pic>
      </p:grpSp>
      <p:grpSp>
        <p:nvGrpSpPr>
          <p:cNvPr id="32" name="Group 31"/>
          <p:cNvGrpSpPr/>
          <p:nvPr/>
        </p:nvGrpSpPr>
        <p:grpSpPr>
          <a:xfrm>
            <a:off x="6925574" y="2945518"/>
            <a:ext cx="320020" cy="399563"/>
            <a:chOff x="7588474" y="3101534"/>
            <a:chExt cx="320020" cy="399563"/>
          </a:xfrm>
        </p:grpSpPr>
        <p:pic>
          <p:nvPicPr>
            <p:cNvPr id="14" name="Picture 13"/>
            <p:cNvPicPr>
              <a:picLocks noChangeAspect="1"/>
            </p:cNvPicPr>
            <p:nvPr/>
          </p:nvPicPr>
          <p:blipFill>
            <a:blip r:embed="rId7"/>
            <a:stretch>
              <a:fillRect/>
            </a:stretch>
          </p:blipFill>
          <p:spPr>
            <a:xfrm>
              <a:off x="7588474" y="3101534"/>
              <a:ext cx="158265" cy="241006"/>
            </a:xfrm>
            <a:prstGeom prst="rect">
              <a:avLst/>
            </a:prstGeom>
          </p:spPr>
        </p:pic>
        <p:pic>
          <p:nvPicPr>
            <p:cNvPr id="15" name="Picture 14"/>
            <p:cNvPicPr>
              <a:picLocks noChangeAspect="1"/>
            </p:cNvPicPr>
            <p:nvPr/>
          </p:nvPicPr>
          <p:blipFill>
            <a:blip r:embed="rId7"/>
            <a:stretch>
              <a:fillRect/>
            </a:stretch>
          </p:blipFill>
          <p:spPr>
            <a:xfrm>
              <a:off x="7657444" y="3199459"/>
              <a:ext cx="158265" cy="241006"/>
            </a:xfrm>
            <a:prstGeom prst="rect">
              <a:avLst/>
            </a:prstGeom>
          </p:spPr>
        </p:pic>
        <p:pic>
          <p:nvPicPr>
            <p:cNvPr id="16" name="Picture 15"/>
            <p:cNvPicPr>
              <a:picLocks noChangeAspect="1"/>
            </p:cNvPicPr>
            <p:nvPr/>
          </p:nvPicPr>
          <p:blipFill>
            <a:blip r:embed="rId7"/>
            <a:stretch>
              <a:fillRect/>
            </a:stretch>
          </p:blipFill>
          <p:spPr>
            <a:xfrm>
              <a:off x="7750229" y="3260091"/>
              <a:ext cx="158265" cy="241006"/>
            </a:xfrm>
            <a:prstGeom prst="rect">
              <a:avLst/>
            </a:prstGeom>
          </p:spPr>
        </p:pic>
      </p:grpSp>
      <p:sp>
        <p:nvSpPr>
          <p:cNvPr id="17" name="TextBox 16"/>
          <p:cNvSpPr txBox="1"/>
          <p:nvPr/>
        </p:nvSpPr>
        <p:spPr>
          <a:xfrm>
            <a:off x="6684356" y="2067914"/>
            <a:ext cx="2161787" cy="369332"/>
          </a:xfrm>
          <a:prstGeom prst="rect">
            <a:avLst/>
          </a:prstGeom>
          <a:noFill/>
        </p:spPr>
        <p:txBody>
          <a:bodyPr wrap="square" rtlCol="0">
            <a:spAutoFit/>
          </a:bodyPr>
          <a:lstStyle/>
          <a:p>
            <a:r>
              <a:rPr lang="en-US" dirty="0" smtClean="0">
                <a:solidFill>
                  <a:schemeClr val="accent2"/>
                </a:solidFill>
              </a:rPr>
              <a:t>Static Allocation</a:t>
            </a:r>
            <a:endParaRPr lang="en-US" dirty="0">
              <a:solidFill>
                <a:schemeClr val="accent2"/>
              </a:solidFill>
            </a:endParaRPr>
          </a:p>
        </p:txBody>
      </p:sp>
      <p:sp>
        <p:nvSpPr>
          <p:cNvPr id="18" name="TextBox 17"/>
          <p:cNvSpPr txBox="1"/>
          <p:nvPr/>
        </p:nvSpPr>
        <p:spPr>
          <a:xfrm>
            <a:off x="6684356" y="4299048"/>
            <a:ext cx="2742718" cy="369332"/>
          </a:xfrm>
          <a:prstGeom prst="rect">
            <a:avLst/>
          </a:prstGeom>
          <a:noFill/>
        </p:spPr>
        <p:txBody>
          <a:bodyPr wrap="square" rtlCol="0">
            <a:spAutoFit/>
          </a:bodyPr>
          <a:lstStyle/>
          <a:p>
            <a:r>
              <a:rPr lang="en-US" dirty="0" smtClean="0">
                <a:solidFill>
                  <a:schemeClr val="accent2"/>
                </a:solidFill>
              </a:rPr>
              <a:t>Dynamic Allocation</a:t>
            </a:r>
            <a:endParaRPr lang="en-US" dirty="0">
              <a:solidFill>
                <a:schemeClr val="accent2"/>
              </a:solidFill>
            </a:endParaRPr>
          </a:p>
        </p:txBody>
      </p:sp>
      <p:cxnSp>
        <p:nvCxnSpPr>
          <p:cNvPr id="19" name="Straight Arrow Connector 18"/>
          <p:cNvCxnSpPr>
            <a:stCxn id="17" idx="1"/>
          </p:cNvCxnSpPr>
          <p:nvPr/>
        </p:nvCxnSpPr>
        <p:spPr>
          <a:xfrm flipH="1" flipV="1">
            <a:off x="4616033" y="2251476"/>
            <a:ext cx="2068323" cy="11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7354989" y="2399964"/>
            <a:ext cx="500795" cy="6660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1"/>
            <a:endCxn id="13" idx="3"/>
          </p:cNvCxnSpPr>
          <p:nvPr/>
        </p:nvCxnSpPr>
        <p:spPr>
          <a:xfrm flipH="1" flipV="1">
            <a:off x="4683849" y="4137743"/>
            <a:ext cx="2000507" cy="3459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1"/>
            <a:endCxn id="10" idx="3"/>
          </p:cNvCxnSpPr>
          <p:nvPr/>
        </p:nvCxnSpPr>
        <p:spPr>
          <a:xfrm flipH="1">
            <a:off x="4695624" y="4483714"/>
            <a:ext cx="1988732" cy="5670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33088" y="2923139"/>
            <a:ext cx="424202" cy="551462"/>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17634" y="3888571"/>
            <a:ext cx="429373" cy="456780"/>
          </a:xfrm>
          <a:prstGeom prst="rect">
            <a:avLst/>
          </a:prstGeom>
        </p:spPr>
      </p:pic>
      <p:sp>
        <p:nvSpPr>
          <p:cNvPr id="26" name="Title 1"/>
          <p:cNvSpPr>
            <a:spLocks noGrp="1"/>
          </p:cNvSpPr>
          <p:nvPr>
            <p:ph type="title"/>
          </p:nvPr>
        </p:nvSpPr>
        <p:spPr>
          <a:xfrm>
            <a:off x="254760" y="206375"/>
            <a:ext cx="8560454" cy="857250"/>
          </a:xfrm>
        </p:spPr>
        <p:txBody>
          <a:bodyPr>
            <a:normAutofit/>
          </a:bodyPr>
          <a:lstStyle/>
          <a:p>
            <a:r>
              <a:rPr lang="en-US" sz="4000" dirty="0" smtClean="0"/>
              <a:t>Ways to Run Spark</a:t>
            </a:r>
            <a:endParaRPr lang="en-US" sz="4000" dirty="0"/>
          </a:p>
        </p:txBody>
      </p:sp>
      <p:sp>
        <p:nvSpPr>
          <p:cNvPr id="27" name="TextBox 26"/>
          <p:cNvSpPr txBox="1"/>
          <p:nvPr/>
        </p:nvSpPr>
        <p:spPr>
          <a:xfrm>
            <a:off x="2783554" y="4671625"/>
            <a:ext cx="1571599" cy="584775"/>
          </a:xfrm>
          <a:prstGeom prst="rect">
            <a:avLst/>
          </a:prstGeom>
          <a:noFill/>
        </p:spPr>
        <p:txBody>
          <a:bodyPr wrap="square" rtlCol="0">
            <a:spAutoFit/>
          </a:bodyPr>
          <a:lstStyle/>
          <a:p>
            <a:pPr marL="285750" indent="-285750">
              <a:buFontTx/>
              <a:buChar char="-"/>
            </a:pPr>
            <a:r>
              <a:rPr lang="en-US" sz="3200" dirty="0" err="1" smtClean="0"/>
              <a:t>Mesos</a:t>
            </a:r>
            <a:endParaRPr lang="en-US" sz="3200" dirty="0"/>
          </a:p>
        </p:txBody>
      </p:sp>
      <p:sp>
        <p:nvSpPr>
          <p:cNvPr id="28" name="TextBox 27"/>
          <p:cNvSpPr txBox="1"/>
          <p:nvPr/>
        </p:nvSpPr>
        <p:spPr>
          <a:xfrm>
            <a:off x="2783554" y="2843434"/>
            <a:ext cx="4154055" cy="584775"/>
          </a:xfrm>
          <a:prstGeom prst="rect">
            <a:avLst/>
          </a:prstGeom>
          <a:noFill/>
        </p:spPr>
        <p:txBody>
          <a:bodyPr wrap="square" rtlCol="0">
            <a:spAutoFit/>
          </a:bodyPr>
          <a:lstStyle/>
          <a:p>
            <a:pPr marL="285750" indent="-285750">
              <a:buFontTx/>
              <a:buChar char="-"/>
            </a:pPr>
            <a:r>
              <a:rPr lang="en-US" sz="3200" dirty="0" smtClean="0"/>
              <a:t>Standalone Scheduler</a:t>
            </a:r>
          </a:p>
        </p:txBody>
      </p:sp>
      <p:pic>
        <p:nvPicPr>
          <p:cNvPr id="2050" name="Picture 2" descr="https://pbs.twimg.com/profile_images/378800000152512466/d64b637225a3e671799940d5fe13c76b_400x40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98709" y="4700869"/>
            <a:ext cx="597592" cy="5975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1624888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3"/>
          <a:stretch>
            <a:fillRect/>
          </a:stretch>
        </p:blipFill>
        <p:spPr>
          <a:xfrm>
            <a:off x="5614002" y="2822028"/>
            <a:ext cx="988213" cy="825459"/>
          </a:xfrm>
          <a:prstGeom prst="rect">
            <a:avLst/>
          </a:prstGeom>
        </p:spPr>
      </p:pic>
      <p:sp>
        <p:nvSpPr>
          <p:cNvPr id="4" name="Title 1"/>
          <p:cNvSpPr>
            <a:spLocks noGrp="1"/>
          </p:cNvSpPr>
          <p:nvPr>
            <p:ph type="title"/>
          </p:nvPr>
        </p:nvSpPr>
        <p:spPr>
          <a:xfrm>
            <a:off x="1823788" y="4352350"/>
            <a:ext cx="8560454" cy="857250"/>
          </a:xfrm>
        </p:spPr>
        <p:txBody>
          <a:bodyPr>
            <a:normAutofit/>
          </a:bodyPr>
          <a:lstStyle/>
          <a:p>
            <a:pPr algn="ctr"/>
            <a:r>
              <a:rPr lang="en-US" sz="4000" dirty="0" smtClean="0"/>
              <a:t>Local Mode</a:t>
            </a:r>
            <a:endParaRPr lang="en-US" sz="4000" dirty="0"/>
          </a:p>
        </p:txBody>
      </p:sp>
    </p:spTree>
    <p:extLst>
      <p:ext uri="{BB962C8B-B14F-4D97-AF65-F5344CB8AC3E}">
        <p14:creationId xmlns:p14="http://schemas.microsoft.com/office/powerpoint/2010/main" val="1963454433"/>
      </p:ext>
    </p:extLst>
  </p:cSld>
  <p:clrMapOvr>
    <a:masterClrMapping/>
  </p:clrMapOvr>
  <p:transition>
    <p:push dir="u"/>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875145" y="1009399"/>
            <a:ext cx="3166533" cy="4834466"/>
          </a:xfrm>
          <a:prstGeom prst="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975285" y="2020082"/>
            <a:ext cx="2963292" cy="3681031"/>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latin typeface="Anonymous Pro" panose="02060609030202000504" pitchFamily="49" charset="0"/>
                <a:ea typeface="Anonymous Pro" panose="02060609030202000504" pitchFamily="49" charset="0"/>
              </a:rPr>
              <a:t>JVM: Ex + Driver</a:t>
            </a:r>
            <a:endParaRPr lang="en-US" b="1" dirty="0">
              <a:solidFill>
                <a:schemeClr val="tx1"/>
              </a:solidFill>
              <a:latin typeface="Anonymous Pro" panose="02060609030202000504" pitchFamily="49" charset="0"/>
              <a:ea typeface="Anonymous Pro" panose="02060609030202000504" pitchFamily="49" charset="0"/>
            </a:endParaRPr>
          </a:p>
        </p:txBody>
      </p:sp>
      <p:cxnSp>
        <p:nvCxnSpPr>
          <p:cNvPr id="50" name="Straight Connector 49"/>
          <p:cNvCxnSpPr/>
          <p:nvPr/>
        </p:nvCxnSpPr>
        <p:spPr>
          <a:xfrm flipV="1">
            <a:off x="3193115" y="5860088"/>
            <a:ext cx="4329" cy="263629"/>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2780684" y="6111189"/>
            <a:ext cx="833519" cy="486027"/>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Disk</a:t>
            </a:r>
            <a:endParaRPr lang="en-US" sz="1600" b="1" dirty="0">
              <a:solidFill>
                <a:schemeClr val="tx1"/>
              </a:solidFill>
            </a:endParaRPr>
          </a:p>
        </p:txBody>
      </p:sp>
      <p:sp>
        <p:nvSpPr>
          <p:cNvPr id="52" name="Rectangle 51"/>
          <p:cNvSpPr/>
          <p:nvPr/>
        </p:nvSpPr>
        <p:spPr>
          <a:xfrm>
            <a:off x="1119592" y="2601727"/>
            <a:ext cx="783295" cy="245593"/>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latin typeface="Anonymous Pro" panose="02060609030202000504" pitchFamily="49" charset="0"/>
                <a:ea typeface="Anonymous Pro" panose="02060609030202000504" pitchFamily="49" charset="0"/>
              </a:rPr>
              <a:t>RDD, P1</a:t>
            </a:r>
            <a:endParaRPr lang="en-US" sz="1100" b="1" dirty="0">
              <a:solidFill>
                <a:schemeClr val="tx1"/>
              </a:solidFill>
              <a:latin typeface="Anonymous Pro" panose="02060609030202000504" pitchFamily="49" charset="0"/>
              <a:ea typeface="Anonymous Pro" panose="02060609030202000504" pitchFamily="49" charset="0"/>
            </a:endParaRPr>
          </a:p>
        </p:txBody>
      </p:sp>
      <p:sp>
        <p:nvSpPr>
          <p:cNvPr id="53" name="Oval 52"/>
          <p:cNvSpPr/>
          <p:nvPr/>
        </p:nvSpPr>
        <p:spPr>
          <a:xfrm>
            <a:off x="2233279" y="2601727"/>
            <a:ext cx="756515" cy="242747"/>
          </a:xfrm>
          <a:prstGeom prst="ellipse">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Task</a:t>
            </a:r>
            <a:endParaRPr lang="en-US" sz="1350" b="1" dirty="0">
              <a:solidFill>
                <a:schemeClr val="tx1"/>
              </a:solidFill>
            </a:endParaRPr>
          </a:p>
        </p:txBody>
      </p:sp>
      <p:sp>
        <p:nvSpPr>
          <p:cNvPr id="54" name="TextBox 53"/>
          <p:cNvSpPr txBox="1"/>
          <p:nvPr/>
        </p:nvSpPr>
        <p:spPr>
          <a:xfrm>
            <a:off x="4588493" y="1580560"/>
            <a:ext cx="4681635" cy="338554"/>
          </a:xfrm>
          <a:prstGeom prst="rect">
            <a:avLst/>
          </a:prstGeom>
          <a:noFill/>
        </p:spPr>
        <p:txBody>
          <a:bodyPr wrap="square" rtlCol="0">
            <a:spAutoFit/>
          </a:bodyPr>
          <a:lstStyle/>
          <a:p>
            <a:r>
              <a:rPr lang="en-US" sz="1600" dirty="0" smtClean="0">
                <a:solidFill>
                  <a:schemeClr val="accent2"/>
                </a:solidFill>
                <a:latin typeface="Consolas" panose="020B0609020204030204" pitchFamily="49" charset="0"/>
                <a:cs typeface="Consolas" panose="020B0609020204030204" pitchFamily="49" charset="0"/>
              </a:rPr>
              <a:t>3 options: </a:t>
            </a:r>
            <a:r>
              <a:rPr lang="en-US" sz="1600" dirty="0" smtClean="0">
                <a:latin typeface="Consolas" panose="020B0609020204030204" pitchFamily="49" charset="0"/>
                <a:cs typeface="Consolas" panose="020B0609020204030204" pitchFamily="49" charset="0"/>
              </a:rPr>
              <a:t>local, local[N], local</a:t>
            </a:r>
            <a:r>
              <a:rPr lang="en-US" sz="1600" dirty="0">
                <a:latin typeface="Consolas" panose="020B0609020204030204" pitchFamily="49" charset="0"/>
                <a:cs typeface="Consolas" panose="020B0609020204030204" pitchFamily="49" charset="0"/>
              </a:rPr>
              <a:t>[*] </a:t>
            </a:r>
          </a:p>
        </p:txBody>
      </p:sp>
      <p:sp>
        <p:nvSpPr>
          <p:cNvPr id="56" name="Rectangle 55"/>
          <p:cNvSpPr/>
          <p:nvPr/>
        </p:nvSpPr>
        <p:spPr>
          <a:xfrm>
            <a:off x="1119592" y="3261435"/>
            <a:ext cx="783295" cy="245593"/>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latin typeface="Anonymous Pro" panose="02060609030202000504" pitchFamily="49" charset="0"/>
                <a:ea typeface="Anonymous Pro" panose="02060609030202000504" pitchFamily="49" charset="0"/>
              </a:rPr>
              <a:t>RDD, P2</a:t>
            </a:r>
            <a:endParaRPr lang="en-US" sz="1100" b="1" dirty="0">
              <a:solidFill>
                <a:schemeClr val="tx1"/>
              </a:solidFill>
              <a:latin typeface="Anonymous Pro" panose="02060609030202000504" pitchFamily="49" charset="0"/>
              <a:ea typeface="Anonymous Pro" panose="02060609030202000504" pitchFamily="49" charset="0"/>
            </a:endParaRPr>
          </a:p>
        </p:txBody>
      </p:sp>
      <p:sp>
        <p:nvSpPr>
          <p:cNvPr id="57" name="Rectangle 56"/>
          <p:cNvSpPr/>
          <p:nvPr/>
        </p:nvSpPr>
        <p:spPr>
          <a:xfrm>
            <a:off x="1119592" y="2931581"/>
            <a:ext cx="783295" cy="245593"/>
          </a:xfrm>
          <a:prstGeom prst="rect">
            <a:avLst/>
          </a:prstGeom>
          <a:solidFill>
            <a:srgbClr val="CC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latin typeface="Anonymous Pro" panose="02060609030202000504" pitchFamily="49" charset="0"/>
                <a:ea typeface="Anonymous Pro" panose="02060609030202000504" pitchFamily="49" charset="0"/>
              </a:rPr>
              <a:t>RDD, P1</a:t>
            </a:r>
            <a:endParaRPr lang="en-US" sz="1100" b="1" dirty="0">
              <a:solidFill>
                <a:schemeClr val="tx1"/>
              </a:solidFill>
              <a:latin typeface="Anonymous Pro" panose="02060609030202000504" pitchFamily="49" charset="0"/>
              <a:ea typeface="Anonymous Pro" panose="02060609030202000504" pitchFamily="49" charset="0"/>
            </a:endParaRPr>
          </a:p>
        </p:txBody>
      </p:sp>
      <p:sp>
        <p:nvSpPr>
          <p:cNvPr id="58" name="Rectangle 57"/>
          <p:cNvSpPr/>
          <p:nvPr/>
        </p:nvSpPr>
        <p:spPr>
          <a:xfrm>
            <a:off x="1119592" y="3587684"/>
            <a:ext cx="783295" cy="245593"/>
          </a:xfrm>
          <a:prstGeom prst="rect">
            <a:avLst/>
          </a:prstGeom>
          <a:solidFill>
            <a:srgbClr val="CC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latin typeface="Anonymous Pro" panose="02060609030202000504" pitchFamily="49" charset="0"/>
                <a:ea typeface="Anonymous Pro" panose="02060609030202000504" pitchFamily="49" charset="0"/>
              </a:rPr>
              <a:t>RDD, P2</a:t>
            </a:r>
            <a:endParaRPr lang="en-US" sz="1100" b="1" dirty="0">
              <a:solidFill>
                <a:schemeClr val="tx1"/>
              </a:solidFill>
              <a:latin typeface="Anonymous Pro" panose="02060609030202000504" pitchFamily="49" charset="0"/>
              <a:ea typeface="Anonymous Pro" panose="02060609030202000504" pitchFamily="49" charset="0"/>
            </a:endParaRPr>
          </a:p>
        </p:txBody>
      </p:sp>
      <p:sp>
        <p:nvSpPr>
          <p:cNvPr id="59" name="Rectangle 58"/>
          <p:cNvSpPr/>
          <p:nvPr/>
        </p:nvSpPr>
        <p:spPr>
          <a:xfrm>
            <a:off x="1123154" y="3913933"/>
            <a:ext cx="783295" cy="245593"/>
          </a:xfrm>
          <a:prstGeom prst="rect">
            <a:avLst/>
          </a:prstGeom>
          <a:solidFill>
            <a:srgbClr val="CC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latin typeface="Anonymous Pro" panose="02060609030202000504" pitchFamily="49" charset="0"/>
                <a:ea typeface="Anonymous Pro" panose="02060609030202000504" pitchFamily="49" charset="0"/>
              </a:rPr>
              <a:t>RDD, P3</a:t>
            </a:r>
            <a:endParaRPr lang="en-US" sz="1100" b="1" dirty="0">
              <a:solidFill>
                <a:schemeClr val="tx1"/>
              </a:solidFill>
              <a:latin typeface="Anonymous Pro" panose="02060609030202000504" pitchFamily="49" charset="0"/>
              <a:ea typeface="Anonymous Pro" panose="02060609030202000504" pitchFamily="49" charset="0"/>
            </a:endParaRPr>
          </a:p>
        </p:txBody>
      </p:sp>
      <p:sp>
        <p:nvSpPr>
          <p:cNvPr id="60" name="Oval 59"/>
          <p:cNvSpPr/>
          <p:nvPr/>
        </p:nvSpPr>
        <p:spPr>
          <a:xfrm>
            <a:off x="2233279" y="2915786"/>
            <a:ext cx="756515" cy="242747"/>
          </a:xfrm>
          <a:prstGeom prst="ellipse">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Task</a:t>
            </a:r>
            <a:endParaRPr lang="en-US" sz="1350" b="1" dirty="0">
              <a:solidFill>
                <a:schemeClr val="tx1"/>
              </a:solidFill>
            </a:endParaRPr>
          </a:p>
        </p:txBody>
      </p:sp>
      <p:sp>
        <p:nvSpPr>
          <p:cNvPr id="61" name="Oval 60"/>
          <p:cNvSpPr/>
          <p:nvPr/>
        </p:nvSpPr>
        <p:spPr>
          <a:xfrm>
            <a:off x="2233279" y="3236918"/>
            <a:ext cx="756515" cy="242747"/>
          </a:xfrm>
          <a:prstGeom prst="ellipse">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Task</a:t>
            </a:r>
            <a:endParaRPr lang="en-US" sz="1350" b="1" dirty="0">
              <a:solidFill>
                <a:schemeClr val="tx1"/>
              </a:solidFill>
            </a:endParaRPr>
          </a:p>
        </p:txBody>
      </p:sp>
      <p:sp>
        <p:nvSpPr>
          <p:cNvPr id="62" name="Oval 61"/>
          <p:cNvSpPr/>
          <p:nvPr/>
        </p:nvSpPr>
        <p:spPr>
          <a:xfrm>
            <a:off x="2233279" y="3581198"/>
            <a:ext cx="756515" cy="242747"/>
          </a:xfrm>
          <a:prstGeom prst="ellipse">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Task</a:t>
            </a:r>
            <a:endParaRPr lang="en-US" sz="1350" b="1" dirty="0">
              <a:solidFill>
                <a:schemeClr val="tx1"/>
              </a:solidFill>
            </a:endParaRPr>
          </a:p>
        </p:txBody>
      </p:sp>
      <p:sp>
        <p:nvSpPr>
          <p:cNvPr id="63" name="Oval 62"/>
          <p:cNvSpPr/>
          <p:nvPr/>
        </p:nvSpPr>
        <p:spPr>
          <a:xfrm>
            <a:off x="2233278" y="3908469"/>
            <a:ext cx="756515" cy="242747"/>
          </a:xfrm>
          <a:prstGeom prst="ellipse">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Task</a:t>
            </a:r>
            <a:endParaRPr lang="en-US" sz="1350" b="1" dirty="0">
              <a:solidFill>
                <a:schemeClr val="tx1"/>
              </a:solidFill>
            </a:endParaRPr>
          </a:p>
        </p:txBody>
      </p:sp>
      <p:sp>
        <p:nvSpPr>
          <p:cNvPr id="64" name="Oval 63"/>
          <p:cNvSpPr/>
          <p:nvPr/>
        </p:nvSpPr>
        <p:spPr>
          <a:xfrm>
            <a:off x="2233278" y="4229601"/>
            <a:ext cx="756515" cy="242747"/>
          </a:xfrm>
          <a:prstGeom prst="ellipse">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Task</a:t>
            </a:r>
            <a:endParaRPr lang="en-US" sz="1350" b="1" dirty="0">
              <a:solidFill>
                <a:schemeClr val="tx1"/>
              </a:solidFill>
            </a:endParaRPr>
          </a:p>
        </p:txBody>
      </p:sp>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392" y="1199000"/>
            <a:ext cx="356267" cy="285014"/>
          </a:xfrm>
          <a:prstGeom prst="rect">
            <a:avLst/>
          </a:prstGeom>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392" y="1489905"/>
            <a:ext cx="356267" cy="285014"/>
          </a:xfrm>
          <a:prstGeom prst="rect">
            <a:avLst/>
          </a:prstGeom>
        </p:spPr>
      </p:pic>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019" y="1198006"/>
            <a:ext cx="356267" cy="285014"/>
          </a:xfrm>
          <a:prstGeom prst="rect">
            <a:avLst/>
          </a:prstGeom>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544" y="1492101"/>
            <a:ext cx="356267" cy="285014"/>
          </a:xfrm>
          <a:prstGeom prst="rect">
            <a:avLst/>
          </a:prstGeom>
        </p:spPr>
      </p:pic>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025" y="1210894"/>
            <a:ext cx="356267" cy="285014"/>
          </a:xfrm>
          <a:prstGeom prst="rect">
            <a:avLst/>
          </a:prstGeom>
        </p:spPr>
      </p:pic>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025" y="1501799"/>
            <a:ext cx="356267" cy="285014"/>
          </a:xfrm>
          <a:prstGeom prst="rect">
            <a:avLst/>
          </a:prstGeom>
        </p:spPr>
      </p:pic>
      <p:pic>
        <p:nvPicPr>
          <p:cNvPr id="71" name="Picture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652" y="1209900"/>
            <a:ext cx="356267" cy="285014"/>
          </a:xfrm>
          <a:prstGeom prst="rect">
            <a:avLst/>
          </a:prstGeom>
        </p:spPr>
      </p:pic>
      <p:pic>
        <p:nvPicPr>
          <p:cNvPr id="72" name="Picture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177" y="1501294"/>
            <a:ext cx="356267" cy="285014"/>
          </a:xfrm>
          <a:prstGeom prst="rect">
            <a:avLst/>
          </a:prstGeom>
        </p:spPr>
      </p:pic>
      <p:sp>
        <p:nvSpPr>
          <p:cNvPr id="73" name="TextBox 72"/>
          <p:cNvSpPr txBox="1"/>
          <p:nvPr/>
        </p:nvSpPr>
        <p:spPr>
          <a:xfrm>
            <a:off x="975285" y="1290565"/>
            <a:ext cx="874402" cy="369332"/>
          </a:xfrm>
          <a:prstGeom prst="rect">
            <a:avLst/>
          </a:prstGeom>
          <a:noFill/>
        </p:spPr>
        <p:txBody>
          <a:bodyPr wrap="square" rtlCol="0">
            <a:spAutoFit/>
          </a:bodyPr>
          <a:lstStyle/>
          <a:p>
            <a:r>
              <a:rPr lang="en-US" b="1" dirty="0" smtClean="0"/>
              <a:t>CPUs:</a:t>
            </a:r>
            <a:endParaRPr lang="en-US" b="1" dirty="0"/>
          </a:p>
        </p:txBody>
      </p:sp>
      <p:sp>
        <p:nvSpPr>
          <p:cNvPr id="74" name="Oval 73"/>
          <p:cNvSpPr/>
          <p:nvPr/>
        </p:nvSpPr>
        <p:spPr>
          <a:xfrm>
            <a:off x="3056190" y="2601727"/>
            <a:ext cx="756515" cy="242747"/>
          </a:xfrm>
          <a:prstGeom prst="ellipse">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Task</a:t>
            </a:r>
            <a:endParaRPr lang="en-US" sz="1350" b="1" dirty="0">
              <a:solidFill>
                <a:schemeClr val="tx1"/>
              </a:solidFill>
            </a:endParaRPr>
          </a:p>
        </p:txBody>
      </p:sp>
      <p:sp>
        <p:nvSpPr>
          <p:cNvPr id="75" name="Oval 74"/>
          <p:cNvSpPr/>
          <p:nvPr/>
        </p:nvSpPr>
        <p:spPr>
          <a:xfrm>
            <a:off x="3056190" y="2915786"/>
            <a:ext cx="756515" cy="242747"/>
          </a:xfrm>
          <a:prstGeom prst="ellipse">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Task</a:t>
            </a:r>
            <a:endParaRPr lang="en-US" sz="1350" b="1" dirty="0">
              <a:solidFill>
                <a:schemeClr val="tx1"/>
              </a:solidFill>
            </a:endParaRPr>
          </a:p>
        </p:txBody>
      </p:sp>
      <p:sp>
        <p:nvSpPr>
          <p:cNvPr id="76" name="Oval 75"/>
          <p:cNvSpPr/>
          <p:nvPr/>
        </p:nvSpPr>
        <p:spPr>
          <a:xfrm>
            <a:off x="3056190" y="3236918"/>
            <a:ext cx="756515" cy="242747"/>
          </a:xfrm>
          <a:prstGeom prst="ellipse">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Task</a:t>
            </a:r>
            <a:endParaRPr lang="en-US" sz="1350" b="1" dirty="0">
              <a:solidFill>
                <a:schemeClr val="tx1"/>
              </a:solidFill>
            </a:endParaRPr>
          </a:p>
        </p:txBody>
      </p:sp>
      <p:sp>
        <p:nvSpPr>
          <p:cNvPr id="77" name="Oval 76"/>
          <p:cNvSpPr/>
          <p:nvPr/>
        </p:nvSpPr>
        <p:spPr>
          <a:xfrm>
            <a:off x="3056190" y="3581198"/>
            <a:ext cx="756515" cy="242747"/>
          </a:xfrm>
          <a:prstGeom prst="ellipse">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Task</a:t>
            </a:r>
            <a:endParaRPr lang="en-US" sz="1350" b="1" dirty="0">
              <a:solidFill>
                <a:schemeClr val="tx1"/>
              </a:solidFill>
            </a:endParaRPr>
          </a:p>
        </p:txBody>
      </p:sp>
      <p:sp>
        <p:nvSpPr>
          <p:cNvPr id="78" name="Oval 77"/>
          <p:cNvSpPr/>
          <p:nvPr/>
        </p:nvSpPr>
        <p:spPr>
          <a:xfrm>
            <a:off x="3056189" y="3908469"/>
            <a:ext cx="756515" cy="242747"/>
          </a:xfrm>
          <a:prstGeom prst="ellipse">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Task</a:t>
            </a:r>
            <a:endParaRPr lang="en-US" sz="1350" b="1" dirty="0">
              <a:solidFill>
                <a:schemeClr val="tx1"/>
              </a:solidFill>
            </a:endParaRPr>
          </a:p>
        </p:txBody>
      </p:sp>
      <p:sp>
        <p:nvSpPr>
          <p:cNvPr id="79" name="Oval 78"/>
          <p:cNvSpPr/>
          <p:nvPr/>
        </p:nvSpPr>
        <p:spPr>
          <a:xfrm>
            <a:off x="3056189" y="4229601"/>
            <a:ext cx="756515" cy="242747"/>
          </a:xfrm>
          <a:prstGeom prst="ellipse">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Task</a:t>
            </a:r>
            <a:endParaRPr lang="en-US" sz="1350" b="1" dirty="0">
              <a:solidFill>
                <a:schemeClr val="tx1"/>
              </a:solidFill>
            </a:endParaRPr>
          </a:p>
        </p:txBody>
      </p:sp>
      <p:sp>
        <p:nvSpPr>
          <p:cNvPr id="80" name="Cloud 79"/>
          <p:cNvSpPr/>
          <p:nvPr/>
        </p:nvSpPr>
        <p:spPr>
          <a:xfrm>
            <a:off x="1008895" y="4717027"/>
            <a:ext cx="1653110" cy="886894"/>
          </a:xfrm>
          <a:prstGeom prst="cloud">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391765" y="4845359"/>
            <a:ext cx="1094366" cy="455085"/>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Internal Threads</a:t>
            </a:r>
            <a:endParaRPr lang="en-US" sz="1350" b="1" dirty="0">
              <a:solidFill>
                <a:schemeClr val="tx1"/>
              </a:solidFill>
            </a:endParaRPr>
          </a:p>
        </p:txBody>
      </p:sp>
      <p:sp>
        <p:nvSpPr>
          <p:cNvPr id="82" name="Oval 81"/>
          <p:cNvSpPr/>
          <p:nvPr/>
        </p:nvSpPr>
        <p:spPr>
          <a:xfrm>
            <a:off x="1570454" y="5291098"/>
            <a:ext cx="200736" cy="160953"/>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83" name="Oval 82"/>
          <p:cNvSpPr/>
          <p:nvPr/>
        </p:nvSpPr>
        <p:spPr>
          <a:xfrm>
            <a:off x="1124714" y="5052808"/>
            <a:ext cx="200736" cy="160953"/>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84" name="Oval 83"/>
          <p:cNvSpPr/>
          <p:nvPr/>
        </p:nvSpPr>
        <p:spPr>
          <a:xfrm>
            <a:off x="2005924" y="5342758"/>
            <a:ext cx="200736" cy="160953"/>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pic>
        <p:nvPicPr>
          <p:cNvPr id="86" name="Picture 85"/>
          <p:cNvPicPr>
            <a:picLocks noChangeAspect="1"/>
          </p:cNvPicPr>
          <p:nvPr/>
        </p:nvPicPr>
        <p:blipFill>
          <a:blip r:embed="rId4"/>
          <a:stretch>
            <a:fillRect/>
          </a:stretch>
        </p:blipFill>
        <p:spPr>
          <a:xfrm>
            <a:off x="2755061" y="4799747"/>
            <a:ext cx="1118960" cy="665781"/>
          </a:xfrm>
          <a:prstGeom prst="rect">
            <a:avLst/>
          </a:prstGeom>
        </p:spPr>
      </p:pic>
      <p:sp>
        <p:nvSpPr>
          <p:cNvPr id="92" name="TextBox 91"/>
          <p:cNvSpPr txBox="1"/>
          <p:nvPr/>
        </p:nvSpPr>
        <p:spPr>
          <a:xfrm>
            <a:off x="975285" y="5889136"/>
            <a:ext cx="1779776" cy="369332"/>
          </a:xfrm>
          <a:prstGeom prst="rect">
            <a:avLst/>
          </a:prstGeom>
          <a:noFill/>
        </p:spPr>
        <p:txBody>
          <a:bodyPr wrap="square" rtlCol="0">
            <a:spAutoFit/>
          </a:bodyPr>
          <a:lstStyle/>
          <a:p>
            <a:r>
              <a:rPr lang="en-US" dirty="0" smtClean="0"/>
              <a:t>Worker Machine</a:t>
            </a:r>
            <a:endParaRPr lang="en-US" dirty="0"/>
          </a:p>
        </p:txBody>
      </p:sp>
      <p:sp>
        <p:nvSpPr>
          <p:cNvPr id="94" name="Title 1"/>
          <p:cNvSpPr>
            <a:spLocks noGrp="1"/>
          </p:cNvSpPr>
          <p:nvPr>
            <p:ph type="title"/>
          </p:nvPr>
        </p:nvSpPr>
        <p:spPr>
          <a:xfrm>
            <a:off x="254760" y="206375"/>
            <a:ext cx="3931225" cy="857250"/>
          </a:xfrm>
        </p:spPr>
        <p:txBody>
          <a:bodyPr>
            <a:normAutofit/>
          </a:bodyPr>
          <a:lstStyle/>
          <a:p>
            <a:r>
              <a:rPr lang="en-US" sz="4000" dirty="0" smtClean="0"/>
              <a:t>Local Mode</a:t>
            </a:r>
            <a:endParaRPr lang="en-US" sz="4000" dirty="0"/>
          </a:p>
        </p:txBody>
      </p:sp>
      <p:grpSp>
        <p:nvGrpSpPr>
          <p:cNvPr id="13" name="Group 12"/>
          <p:cNvGrpSpPr/>
          <p:nvPr/>
        </p:nvGrpSpPr>
        <p:grpSpPr>
          <a:xfrm>
            <a:off x="4588493" y="3145290"/>
            <a:ext cx="7217430" cy="1384995"/>
            <a:chOff x="4662064" y="3167633"/>
            <a:chExt cx="7217430" cy="1384995"/>
          </a:xfrm>
        </p:grpSpPr>
        <p:sp>
          <p:nvSpPr>
            <p:cNvPr id="8" name="TextBox 7"/>
            <p:cNvSpPr txBox="1"/>
            <p:nvPr/>
          </p:nvSpPr>
          <p:spPr>
            <a:xfrm>
              <a:off x="4662064" y="3167633"/>
              <a:ext cx="7217430" cy="1384995"/>
            </a:xfrm>
            <a:prstGeom prst="rect">
              <a:avLst/>
            </a:prstGeom>
            <a:solidFill>
              <a:srgbClr val="F7F7F7"/>
            </a:solidFill>
            <a:ln w="50800" cap="sq" cmpd="thickThin">
              <a:solidFill>
                <a:schemeClr val="tx1">
                  <a:lumMod val="50000"/>
                  <a:lumOff val="50000"/>
                </a:schemeClr>
              </a:solidFill>
              <a:round/>
            </a:ln>
          </p:spPr>
          <p:txBody>
            <a:bodyPr wrap="square" rtlCol="0">
              <a:spAutoFit/>
            </a:bodyPr>
            <a:lstStyle/>
            <a:p>
              <a:r>
                <a:rPr lang="en-US" sz="1400" dirty="0" smtClean="0">
                  <a:latin typeface="Consolas" charset="0"/>
                  <a:ea typeface="Consolas" charset="0"/>
                  <a:cs typeface="Consolas" charset="0"/>
                </a:rPr>
                <a:t>spark = </a:t>
              </a:r>
              <a:r>
                <a:rPr lang="en-US" sz="1400" dirty="0" err="1" smtClean="0">
                  <a:latin typeface="Consolas" charset="0"/>
                  <a:ea typeface="Consolas" charset="0"/>
                  <a:cs typeface="Consolas" charset="0"/>
                </a:rPr>
                <a:t>SparkSession.builder</a:t>
              </a:r>
              <a:r>
                <a:rPr lang="en-US" sz="1400" dirty="0" smtClean="0">
                  <a:latin typeface="Consolas" charset="0"/>
                  <a:ea typeface="Consolas" charset="0"/>
                  <a:cs typeface="Consolas" charset="0"/>
                </a:rPr>
                <a:t> </a:t>
              </a:r>
              <a:r>
                <a:rPr lang="en-US" sz="1400" dirty="0">
                  <a:latin typeface="Consolas" charset="0"/>
                  <a:ea typeface="Consolas" charset="0"/>
                  <a:cs typeface="Consolas" charset="0"/>
                </a:rPr>
                <a:t>\ </a:t>
              </a:r>
              <a:endParaRPr lang="en-US" sz="1400" dirty="0" smtClean="0">
                <a:latin typeface="Consolas" charset="0"/>
                <a:ea typeface="Consolas" charset="0"/>
                <a:cs typeface="Consolas" charset="0"/>
              </a:endParaRPr>
            </a:p>
            <a:p>
              <a:r>
                <a:rPr lang="en-US" sz="1400" dirty="0">
                  <a:latin typeface="Consolas" charset="0"/>
                  <a:ea typeface="Consolas" charset="0"/>
                  <a:cs typeface="Consolas" charset="0"/>
                </a:rPr>
                <a:t> </a:t>
              </a:r>
              <a:r>
                <a:rPr lang="en-US" sz="1400" dirty="0" smtClean="0">
                  <a:latin typeface="Consolas" charset="0"/>
                  <a:ea typeface="Consolas" charset="0"/>
                  <a:cs typeface="Consolas" charset="0"/>
                </a:rPr>
                <a:t>                   .</a:t>
              </a:r>
              <a:r>
                <a:rPr lang="en-US" sz="1400" dirty="0">
                  <a:latin typeface="Consolas" charset="0"/>
                  <a:ea typeface="Consolas" charset="0"/>
                  <a:cs typeface="Consolas" charset="0"/>
                </a:rPr>
                <a:t>master("local[2]") \ </a:t>
              </a:r>
              <a:endParaRPr lang="en-US" sz="1400" dirty="0" smtClean="0">
                <a:latin typeface="Consolas" charset="0"/>
                <a:ea typeface="Consolas" charset="0"/>
                <a:cs typeface="Consolas" charset="0"/>
              </a:endParaRPr>
            </a:p>
            <a:p>
              <a:r>
                <a:rPr lang="en-US" sz="1400" dirty="0">
                  <a:latin typeface="Consolas" charset="0"/>
                  <a:ea typeface="Consolas" charset="0"/>
                  <a:cs typeface="Consolas" charset="0"/>
                </a:rPr>
                <a:t> </a:t>
              </a:r>
              <a:r>
                <a:rPr lang="en-US" sz="1400" dirty="0" smtClean="0">
                  <a:latin typeface="Consolas" charset="0"/>
                  <a:ea typeface="Consolas" charset="0"/>
                  <a:cs typeface="Consolas" charset="0"/>
                </a:rPr>
                <a:t>                   .</a:t>
              </a:r>
              <a:r>
                <a:rPr lang="en-US" sz="1400" dirty="0" err="1">
                  <a:latin typeface="Consolas" charset="0"/>
                  <a:ea typeface="Consolas" charset="0"/>
                  <a:cs typeface="Consolas" charset="0"/>
                </a:rPr>
                <a:t>appName</a:t>
              </a:r>
              <a:r>
                <a:rPr lang="en-US" sz="1400" dirty="0" smtClean="0">
                  <a:latin typeface="Consolas" charset="0"/>
                  <a:ea typeface="Consolas" charset="0"/>
                  <a:cs typeface="Consolas" charset="0"/>
                </a:rPr>
                <a:t>(”</a:t>
              </a:r>
              <a:r>
                <a:rPr lang="en-US" sz="1400" dirty="0" err="1" smtClean="0">
                  <a:latin typeface="Consolas" charset="0"/>
                  <a:ea typeface="Consolas" charset="0"/>
                  <a:cs typeface="Consolas" charset="0"/>
                </a:rPr>
                <a:t>pysparkApp</a:t>
              </a:r>
              <a:r>
                <a:rPr lang="en-US" sz="1400" dirty="0" smtClean="0">
                  <a:latin typeface="Consolas" charset="0"/>
                  <a:ea typeface="Consolas" charset="0"/>
                  <a:cs typeface="Consolas" charset="0"/>
                </a:rPr>
                <a:t>") </a:t>
              </a:r>
              <a:r>
                <a:rPr lang="en-US" sz="1400" dirty="0">
                  <a:latin typeface="Consolas" charset="0"/>
                  <a:ea typeface="Consolas" charset="0"/>
                  <a:cs typeface="Consolas" charset="0"/>
                </a:rPr>
                <a:t>\ </a:t>
              </a:r>
              <a:r>
                <a:rPr lang="en-US" sz="1400" dirty="0" smtClean="0">
                  <a:latin typeface="Consolas" charset="0"/>
                  <a:ea typeface="Consolas" charset="0"/>
                  <a:cs typeface="Consolas" charset="0"/>
                </a:rPr>
                <a:t>        </a:t>
              </a:r>
            </a:p>
            <a:p>
              <a:r>
                <a:rPr lang="en-US" sz="1400" dirty="0">
                  <a:latin typeface="Consolas" charset="0"/>
                  <a:ea typeface="Consolas" charset="0"/>
                  <a:cs typeface="Consolas" charset="0"/>
                </a:rPr>
                <a:t> </a:t>
              </a:r>
              <a:r>
                <a:rPr lang="en-US" sz="1400" dirty="0" smtClean="0">
                  <a:latin typeface="Consolas" charset="0"/>
                  <a:ea typeface="Consolas" charset="0"/>
                  <a:cs typeface="Consolas" charset="0"/>
                </a:rPr>
                <a:t>                   .</a:t>
              </a:r>
              <a:r>
                <a:rPr lang="en-US" sz="1400" dirty="0" err="1">
                  <a:latin typeface="Consolas" charset="0"/>
                  <a:ea typeface="Consolas" charset="0"/>
                  <a:cs typeface="Consolas" charset="0"/>
                </a:rPr>
                <a:t>config</a:t>
              </a:r>
              <a:r>
                <a:rPr lang="en-US" sz="1400" dirty="0">
                  <a:latin typeface="Consolas" charset="0"/>
                  <a:ea typeface="Consolas" charset="0"/>
                  <a:cs typeface="Consolas" charset="0"/>
                </a:rPr>
                <a:t>("</a:t>
              </a:r>
              <a:r>
                <a:rPr lang="en-US" sz="1400" dirty="0" err="1">
                  <a:latin typeface="Consolas" charset="0"/>
                  <a:ea typeface="Consolas" charset="0"/>
                  <a:cs typeface="Consolas" charset="0"/>
                </a:rPr>
                <a:t>spark.executor.memory</a:t>
              </a:r>
              <a:r>
                <a:rPr lang="en-US" sz="1400" dirty="0">
                  <a:latin typeface="Consolas" charset="0"/>
                  <a:ea typeface="Consolas" charset="0"/>
                  <a:cs typeface="Consolas" charset="0"/>
                </a:rPr>
                <a:t>", "1g") </a:t>
              </a:r>
              <a:r>
                <a:rPr lang="en-US" sz="1400" dirty="0" smtClean="0">
                  <a:latin typeface="Consolas" charset="0"/>
                  <a:ea typeface="Consolas" charset="0"/>
                  <a:cs typeface="Consolas" charset="0"/>
                </a:rPr>
                <a:t>\  </a:t>
              </a:r>
            </a:p>
            <a:p>
              <a:r>
                <a:rPr lang="en-US" sz="1400" dirty="0">
                  <a:latin typeface="Consolas" charset="0"/>
                  <a:ea typeface="Consolas" charset="0"/>
                  <a:cs typeface="Consolas" charset="0"/>
                </a:rPr>
                <a:t> </a:t>
              </a:r>
              <a:r>
                <a:rPr lang="en-US" sz="1400" dirty="0" smtClean="0">
                  <a:latin typeface="Consolas" charset="0"/>
                  <a:ea typeface="Consolas" charset="0"/>
                  <a:cs typeface="Consolas" charset="0"/>
                </a:rPr>
                <a:t>                   .</a:t>
              </a:r>
              <a:r>
                <a:rPr lang="en-US" sz="1400" dirty="0" err="1">
                  <a:latin typeface="Consolas" charset="0"/>
                  <a:ea typeface="Consolas" charset="0"/>
                  <a:cs typeface="Consolas" charset="0"/>
                </a:rPr>
                <a:t>getOrCreate</a:t>
              </a:r>
              <a:r>
                <a:rPr lang="en-US" sz="1400" dirty="0">
                  <a:latin typeface="Consolas" charset="0"/>
                  <a:ea typeface="Consolas" charset="0"/>
                  <a:cs typeface="Consolas" charset="0"/>
                </a:rPr>
                <a:t>()</a:t>
              </a:r>
              <a:endParaRPr lang="en-US" sz="1400" dirty="0" smtClean="0">
                <a:latin typeface="Consolas" charset="0"/>
                <a:ea typeface="Consolas" charset="0"/>
                <a:cs typeface="Consolas" charset="0"/>
              </a:endParaRPr>
            </a:p>
            <a:p>
              <a:pPr marL="0" indent="0">
                <a:buNone/>
              </a:pPr>
              <a:endParaRPr lang="en-US" sz="1400" dirty="0">
                <a:latin typeface="Consolas" panose="020B0609020204030204" pitchFamily="49" charset="0"/>
                <a:ea typeface="Anonymous Pro" panose="02060609030202000504" pitchFamily="49" charset="0"/>
                <a:cs typeface="Consolas" panose="020B0609020204030204" pitchFamily="49" charset="0"/>
              </a:endParaRPr>
            </a:p>
          </p:txBody>
        </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94150" y="3257280"/>
              <a:ext cx="339089" cy="499496"/>
            </a:xfrm>
            <a:prstGeom prst="rect">
              <a:avLst/>
            </a:prstGeom>
          </p:spPr>
        </p:pic>
      </p:grpSp>
      <p:grpSp>
        <p:nvGrpSpPr>
          <p:cNvPr id="14" name="Group 13"/>
          <p:cNvGrpSpPr/>
          <p:nvPr/>
        </p:nvGrpSpPr>
        <p:grpSpPr>
          <a:xfrm>
            <a:off x="4588493" y="1009399"/>
            <a:ext cx="7217431" cy="523220"/>
            <a:chOff x="4662062" y="1571813"/>
            <a:chExt cx="7217431" cy="523220"/>
          </a:xfrm>
        </p:grpSpPr>
        <p:sp>
          <p:nvSpPr>
            <p:cNvPr id="7" name="TextBox 6"/>
            <p:cNvSpPr txBox="1"/>
            <p:nvPr/>
          </p:nvSpPr>
          <p:spPr>
            <a:xfrm>
              <a:off x="4662062" y="1571813"/>
              <a:ext cx="7217431" cy="523220"/>
            </a:xfrm>
            <a:prstGeom prst="rect">
              <a:avLst/>
            </a:prstGeom>
            <a:solidFill>
              <a:schemeClr val="tx1"/>
            </a:solidFill>
            <a:ln w="50800" cmpd="thickThin">
              <a:solidFill>
                <a:schemeClr val="tx1">
                  <a:lumMod val="50000"/>
                  <a:lumOff val="50000"/>
                </a:schemeClr>
              </a:solidFill>
            </a:ln>
          </p:spPr>
          <p:txBody>
            <a:bodyPr wrap="square" rtlCol="0">
              <a:spAutoFit/>
            </a:bodyPr>
            <a:lstStyle/>
            <a:p>
              <a:r>
                <a:rPr lang="en-US" sz="1400" dirty="0" smtClean="0">
                  <a:solidFill>
                    <a:schemeClr val="bg1"/>
                  </a:solidFill>
                  <a:latin typeface="Consolas" panose="020B0609020204030204" pitchFamily="49" charset="0"/>
                  <a:cs typeface="Consolas" panose="020B0609020204030204" pitchFamily="49" charset="0"/>
                </a:rPr>
                <a:t>&gt; ./</a:t>
              </a:r>
              <a:r>
                <a:rPr lang="en-US" sz="1400" dirty="0">
                  <a:solidFill>
                    <a:schemeClr val="bg1"/>
                  </a:solidFill>
                  <a:latin typeface="Consolas" panose="020B0609020204030204" pitchFamily="49" charset="0"/>
                  <a:cs typeface="Consolas" panose="020B0609020204030204" pitchFamily="49" charset="0"/>
                </a:rPr>
                <a:t>bin/spark-shell --master local[</a:t>
              </a:r>
              <a:r>
                <a:rPr lang="en-US" sz="1400" dirty="0">
                  <a:solidFill>
                    <a:srgbClr val="FFFF00"/>
                  </a:solidFill>
                  <a:latin typeface="Consolas" panose="020B0609020204030204" pitchFamily="49" charset="0"/>
                  <a:cs typeface="Consolas" panose="020B0609020204030204" pitchFamily="49" charset="0"/>
                </a:rPr>
                <a:t>12</a:t>
              </a:r>
              <a:r>
                <a:rPr lang="en-US" sz="1400" dirty="0" smtClean="0">
                  <a:solidFill>
                    <a:schemeClr val="bg1"/>
                  </a:solidFill>
                  <a:latin typeface="Consolas" panose="020B0609020204030204" pitchFamily="49" charset="0"/>
                  <a:cs typeface="Consolas" panose="020B0609020204030204" pitchFamily="49" charset="0"/>
                </a:rPr>
                <a:t>]</a:t>
              </a:r>
            </a:p>
            <a:p>
              <a:endParaRPr lang="en-US" sz="1400" dirty="0">
                <a:solidFill>
                  <a:schemeClr val="bg1"/>
                </a:solidFill>
                <a:latin typeface="Consolas" panose="020B0609020204030204" pitchFamily="49" charset="0"/>
                <a:cs typeface="Consolas" panose="020B0609020204030204" pitchFamily="49" charset="0"/>
              </a:endParaRPr>
            </a:p>
          </p:txBody>
        </p:sp>
        <p:pic>
          <p:nvPicPr>
            <p:cNvPr id="2060" name="Picture 12" descr="http://mininook.com/wp-content/uploads/2014/03/utilities-terminal-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82469" y="1632762"/>
              <a:ext cx="338328" cy="338328"/>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5" name="Group 14"/>
          <p:cNvGrpSpPr/>
          <p:nvPr/>
        </p:nvGrpSpPr>
        <p:grpSpPr>
          <a:xfrm>
            <a:off x="4588493" y="2080254"/>
            <a:ext cx="7217431" cy="738664"/>
            <a:chOff x="4662062" y="2232395"/>
            <a:chExt cx="7217431" cy="738664"/>
          </a:xfrm>
        </p:grpSpPr>
        <p:sp>
          <p:nvSpPr>
            <p:cNvPr id="100" name="TextBox 99"/>
            <p:cNvSpPr txBox="1"/>
            <p:nvPr/>
          </p:nvSpPr>
          <p:spPr>
            <a:xfrm>
              <a:off x="4662062" y="2232395"/>
              <a:ext cx="7217431" cy="738664"/>
            </a:xfrm>
            <a:prstGeom prst="rect">
              <a:avLst/>
            </a:prstGeom>
            <a:solidFill>
              <a:schemeClr val="tx1"/>
            </a:solidFill>
            <a:ln w="50800" cmpd="thickThin">
              <a:solidFill>
                <a:schemeClr val="tx1">
                  <a:lumMod val="50000"/>
                  <a:lumOff val="50000"/>
                </a:schemeClr>
              </a:solidFill>
            </a:ln>
          </p:spPr>
          <p:txBody>
            <a:bodyPr wrap="square" rtlCol="0">
              <a:spAutoFit/>
            </a:bodyPr>
            <a:lstStyle/>
            <a:p>
              <a:r>
                <a:rPr lang="en-US" sz="1400" dirty="0" smtClean="0">
                  <a:solidFill>
                    <a:schemeClr val="bg1"/>
                  </a:solidFill>
                  <a:latin typeface="Consolas" panose="020B0609020204030204" pitchFamily="49" charset="0"/>
                  <a:cs typeface="Consolas" panose="020B0609020204030204" pitchFamily="49" charset="0"/>
                </a:rPr>
                <a:t>&gt; </a:t>
              </a:r>
              <a:r>
                <a:rPr lang="en-US" sz="1400" dirty="0">
                  <a:solidFill>
                    <a:schemeClr val="bg1"/>
                  </a:solidFill>
                  <a:latin typeface="Consolas" panose="020B0609020204030204" pitchFamily="49" charset="0"/>
                  <a:cs typeface="Consolas" panose="020B0609020204030204" pitchFamily="49" charset="0"/>
                </a:rPr>
                <a:t>./bin/spark-submit --name "</a:t>
              </a:r>
              <a:r>
                <a:rPr lang="en-US" sz="1400" dirty="0" err="1">
                  <a:solidFill>
                    <a:srgbClr val="FFFF00"/>
                  </a:solidFill>
                  <a:latin typeface="Consolas" panose="020B0609020204030204" pitchFamily="49" charset="0"/>
                  <a:cs typeface="Consolas" panose="020B0609020204030204" pitchFamily="49" charset="0"/>
                </a:rPr>
                <a:t>MyFirstApp</a:t>
              </a:r>
              <a:r>
                <a:rPr lang="en-US" sz="1400" dirty="0">
                  <a:solidFill>
                    <a:schemeClr val="bg1"/>
                  </a:solidFill>
                  <a:latin typeface="Consolas" panose="020B0609020204030204" pitchFamily="49" charset="0"/>
                  <a:cs typeface="Consolas" panose="020B0609020204030204" pitchFamily="49" charset="0"/>
                </a:rPr>
                <a:t>" </a:t>
              </a:r>
            </a:p>
            <a:p>
              <a:r>
                <a:rPr lang="en-US" sz="1400" dirty="0">
                  <a:solidFill>
                    <a:schemeClr val="bg1"/>
                  </a:solidFill>
                  <a:latin typeface="Consolas" panose="020B0609020204030204" pitchFamily="49" charset="0"/>
                  <a:cs typeface="Consolas" panose="020B0609020204030204" pitchFamily="49" charset="0"/>
                </a:rPr>
                <a:t>				 </a:t>
              </a:r>
              <a:r>
                <a:rPr lang="en-US" sz="1400" dirty="0" smtClean="0">
                  <a:solidFill>
                    <a:schemeClr val="bg1"/>
                  </a:solidFill>
                  <a:latin typeface="Consolas" panose="020B0609020204030204" pitchFamily="49" charset="0"/>
                  <a:cs typeface="Consolas" panose="020B0609020204030204" pitchFamily="49" charset="0"/>
                </a:rPr>
                <a:t> --</a:t>
              </a:r>
              <a:r>
                <a:rPr lang="en-US" sz="1400" dirty="0">
                  <a:solidFill>
                    <a:schemeClr val="bg1"/>
                  </a:solidFill>
                  <a:latin typeface="Consolas" panose="020B0609020204030204" pitchFamily="49" charset="0"/>
                  <a:cs typeface="Consolas" panose="020B0609020204030204" pitchFamily="49" charset="0"/>
                </a:rPr>
                <a:t>master local[</a:t>
              </a:r>
              <a:r>
                <a:rPr lang="en-US" sz="1400" dirty="0">
                  <a:solidFill>
                    <a:srgbClr val="FFFF00"/>
                  </a:solidFill>
                  <a:latin typeface="Consolas" panose="020B0609020204030204" pitchFamily="49" charset="0"/>
                  <a:cs typeface="Consolas" panose="020B0609020204030204" pitchFamily="49" charset="0"/>
                </a:rPr>
                <a:t>12</a:t>
              </a:r>
              <a:r>
                <a:rPr lang="en-US" sz="1400" dirty="0">
                  <a:solidFill>
                    <a:schemeClr val="bg1"/>
                  </a:solidFill>
                  <a:latin typeface="Consolas" panose="020B0609020204030204" pitchFamily="49" charset="0"/>
                  <a:cs typeface="Consolas" panose="020B0609020204030204" pitchFamily="49" charset="0"/>
                </a:rPr>
                <a:t>] </a:t>
              </a:r>
              <a:r>
                <a:rPr lang="en-US" sz="1400" dirty="0" smtClean="0">
                  <a:solidFill>
                    <a:schemeClr val="bg1"/>
                  </a:solidFill>
                  <a:latin typeface="Consolas" panose="020B0609020204030204" pitchFamily="49" charset="0"/>
                  <a:cs typeface="Consolas" panose="020B0609020204030204" pitchFamily="49" charset="0"/>
                </a:rPr>
                <a:t>--</a:t>
              </a:r>
              <a:r>
                <a:rPr lang="en-US" sz="1400" dirty="0" err="1" smtClean="0">
                  <a:solidFill>
                    <a:schemeClr val="bg1"/>
                  </a:solidFill>
                  <a:latin typeface="Consolas" panose="020B0609020204030204" pitchFamily="49" charset="0"/>
                  <a:cs typeface="Consolas" panose="020B0609020204030204" pitchFamily="49" charset="0"/>
                </a:rPr>
                <a:t>py</a:t>
              </a:r>
              <a:r>
                <a:rPr lang="en-US" sz="1400" dirty="0" smtClean="0">
                  <a:solidFill>
                    <a:schemeClr val="bg1"/>
                  </a:solidFill>
                  <a:latin typeface="Consolas" panose="020B0609020204030204" pitchFamily="49" charset="0"/>
                  <a:cs typeface="Consolas" panose="020B0609020204030204" pitchFamily="49" charset="0"/>
                </a:rPr>
                <a:t>-files </a:t>
              </a:r>
              <a:r>
                <a:rPr lang="en-US" sz="1400" dirty="0" err="1" smtClean="0">
                  <a:solidFill>
                    <a:schemeClr val="bg1"/>
                  </a:solidFill>
                  <a:latin typeface="Consolas" panose="020B0609020204030204" pitchFamily="49" charset="0"/>
                  <a:cs typeface="Consolas" panose="020B0609020204030204" pitchFamily="49" charset="0"/>
                </a:rPr>
                <a:t>app.zip</a:t>
              </a:r>
              <a:r>
                <a:rPr lang="en-US" sz="1400" dirty="0" smtClean="0">
                  <a:solidFill>
                    <a:schemeClr val="bg1"/>
                  </a:solidFill>
                  <a:latin typeface="Consolas" panose="020B0609020204030204" pitchFamily="49" charset="0"/>
                  <a:cs typeface="Consolas" panose="020B0609020204030204" pitchFamily="49" charset="0"/>
                </a:rPr>
                <a:t> </a:t>
              </a:r>
              <a:r>
                <a:rPr lang="en-US" sz="1400" dirty="0" err="1" smtClean="0">
                  <a:solidFill>
                    <a:schemeClr val="bg1"/>
                  </a:solidFill>
                  <a:latin typeface="Consolas" panose="020B0609020204030204" pitchFamily="49" charset="0"/>
                  <a:cs typeface="Consolas" panose="020B0609020204030204" pitchFamily="49" charset="0"/>
                </a:rPr>
                <a:t>main.py</a:t>
              </a:r>
              <a:endParaRPr lang="en-US" sz="1400" dirty="0" smtClean="0">
                <a:solidFill>
                  <a:schemeClr val="bg1"/>
                </a:solidFill>
                <a:latin typeface="Consolas" panose="020B0609020204030204" pitchFamily="49" charset="0"/>
                <a:cs typeface="Consolas" panose="020B0609020204030204" pitchFamily="49" charset="0"/>
              </a:endParaRPr>
            </a:p>
            <a:p>
              <a:endParaRPr lang="en-US" sz="1400" dirty="0">
                <a:solidFill>
                  <a:schemeClr val="bg1"/>
                </a:solidFill>
                <a:latin typeface="Consolas" panose="020B0609020204030204" pitchFamily="49" charset="0"/>
                <a:cs typeface="Consolas" panose="020B0609020204030204" pitchFamily="49" charset="0"/>
              </a:endParaRPr>
            </a:p>
          </p:txBody>
        </p:sp>
        <p:pic>
          <p:nvPicPr>
            <p:cNvPr id="101" name="Picture 12" descr="http://mininook.com/wp-content/uploads/2014/03/utilities-terminal-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82469" y="2293344"/>
              <a:ext cx="338328" cy="338328"/>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55" name="Picture 54"/>
          <p:cNvPicPr>
            <a:picLocks noChangeAspect="1"/>
          </p:cNvPicPr>
          <p:nvPr/>
        </p:nvPicPr>
        <p:blipFill>
          <a:blip r:embed="rId7"/>
          <a:stretch>
            <a:fillRect/>
          </a:stretch>
        </p:blipFill>
        <p:spPr>
          <a:xfrm>
            <a:off x="11511712" y="19470"/>
            <a:ext cx="673313" cy="562421"/>
          </a:xfrm>
          <a:prstGeom prst="rect">
            <a:avLst/>
          </a:prstGeom>
        </p:spPr>
      </p:pic>
    </p:spTree>
    <p:extLst>
      <p:ext uri="{BB962C8B-B14F-4D97-AF65-F5344CB8AC3E}">
        <p14:creationId xmlns:p14="http://schemas.microsoft.com/office/powerpoint/2010/main" val="50834072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2" grpId="0" animBg="1"/>
      <p:bldP spid="53" grpId="0" animBg="1"/>
      <p:bldP spid="54" grpId="0"/>
      <p:bldP spid="56" grpId="0" animBg="1"/>
      <p:bldP spid="57" grpId="0" animBg="1"/>
      <p:bldP spid="58" grpId="0" animBg="1"/>
      <p:bldP spid="59" grpId="0" animBg="1"/>
      <p:bldP spid="60" grpId="0" animBg="1"/>
      <p:bldP spid="61" grpId="0" animBg="1"/>
      <p:bldP spid="62" grpId="0" animBg="1"/>
      <p:bldP spid="63" grpId="0" animBg="1"/>
      <p:bldP spid="64"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flipH="1">
            <a:off x="5948801" y="4095602"/>
            <a:ext cx="1" cy="81305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sp>
        <p:nvSpPr>
          <p:cNvPr id="7" name="Explosion 1 6"/>
          <p:cNvSpPr/>
          <p:nvPr/>
        </p:nvSpPr>
        <p:spPr>
          <a:xfrm>
            <a:off x="3805924" y="509563"/>
            <a:ext cx="4285753" cy="3586039"/>
          </a:xfrm>
          <a:prstGeom prst="irregularSeal1">
            <a:avLst/>
          </a:prstGeom>
          <a:solidFill>
            <a:srgbClr val="FE5224"/>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r>
              <a:rPr lang="en-US" dirty="0">
                <a:latin typeface="Source Sans Pro"/>
                <a:cs typeface="Source Sans Pro"/>
              </a:rPr>
              <a:t>Execute DAG!</a:t>
            </a:r>
          </a:p>
        </p:txBody>
      </p:sp>
      <p:sp>
        <p:nvSpPr>
          <p:cNvPr id="9" name="TextBox 8"/>
          <p:cNvSpPr txBox="1"/>
          <p:nvPr/>
        </p:nvSpPr>
        <p:spPr>
          <a:xfrm>
            <a:off x="6783175" y="6213848"/>
            <a:ext cx="1454504" cy="384719"/>
          </a:xfrm>
          <a:prstGeom prst="rect">
            <a:avLst/>
          </a:prstGeom>
          <a:noFill/>
        </p:spPr>
        <p:txBody>
          <a:bodyPr wrap="square" lIns="91438" tIns="45719" rIns="91438" bIns="45719" rtlCol="0">
            <a:spAutoFit/>
          </a:bodyPr>
          <a:lstStyle/>
          <a:p>
            <a:pPr algn="ctr"/>
            <a:r>
              <a:rPr lang="en-US" dirty="0" smtClean="0">
                <a:latin typeface="Source Sans Pro"/>
                <a:cs typeface="Source Sans Pro"/>
              </a:rPr>
              <a:t>Driver</a:t>
            </a:r>
          </a:p>
        </p:txBody>
      </p:sp>
      <p:pic>
        <p:nvPicPr>
          <p:cNvPr id="10" name="Picture 2" descr="http://inwallspeakers1.com/wp-content/uploads/2014/07/printer-icon-transparent.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61073" y="4305463"/>
            <a:ext cx="499623" cy="442999"/>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Box 10"/>
          <p:cNvSpPr txBox="1"/>
          <p:nvPr/>
        </p:nvSpPr>
        <p:spPr>
          <a:xfrm>
            <a:off x="4831153" y="4311788"/>
            <a:ext cx="1136121" cy="338552"/>
          </a:xfrm>
          <a:prstGeom prst="rect">
            <a:avLst/>
          </a:prstGeom>
          <a:noFill/>
        </p:spPr>
        <p:txBody>
          <a:bodyPr wrap="square" lIns="91438" tIns="45719" rIns="91438" bIns="45719" rtlCol="0">
            <a:spAutoFit/>
          </a:bodyPr>
          <a:lstStyle/>
          <a:p>
            <a:r>
              <a:rPr lang="en-US" sz="1600" dirty="0">
                <a:solidFill>
                  <a:schemeClr val="accent3"/>
                </a:solidFill>
                <a:latin typeface="Source Sans Pro"/>
                <a:cs typeface="Source Sans Pro"/>
              </a:rPr>
              <a:t>.collect(  )</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2246" y="5316858"/>
            <a:ext cx="1513108" cy="1391665"/>
          </a:xfrm>
          <a:prstGeom prst="rect">
            <a:avLst/>
          </a:prstGeom>
        </p:spPr>
      </p:pic>
    </p:spTree>
    <p:extLst>
      <p:ext uri="{BB962C8B-B14F-4D97-AF65-F5344CB8AC3E}">
        <p14:creationId xmlns:p14="http://schemas.microsoft.com/office/powerpoint/2010/main" val="2707100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811" y="2299353"/>
            <a:ext cx="1072719" cy="1394533"/>
          </a:xfrm>
          <a:prstGeom prst="rect">
            <a:avLst/>
          </a:prstGeom>
        </p:spPr>
      </p:pic>
      <p:sp>
        <p:nvSpPr>
          <p:cNvPr id="5" name="Title 1"/>
          <p:cNvSpPr>
            <a:spLocks noGrp="1"/>
          </p:cNvSpPr>
          <p:nvPr>
            <p:ph type="title"/>
          </p:nvPr>
        </p:nvSpPr>
        <p:spPr>
          <a:xfrm>
            <a:off x="1823787" y="4352350"/>
            <a:ext cx="8560454" cy="857250"/>
          </a:xfrm>
        </p:spPr>
        <p:txBody>
          <a:bodyPr>
            <a:normAutofit/>
          </a:bodyPr>
          <a:lstStyle/>
          <a:p>
            <a:pPr algn="ctr"/>
            <a:r>
              <a:rPr lang="en-US" sz="4000" dirty="0" smtClean="0"/>
              <a:t>Standalone Mode</a:t>
            </a:r>
            <a:endParaRPr lang="en-US" sz="4000" dirty="0"/>
          </a:p>
        </p:txBody>
      </p:sp>
    </p:spTree>
    <p:extLst>
      <p:ext uri="{BB962C8B-B14F-4D97-AF65-F5344CB8AC3E}">
        <p14:creationId xmlns:p14="http://schemas.microsoft.com/office/powerpoint/2010/main" val="213172336"/>
      </p:ext>
    </p:extLst>
  </p:cSld>
  <p:clrMapOvr>
    <a:masterClrMapping/>
  </p:clrMapOvr>
  <p:transition>
    <p:push dir="u"/>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12983" y="1590900"/>
            <a:ext cx="2723628" cy="2730067"/>
          </a:xfrm>
          <a:prstGeom prst="rect">
            <a:avLst/>
          </a:prstGeom>
        </p:spPr>
      </p:pic>
      <p:sp>
        <p:nvSpPr>
          <p:cNvPr id="3" name="Rectangle 2"/>
          <p:cNvSpPr/>
          <p:nvPr/>
        </p:nvSpPr>
        <p:spPr>
          <a:xfrm>
            <a:off x="1230183" y="1958836"/>
            <a:ext cx="1336599" cy="1726768"/>
          </a:xfrm>
          <a:prstGeom prst="rect">
            <a:avLst/>
          </a:prstGeom>
          <a:solidFill>
            <a:srgbClr val="E7BF5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cxnSp>
        <p:nvCxnSpPr>
          <p:cNvPr id="4" name="Straight Connector 3"/>
          <p:cNvCxnSpPr/>
          <p:nvPr/>
        </p:nvCxnSpPr>
        <p:spPr>
          <a:xfrm flipV="1">
            <a:off x="1138681" y="4315300"/>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307807" y="2246394"/>
            <a:ext cx="603008" cy="148315"/>
          </a:xfrm>
          <a:prstGeom prst="rect">
            <a:avLst/>
          </a:prstGeom>
          <a:solidFill>
            <a:srgbClr val="BBE6F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6" name="Rectangle 5"/>
          <p:cNvSpPr/>
          <p:nvPr/>
        </p:nvSpPr>
        <p:spPr>
          <a:xfrm>
            <a:off x="1174897" y="1656245"/>
            <a:ext cx="422109" cy="197457"/>
          </a:xfrm>
          <a:prstGeom prst="rect">
            <a:avLst/>
          </a:prstGeom>
          <a:solidFill>
            <a:srgbClr val="FE724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7" name="Straight Arrow Connector 6"/>
          <p:cNvCxnSpPr>
            <a:stCxn id="6" idx="2"/>
            <a:endCxn id="3" idx="0"/>
          </p:cNvCxnSpPr>
          <p:nvPr/>
        </p:nvCxnSpPr>
        <p:spPr>
          <a:xfrm>
            <a:off x="1385952" y="1853702"/>
            <a:ext cx="512531" cy="10513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645026" y="3765480"/>
            <a:ext cx="916260" cy="475611"/>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Anonymous Pro" panose="02060609030202000504" pitchFamily="49" charset="0"/>
                <a:ea typeface="Anonymous Pro" panose="02060609030202000504" pitchFamily="49" charset="0"/>
              </a:rPr>
              <a:t>Driver</a:t>
            </a:r>
          </a:p>
          <a:p>
            <a:pPr algn="ctr"/>
            <a:endParaRPr lang="en-US" sz="1050" b="1" dirty="0">
              <a:solidFill>
                <a:schemeClr val="tx1"/>
              </a:solidFill>
              <a:latin typeface="Anonymous Pro" panose="02060609030202000504" pitchFamily="49" charset="0"/>
              <a:ea typeface="Anonymous Pro" panose="02060609030202000504" pitchFamily="49" charset="0"/>
            </a:endParaRPr>
          </a:p>
          <a:p>
            <a:pPr algn="ctr"/>
            <a:endParaRPr lang="en-US" sz="1050" b="1" dirty="0">
              <a:solidFill>
                <a:schemeClr val="tx1"/>
              </a:solidFill>
              <a:latin typeface="Anonymous Pro" panose="02060609030202000504" pitchFamily="49" charset="0"/>
              <a:ea typeface="Anonymous Pro" panose="02060609030202000504" pitchFamily="49" charset="0"/>
            </a:endParaRPr>
          </a:p>
        </p:txBody>
      </p:sp>
      <p:sp>
        <p:nvSpPr>
          <p:cNvPr id="10" name="Rectangle 9"/>
          <p:cNvSpPr/>
          <p:nvPr/>
        </p:nvSpPr>
        <p:spPr>
          <a:xfrm>
            <a:off x="1314266" y="2444709"/>
            <a:ext cx="603008" cy="148315"/>
          </a:xfrm>
          <a:prstGeom prst="rect">
            <a:avLst/>
          </a:prstGeom>
          <a:solidFill>
            <a:srgbClr val="BBE6F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1" name="Rectangle 10"/>
          <p:cNvSpPr/>
          <p:nvPr/>
        </p:nvSpPr>
        <p:spPr>
          <a:xfrm>
            <a:off x="1317193" y="2655743"/>
            <a:ext cx="603008" cy="148315"/>
          </a:xfrm>
          <a:prstGeom prst="rect">
            <a:avLst/>
          </a:prstGeom>
          <a:solidFill>
            <a:srgbClr val="CC99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2" name="Oval 11"/>
          <p:cNvSpPr/>
          <p:nvPr/>
        </p:nvSpPr>
        <p:spPr>
          <a:xfrm>
            <a:off x="2065393" y="2235978"/>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3" name="Oval 12"/>
          <p:cNvSpPr/>
          <p:nvPr/>
        </p:nvSpPr>
        <p:spPr>
          <a:xfrm>
            <a:off x="2287567" y="2239197"/>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4" name="Oval 13"/>
          <p:cNvSpPr/>
          <p:nvPr/>
        </p:nvSpPr>
        <p:spPr>
          <a:xfrm>
            <a:off x="2063560" y="2438182"/>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5" name="Oval 14"/>
          <p:cNvSpPr/>
          <p:nvPr/>
        </p:nvSpPr>
        <p:spPr>
          <a:xfrm>
            <a:off x="2285734" y="2441401"/>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6" name="Oval 15"/>
          <p:cNvSpPr/>
          <p:nvPr/>
        </p:nvSpPr>
        <p:spPr>
          <a:xfrm>
            <a:off x="2062499" y="2648657"/>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7" name="Oval 16"/>
          <p:cNvSpPr/>
          <p:nvPr/>
        </p:nvSpPr>
        <p:spPr>
          <a:xfrm>
            <a:off x="2284673" y="2651876"/>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8" name="Cloud 17"/>
          <p:cNvSpPr/>
          <p:nvPr/>
        </p:nvSpPr>
        <p:spPr>
          <a:xfrm>
            <a:off x="1232849" y="2953427"/>
            <a:ext cx="1315269" cy="613415"/>
          </a:xfrm>
          <a:prstGeom prst="cloud">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p:cNvSpPr/>
          <p:nvPr/>
        </p:nvSpPr>
        <p:spPr>
          <a:xfrm>
            <a:off x="1399219" y="3040378"/>
            <a:ext cx="867173" cy="315439"/>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tx1"/>
                </a:solidFill>
              </a:rPr>
              <a:t>Internal Threads</a:t>
            </a:r>
            <a:endParaRPr lang="en-US" sz="900" b="1" dirty="0">
              <a:solidFill>
                <a:schemeClr val="tx1"/>
              </a:solidFill>
            </a:endParaRPr>
          </a:p>
        </p:txBody>
      </p:sp>
      <p:sp>
        <p:nvSpPr>
          <p:cNvPr id="20" name="Oval 19"/>
          <p:cNvSpPr/>
          <p:nvPr/>
        </p:nvSpPr>
        <p:spPr>
          <a:xfrm>
            <a:off x="1437470" y="3333820"/>
            <a:ext cx="121477" cy="123870"/>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21" name="Oval 20"/>
          <p:cNvSpPr/>
          <p:nvPr/>
        </p:nvSpPr>
        <p:spPr>
          <a:xfrm>
            <a:off x="1802225" y="3389300"/>
            <a:ext cx="121477" cy="123870"/>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22" name="Oval 21"/>
          <p:cNvSpPr/>
          <p:nvPr/>
        </p:nvSpPr>
        <p:spPr>
          <a:xfrm>
            <a:off x="2153985" y="3327365"/>
            <a:ext cx="121477" cy="123870"/>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pic>
        <p:nvPicPr>
          <p:cNvPr id="23" name="Picture 22"/>
          <p:cNvPicPr>
            <a:picLocks noChangeAspect="1"/>
          </p:cNvPicPr>
          <p:nvPr/>
        </p:nvPicPr>
        <p:blipFill>
          <a:blip r:embed="rId4"/>
          <a:stretch>
            <a:fillRect/>
          </a:stretch>
        </p:blipFill>
        <p:spPr>
          <a:xfrm>
            <a:off x="1886982" y="3948690"/>
            <a:ext cx="433146" cy="257722"/>
          </a:xfrm>
          <a:prstGeom prst="rect">
            <a:avLst/>
          </a:prstGeom>
        </p:spPr>
      </p:pic>
      <p:sp>
        <p:nvSpPr>
          <p:cNvPr id="24" name="Oval 23"/>
          <p:cNvSpPr/>
          <p:nvPr/>
        </p:nvSpPr>
        <p:spPr>
          <a:xfrm>
            <a:off x="742651" y="4505101"/>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cxnSp>
        <p:nvCxnSpPr>
          <p:cNvPr id="25" name="Straight Connector 24"/>
          <p:cNvCxnSpPr/>
          <p:nvPr/>
        </p:nvCxnSpPr>
        <p:spPr>
          <a:xfrm flipV="1">
            <a:off x="1890956" y="4318464"/>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1659034" y="4513347"/>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27" name="TextBox 26"/>
          <p:cNvSpPr txBox="1"/>
          <p:nvPr/>
        </p:nvSpPr>
        <p:spPr>
          <a:xfrm>
            <a:off x="1661242" y="4533544"/>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28" name="Straight Connector 27"/>
          <p:cNvCxnSpPr/>
          <p:nvPr/>
        </p:nvCxnSpPr>
        <p:spPr>
          <a:xfrm flipV="1">
            <a:off x="2385760" y="4318464"/>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2153838" y="4513347"/>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30" name="TextBox 29"/>
          <p:cNvSpPr txBox="1"/>
          <p:nvPr/>
        </p:nvSpPr>
        <p:spPr>
          <a:xfrm>
            <a:off x="2156046" y="4533544"/>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31" name="Straight Connector 30"/>
          <p:cNvCxnSpPr/>
          <p:nvPr/>
        </p:nvCxnSpPr>
        <p:spPr>
          <a:xfrm flipV="1">
            <a:off x="1581104" y="4303866"/>
            <a:ext cx="0" cy="683667"/>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633914" y="4318464"/>
            <a:ext cx="1576" cy="742504"/>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71896" y="4538745"/>
            <a:ext cx="737010" cy="276999"/>
          </a:xfrm>
          <a:prstGeom prst="rect">
            <a:avLst/>
          </a:prstGeom>
          <a:noFill/>
        </p:spPr>
        <p:txBody>
          <a:bodyPr wrap="square" rtlCol="0">
            <a:spAutoFit/>
          </a:bodyPr>
          <a:lstStyle/>
          <a:p>
            <a:pPr algn="ctr"/>
            <a:r>
              <a:rPr lang="en-US" sz="1200" b="1" dirty="0" smtClean="0">
                <a:solidFill>
                  <a:schemeClr val="bg1"/>
                </a:solidFill>
              </a:rPr>
              <a:t>OS Disk</a:t>
            </a:r>
            <a:endParaRPr lang="en-US" sz="1200" b="1" dirty="0">
              <a:solidFill>
                <a:schemeClr val="bg1"/>
              </a:solidFill>
            </a:endParaRPr>
          </a:p>
        </p:txBody>
      </p:sp>
      <p:sp>
        <p:nvSpPr>
          <p:cNvPr id="34" name="Oval 33"/>
          <p:cNvSpPr/>
          <p:nvPr/>
        </p:nvSpPr>
        <p:spPr>
          <a:xfrm>
            <a:off x="1371709" y="499505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35" name="TextBox 34"/>
          <p:cNvSpPr txBox="1"/>
          <p:nvPr/>
        </p:nvSpPr>
        <p:spPr>
          <a:xfrm>
            <a:off x="1373917" y="5015249"/>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36" name="Oval 35"/>
          <p:cNvSpPr/>
          <p:nvPr/>
        </p:nvSpPr>
        <p:spPr>
          <a:xfrm>
            <a:off x="2417386" y="499571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37" name="TextBox 36"/>
          <p:cNvSpPr txBox="1"/>
          <p:nvPr/>
        </p:nvSpPr>
        <p:spPr>
          <a:xfrm>
            <a:off x="2419594" y="5015909"/>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pic>
        <p:nvPicPr>
          <p:cNvPr id="38" name="Picture 37"/>
          <p:cNvPicPr>
            <a:picLocks noChangeAspect="1"/>
          </p:cNvPicPr>
          <p:nvPr/>
        </p:nvPicPr>
        <p:blipFill>
          <a:blip r:embed="rId3"/>
          <a:stretch>
            <a:fillRect/>
          </a:stretch>
        </p:blipFill>
        <p:spPr>
          <a:xfrm>
            <a:off x="3166343" y="1591699"/>
            <a:ext cx="2723628" cy="2730067"/>
          </a:xfrm>
          <a:prstGeom prst="rect">
            <a:avLst/>
          </a:prstGeom>
        </p:spPr>
      </p:pic>
      <p:sp>
        <p:nvSpPr>
          <p:cNvPr id="39" name="Rectangle 38"/>
          <p:cNvSpPr/>
          <p:nvPr/>
        </p:nvSpPr>
        <p:spPr>
          <a:xfrm>
            <a:off x="3883543" y="1959634"/>
            <a:ext cx="1336599" cy="1989056"/>
          </a:xfrm>
          <a:prstGeom prst="rect">
            <a:avLst/>
          </a:prstGeom>
          <a:solidFill>
            <a:srgbClr val="E7BF5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cxnSp>
        <p:nvCxnSpPr>
          <p:cNvPr id="40" name="Straight Connector 39"/>
          <p:cNvCxnSpPr/>
          <p:nvPr/>
        </p:nvCxnSpPr>
        <p:spPr>
          <a:xfrm flipV="1">
            <a:off x="3792041" y="4316099"/>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961167" y="2247193"/>
            <a:ext cx="603008" cy="148315"/>
          </a:xfrm>
          <a:prstGeom prst="rect">
            <a:avLst/>
          </a:prstGeom>
          <a:solidFill>
            <a:srgbClr val="BBE6F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RDD,P4</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42" name="Rectangle 41"/>
          <p:cNvSpPr/>
          <p:nvPr/>
        </p:nvSpPr>
        <p:spPr>
          <a:xfrm>
            <a:off x="3828257" y="1657044"/>
            <a:ext cx="422109" cy="197457"/>
          </a:xfrm>
          <a:prstGeom prst="rect">
            <a:avLst/>
          </a:prstGeom>
          <a:solidFill>
            <a:srgbClr val="FE724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43" name="Straight Arrow Connector 42"/>
          <p:cNvCxnSpPr>
            <a:stCxn id="42" idx="2"/>
            <a:endCxn id="39" idx="0"/>
          </p:cNvCxnSpPr>
          <p:nvPr/>
        </p:nvCxnSpPr>
        <p:spPr>
          <a:xfrm>
            <a:off x="4039312" y="1854501"/>
            <a:ext cx="512531" cy="10513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3967626" y="2445508"/>
            <a:ext cx="603008" cy="148315"/>
          </a:xfrm>
          <a:prstGeom prst="rect">
            <a:avLst/>
          </a:prstGeom>
          <a:solidFill>
            <a:srgbClr val="BBE6F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RDD,P6</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45" name="Rectangle 44"/>
          <p:cNvSpPr/>
          <p:nvPr/>
        </p:nvSpPr>
        <p:spPr>
          <a:xfrm>
            <a:off x="3970553" y="2656542"/>
            <a:ext cx="603008" cy="148315"/>
          </a:xfrm>
          <a:prstGeom prst="rect">
            <a:avLst/>
          </a:prstGeom>
          <a:solidFill>
            <a:srgbClr val="CC99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46" name="Oval 45"/>
          <p:cNvSpPr/>
          <p:nvPr/>
        </p:nvSpPr>
        <p:spPr>
          <a:xfrm>
            <a:off x="4718753" y="2236777"/>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47" name="Oval 46"/>
          <p:cNvSpPr/>
          <p:nvPr/>
        </p:nvSpPr>
        <p:spPr>
          <a:xfrm>
            <a:off x="4940927" y="2239996"/>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48" name="Oval 47"/>
          <p:cNvSpPr/>
          <p:nvPr/>
        </p:nvSpPr>
        <p:spPr>
          <a:xfrm>
            <a:off x="4716920" y="2438981"/>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49" name="Oval 48"/>
          <p:cNvSpPr/>
          <p:nvPr/>
        </p:nvSpPr>
        <p:spPr>
          <a:xfrm>
            <a:off x="4939094" y="2442200"/>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50" name="Oval 49"/>
          <p:cNvSpPr/>
          <p:nvPr/>
        </p:nvSpPr>
        <p:spPr>
          <a:xfrm>
            <a:off x="4715859" y="2649456"/>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51" name="Oval 50"/>
          <p:cNvSpPr/>
          <p:nvPr/>
        </p:nvSpPr>
        <p:spPr>
          <a:xfrm>
            <a:off x="4938033" y="2652675"/>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52" name="Cloud 51"/>
          <p:cNvSpPr/>
          <p:nvPr/>
        </p:nvSpPr>
        <p:spPr>
          <a:xfrm>
            <a:off x="3898241" y="3267052"/>
            <a:ext cx="1315269" cy="613415"/>
          </a:xfrm>
          <a:prstGeom prst="cloud">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p:cNvSpPr/>
          <p:nvPr/>
        </p:nvSpPr>
        <p:spPr>
          <a:xfrm>
            <a:off x="4064611" y="3354003"/>
            <a:ext cx="867173" cy="315439"/>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tx1"/>
                </a:solidFill>
              </a:rPr>
              <a:t>Internal Threads</a:t>
            </a:r>
            <a:endParaRPr lang="en-US" sz="900" b="1" dirty="0">
              <a:solidFill>
                <a:schemeClr val="tx1"/>
              </a:solidFill>
            </a:endParaRPr>
          </a:p>
        </p:txBody>
      </p:sp>
      <p:sp>
        <p:nvSpPr>
          <p:cNvPr id="54" name="Oval 53"/>
          <p:cNvSpPr/>
          <p:nvPr/>
        </p:nvSpPr>
        <p:spPr>
          <a:xfrm>
            <a:off x="4102862" y="3647445"/>
            <a:ext cx="121477" cy="123870"/>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55" name="Oval 54"/>
          <p:cNvSpPr/>
          <p:nvPr/>
        </p:nvSpPr>
        <p:spPr>
          <a:xfrm>
            <a:off x="4467617" y="3702925"/>
            <a:ext cx="121477" cy="123870"/>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56" name="Oval 55"/>
          <p:cNvSpPr/>
          <p:nvPr/>
        </p:nvSpPr>
        <p:spPr>
          <a:xfrm>
            <a:off x="4819377" y="3640990"/>
            <a:ext cx="121477" cy="123870"/>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57" name="Oval 56"/>
          <p:cNvSpPr/>
          <p:nvPr/>
        </p:nvSpPr>
        <p:spPr>
          <a:xfrm>
            <a:off x="3396011" y="4505900"/>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cxnSp>
        <p:nvCxnSpPr>
          <p:cNvPr id="58" name="Straight Connector 57"/>
          <p:cNvCxnSpPr/>
          <p:nvPr/>
        </p:nvCxnSpPr>
        <p:spPr>
          <a:xfrm flipV="1">
            <a:off x="4544316" y="4319263"/>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4312394" y="4514146"/>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60" name="TextBox 59"/>
          <p:cNvSpPr txBox="1"/>
          <p:nvPr/>
        </p:nvSpPr>
        <p:spPr>
          <a:xfrm>
            <a:off x="4314602" y="4534343"/>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61" name="Straight Connector 60"/>
          <p:cNvCxnSpPr/>
          <p:nvPr/>
        </p:nvCxnSpPr>
        <p:spPr>
          <a:xfrm flipV="1">
            <a:off x="5039120" y="4319263"/>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4807198" y="4514146"/>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63" name="TextBox 62"/>
          <p:cNvSpPr txBox="1"/>
          <p:nvPr/>
        </p:nvSpPr>
        <p:spPr>
          <a:xfrm>
            <a:off x="4809406" y="4534343"/>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64" name="Straight Connector 63"/>
          <p:cNvCxnSpPr/>
          <p:nvPr/>
        </p:nvCxnSpPr>
        <p:spPr>
          <a:xfrm flipV="1">
            <a:off x="4234464" y="4304665"/>
            <a:ext cx="0" cy="683667"/>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5287274" y="4319263"/>
            <a:ext cx="1576" cy="742504"/>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3425256" y="4539544"/>
            <a:ext cx="737010" cy="276999"/>
          </a:xfrm>
          <a:prstGeom prst="rect">
            <a:avLst/>
          </a:prstGeom>
          <a:noFill/>
        </p:spPr>
        <p:txBody>
          <a:bodyPr wrap="square" rtlCol="0">
            <a:spAutoFit/>
          </a:bodyPr>
          <a:lstStyle/>
          <a:p>
            <a:pPr algn="ctr"/>
            <a:r>
              <a:rPr lang="en-US" sz="1200" b="1" dirty="0" smtClean="0">
                <a:solidFill>
                  <a:schemeClr val="bg1"/>
                </a:solidFill>
              </a:rPr>
              <a:t>OS Disk</a:t>
            </a:r>
            <a:endParaRPr lang="en-US" sz="1200" b="1" dirty="0">
              <a:solidFill>
                <a:schemeClr val="bg1"/>
              </a:solidFill>
            </a:endParaRPr>
          </a:p>
        </p:txBody>
      </p:sp>
      <p:sp>
        <p:nvSpPr>
          <p:cNvPr id="67" name="Oval 66"/>
          <p:cNvSpPr/>
          <p:nvPr/>
        </p:nvSpPr>
        <p:spPr>
          <a:xfrm>
            <a:off x="4025069" y="4995851"/>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68" name="TextBox 67"/>
          <p:cNvSpPr txBox="1"/>
          <p:nvPr/>
        </p:nvSpPr>
        <p:spPr>
          <a:xfrm>
            <a:off x="4027277" y="5016048"/>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69" name="Oval 68"/>
          <p:cNvSpPr/>
          <p:nvPr/>
        </p:nvSpPr>
        <p:spPr>
          <a:xfrm>
            <a:off x="5070746" y="4996511"/>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70" name="TextBox 69"/>
          <p:cNvSpPr txBox="1"/>
          <p:nvPr/>
        </p:nvSpPr>
        <p:spPr>
          <a:xfrm>
            <a:off x="5072954" y="5016708"/>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pic>
        <p:nvPicPr>
          <p:cNvPr id="71" name="Picture 70"/>
          <p:cNvPicPr>
            <a:picLocks noChangeAspect="1"/>
          </p:cNvPicPr>
          <p:nvPr/>
        </p:nvPicPr>
        <p:blipFill>
          <a:blip r:embed="rId3"/>
          <a:stretch>
            <a:fillRect/>
          </a:stretch>
        </p:blipFill>
        <p:spPr>
          <a:xfrm>
            <a:off x="8445072" y="1573799"/>
            <a:ext cx="2723628" cy="2730067"/>
          </a:xfrm>
          <a:prstGeom prst="rect">
            <a:avLst/>
          </a:prstGeom>
        </p:spPr>
      </p:pic>
      <p:sp>
        <p:nvSpPr>
          <p:cNvPr id="72" name="Rectangle 71"/>
          <p:cNvSpPr/>
          <p:nvPr/>
        </p:nvSpPr>
        <p:spPr>
          <a:xfrm>
            <a:off x="9162272" y="1941735"/>
            <a:ext cx="1336599" cy="1726768"/>
          </a:xfrm>
          <a:prstGeom prst="rect">
            <a:avLst/>
          </a:prstGeom>
          <a:solidFill>
            <a:srgbClr val="E7BF5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cxnSp>
        <p:nvCxnSpPr>
          <p:cNvPr id="73" name="Straight Connector 72"/>
          <p:cNvCxnSpPr/>
          <p:nvPr/>
        </p:nvCxnSpPr>
        <p:spPr>
          <a:xfrm flipV="1">
            <a:off x="9070770" y="4298199"/>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9239896" y="2229293"/>
            <a:ext cx="603008" cy="148315"/>
          </a:xfrm>
          <a:prstGeom prst="rect">
            <a:avLst/>
          </a:prstGeom>
          <a:solidFill>
            <a:srgbClr val="BBE6F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RDD,P7</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75" name="Rectangle 74"/>
          <p:cNvSpPr/>
          <p:nvPr/>
        </p:nvSpPr>
        <p:spPr>
          <a:xfrm>
            <a:off x="9106986" y="1639144"/>
            <a:ext cx="422109" cy="197457"/>
          </a:xfrm>
          <a:prstGeom prst="rect">
            <a:avLst/>
          </a:prstGeom>
          <a:solidFill>
            <a:srgbClr val="FE724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76" name="Straight Arrow Connector 75"/>
          <p:cNvCxnSpPr>
            <a:stCxn id="75" idx="2"/>
            <a:endCxn id="72" idx="0"/>
          </p:cNvCxnSpPr>
          <p:nvPr/>
        </p:nvCxnSpPr>
        <p:spPr>
          <a:xfrm>
            <a:off x="9318041" y="1836601"/>
            <a:ext cx="512531" cy="10513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9246355" y="2427608"/>
            <a:ext cx="603008" cy="148315"/>
          </a:xfrm>
          <a:prstGeom prst="rect">
            <a:avLst/>
          </a:prstGeom>
          <a:solidFill>
            <a:srgbClr val="BBE6F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RDD,P8</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78" name="Rectangle 77"/>
          <p:cNvSpPr/>
          <p:nvPr/>
        </p:nvSpPr>
        <p:spPr>
          <a:xfrm>
            <a:off x="9249282" y="2638642"/>
            <a:ext cx="603008" cy="148315"/>
          </a:xfrm>
          <a:prstGeom prst="rect">
            <a:avLst/>
          </a:prstGeom>
          <a:solidFill>
            <a:srgbClr val="CC99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79" name="Oval 78"/>
          <p:cNvSpPr/>
          <p:nvPr/>
        </p:nvSpPr>
        <p:spPr>
          <a:xfrm>
            <a:off x="9997482" y="2218877"/>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80" name="Oval 79"/>
          <p:cNvSpPr/>
          <p:nvPr/>
        </p:nvSpPr>
        <p:spPr>
          <a:xfrm>
            <a:off x="10219656" y="2222096"/>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81" name="Oval 80"/>
          <p:cNvSpPr/>
          <p:nvPr/>
        </p:nvSpPr>
        <p:spPr>
          <a:xfrm>
            <a:off x="9995649" y="2421081"/>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82" name="Oval 81"/>
          <p:cNvSpPr/>
          <p:nvPr/>
        </p:nvSpPr>
        <p:spPr>
          <a:xfrm>
            <a:off x="10217823" y="2424300"/>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83" name="Oval 82"/>
          <p:cNvSpPr/>
          <p:nvPr/>
        </p:nvSpPr>
        <p:spPr>
          <a:xfrm>
            <a:off x="9994588" y="2631556"/>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84" name="Oval 83"/>
          <p:cNvSpPr/>
          <p:nvPr/>
        </p:nvSpPr>
        <p:spPr>
          <a:xfrm>
            <a:off x="10216762" y="2634775"/>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85" name="Cloud 84"/>
          <p:cNvSpPr/>
          <p:nvPr/>
        </p:nvSpPr>
        <p:spPr>
          <a:xfrm>
            <a:off x="9164938" y="2936326"/>
            <a:ext cx="1315269" cy="613415"/>
          </a:xfrm>
          <a:prstGeom prst="cloud">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Oval 85"/>
          <p:cNvSpPr/>
          <p:nvPr/>
        </p:nvSpPr>
        <p:spPr>
          <a:xfrm>
            <a:off x="9331308" y="3023277"/>
            <a:ext cx="867173" cy="315439"/>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tx1"/>
                </a:solidFill>
              </a:rPr>
              <a:t>Internal Threads</a:t>
            </a:r>
            <a:endParaRPr lang="en-US" sz="900" b="1" dirty="0">
              <a:solidFill>
                <a:schemeClr val="tx1"/>
              </a:solidFill>
            </a:endParaRPr>
          </a:p>
        </p:txBody>
      </p:sp>
      <p:sp>
        <p:nvSpPr>
          <p:cNvPr id="87" name="Oval 86"/>
          <p:cNvSpPr/>
          <p:nvPr/>
        </p:nvSpPr>
        <p:spPr>
          <a:xfrm>
            <a:off x="9369559" y="3316719"/>
            <a:ext cx="121477" cy="123870"/>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88" name="Oval 87"/>
          <p:cNvSpPr/>
          <p:nvPr/>
        </p:nvSpPr>
        <p:spPr>
          <a:xfrm>
            <a:off x="9734314" y="3372199"/>
            <a:ext cx="121477" cy="123870"/>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89" name="Oval 88"/>
          <p:cNvSpPr/>
          <p:nvPr/>
        </p:nvSpPr>
        <p:spPr>
          <a:xfrm>
            <a:off x="10086074" y="3310264"/>
            <a:ext cx="121477" cy="123870"/>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90" name="Oval 89"/>
          <p:cNvSpPr/>
          <p:nvPr/>
        </p:nvSpPr>
        <p:spPr>
          <a:xfrm>
            <a:off x="8674740" y="4488000"/>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cxnSp>
        <p:nvCxnSpPr>
          <p:cNvPr id="91" name="Straight Connector 90"/>
          <p:cNvCxnSpPr/>
          <p:nvPr/>
        </p:nvCxnSpPr>
        <p:spPr>
          <a:xfrm flipV="1">
            <a:off x="9823045" y="4301363"/>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9591123" y="4496246"/>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93" name="TextBox 92"/>
          <p:cNvSpPr txBox="1"/>
          <p:nvPr/>
        </p:nvSpPr>
        <p:spPr>
          <a:xfrm>
            <a:off x="9593331" y="4516443"/>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94" name="Straight Connector 93"/>
          <p:cNvCxnSpPr/>
          <p:nvPr/>
        </p:nvCxnSpPr>
        <p:spPr>
          <a:xfrm flipV="1">
            <a:off x="10317849" y="4301363"/>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10085927" y="4496246"/>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96" name="TextBox 95"/>
          <p:cNvSpPr txBox="1"/>
          <p:nvPr/>
        </p:nvSpPr>
        <p:spPr>
          <a:xfrm>
            <a:off x="10088135" y="4516443"/>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97" name="Straight Connector 96"/>
          <p:cNvCxnSpPr/>
          <p:nvPr/>
        </p:nvCxnSpPr>
        <p:spPr>
          <a:xfrm flipV="1">
            <a:off x="9513193" y="4286765"/>
            <a:ext cx="0" cy="683667"/>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10566003" y="4301363"/>
            <a:ext cx="1576" cy="742504"/>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703985" y="4521644"/>
            <a:ext cx="737010" cy="276999"/>
          </a:xfrm>
          <a:prstGeom prst="rect">
            <a:avLst/>
          </a:prstGeom>
          <a:noFill/>
        </p:spPr>
        <p:txBody>
          <a:bodyPr wrap="square" rtlCol="0">
            <a:spAutoFit/>
          </a:bodyPr>
          <a:lstStyle/>
          <a:p>
            <a:pPr algn="ctr"/>
            <a:r>
              <a:rPr lang="en-US" sz="1200" b="1" dirty="0" smtClean="0">
                <a:solidFill>
                  <a:schemeClr val="bg1"/>
                </a:solidFill>
              </a:rPr>
              <a:t>OS Disk</a:t>
            </a:r>
            <a:endParaRPr lang="en-US" sz="1200" b="1" dirty="0">
              <a:solidFill>
                <a:schemeClr val="bg1"/>
              </a:solidFill>
            </a:endParaRPr>
          </a:p>
        </p:txBody>
      </p:sp>
      <p:sp>
        <p:nvSpPr>
          <p:cNvPr id="100" name="Oval 99"/>
          <p:cNvSpPr/>
          <p:nvPr/>
        </p:nvSpPr>
        <p:spPr>
          <a:xfrm>
            <a:off x="9303798" y="4977951"/>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101" name="TextBox 100"/>
          <p:cNvSpPr txBox="1"/>
          <p:nvPr/>
        </p:nvSpPr>
        <p:spPr>
          <a:xfrm>
            <a:off x="9306006" y="4998148"/>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102" name="Oval 101"/>
          <p:cNvSpPr/>
          <p:nvPr/>
        </p:nvSpPr>
        <p:spPr>
          <a:xfrm>
            <a:off x="10349475" y="4978611"/>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103" name="TextBox 102"/>
          <p:cNvSpPr txBox="1"/>
          <p:nvPr/>
        </p:nvSpPr>
        <p:spPr>
          <a:xfrm>
            <a:off x="10351683" y="4998808"/>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104" name="Rectangle 103"/>
          <p:cNvSpPr/>
          <p:nvPr/>
        </p:nvSpPr>
        <p:spPr>
          <a:xfrm>
            <a:off x="9556741" y="3775280"/>
            <a:ext cx="964226" cy="407321"/>
          </a:xfrm>
          <a:prstGeom prst="rect">
            <a:avLst/>
          </a:prstGeom>
          <a:solidFill>
            <a:srgbClr val="FE724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Anonymous Pro" panose="02060609030202000504" pitchFamily="49" charset="0"/>
                <a:ea typeface="Anonymous Pro" panose="02060609030202000504" pitchFamily="49" charset="0"/>
                <a:cs typeface="Consolas" panose="020B0609020204030204" pitchFamily="49" charset="0"/>
              </a:rPr>
              <a:t>Spark Master</a:t>
            </a:r>
            <a:endParaRPr lang="en-US" sz="1050" b="1" dirty="0">
              <a:solidFill>
                <a:schemeClr val="tx1"/>
              </a:solidFill>
              <a:latin typeface="Anonymous Pro" panose="02060609030202000504" pitchFamily="49" charset="0"/>
              <a:ea typeface="Anonymous Pro" panose="02060609030202000504" pitchFamily="49" charset="0"/>
              <a:cs typeface="Consolas" panose="020B0609020204030204" pitchFamily="49" charset="0"/>
            </a:endParaRPr>
          </a:p>
        </p:txBody>
      </p:sp>
      <p:pic>
        <p:nvPicPr>
          <p:cNvPr id="105" name="Picture 10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8828" y="3811777"/>
            <a:ext cx="252167" cy="356914"/>
          </a:xfrm>
          <a:prstGeom prst="rect">
            <a:avLst/>
          </a:prstGeom>
        </p:spPr>
      </p:pic>
      <p:pic>
        <p:nvPicPr>
          <p:cNvPr id="106" name="Picture 105"/>
          <p:cNvPicPr>
            <a:picLocks noChangeAspect="1"/>
          </p:cNvPicPr>
          <p:nvPr/>
        </p:nvPicPr>
        <p:blipFill>
          <a:blip r:embed="rId3"/>
          <a:stretch>
            <a:fillRect/>
          </a:stretch>
        </p:blipFill>
        <p:spPr>
          <a:xfrm>
            <a:off x="5821947" y="1565625"/>
            <a:ext cx="2723628" cy="2730067"/>
          </a:xfrm>
          <a:prstGeom prst="rect">
            <a:avLst/>
          </a:prstGeom>
        </p:spPr>
      </p:pic>
      <p:sp>
        <p:nvSpPr>
          <p:cNvPr id="107" name="Rectangle 106"/>
          <p:cNvSpPr/>
          <p:nvPr/>
        </p:nvSpPr>
        <p:spPr>
          <a:xfrm>
            <a:off x="6539147" y="1933561"/>
            <a:ext cx="1336599" cy="1726768"/>
          </a:xfrm>
          <a:prstGeom prst="rect">
            <a:avLst/>
          </a:prstGeom>
          <a:solidFill>
            <a:srgbClr val="E7BF5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cxnSp>
        <p:nvCxnSpPr>
          <p:cNvPr id="108" name="Straight Connector 107"/>
          <p:cNvCxnSpPr/>
          <p:nvPr/>
        </p:nvCxnSpPr>
        <p:spPr>
          <a:xfrm flipV="1">
            <a:off x="6435264" y="4313592"/>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6616771" y="2221119"/>
            <a:ext cx="603008" cy="148315"/>
          </a:xfrm>
          <a:prstGeom prst="rect">
            <a:avLst/>
          </a:prstGeom>
          <a:solidFill>
            <a:srgbClr val="BBE6F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RDD,P5</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10" name="Rectangle 109"/>
          <p:cNvSpPr/>
          <p:nvPr/>
        </p:nvSpPr>
        <p:spPr>
          <a:xfrm>
            <a:off x="6483861" y="1630970"/>
            <a:ext cx="422109" cy="197457"/>
          </a:xfrm>
          <a:prstGeom prst="rect">
            <a:avLst/>
          </a:prstGeom>
          <a:solidFill>
            <a:srgbClr val="FE724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111" name="Straight Arrow Connector 110"/>
          <p:cNvCxnSpPr>
            <a:stCxn id="110" idx="2"/>
            <a:endCxn id="107" idx="0"/>
          </p:cNvCxnSpPr>
          <p:nvPr/>
        </p:nvCxnSpPr>
        <p:spPr>
          <a:xfrm>
            <a:off x="6694916" y="1828427"/>
            <a:ext cx="512531" cy="10513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6623230" y="2419434"/>
            <a:ext cx="603008" cy="148315"/>
          </a:xfrm>
          <a:prstGeom prst="rect">
            <a:avLst/>
          </a:prstGeom>
          <a:solidFill>
            <a:srgbClr val="BBE6F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13" name="Rectangle 112"/>
          <p:cNvSpPr/>
          <p:nvPr/>
        </p:nvSpPr>
        <p:spPr>
          <a:xfrm>
            <a:off x="6626157" y="2630468"/>
            <a:ext cx="603008" cy="148315"/>
          </a:xfrm>
          <a:prstGeom prst="rect">
            <a:avLst/>
          </a:prstGeom>
          <a:solidFill>
            <a:srgbClr val="CC99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14" name="Oval 113"/>
          <p:cNvSpPr/>
          <p:nvPr/>
        </p:nvSpPr>
        <p:spPr>
          <a:xfrm>
            <a:off x="7374357" y="2210703"/>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15" name="Oval 114"/>
          <p:cNvSpPr/>
          <p:nvPr/>
        </p:nvSpPr>
        <p:spPr>
          <a:xfrm>
            <a:off x="7596531" y="2213922"/>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16" name="Oval 115"/>
          <p:cNvSpPr/>
          <p:nvPr/>
        </p:nvSpPr>
        <p:spPr>
          <a:xfrm>
            <a:off x="7372524" y="2412907"/>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17" name="Oval 116"/>
          <p:cNvSpPr/>
          <p:nvPr/>
        </p:nvSpPr>
        <p:spPr>
          <a:xfrm>
            <a:off x="7594698" y="2416126"/>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18" name="Oval 117"/>
          <p:cNvSpPr/>
          <p:nvPr/>
        </p:nvSpPr>
        <p:spPr>
          <a:xfrm>
            <a:off x="7371463" y="2623382"/>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19" name="Oval 118"/>
          <p:cNvSpPr/>
          <p:nvPr/>
        </p:nvSpPr>
        <p:spPr>
          <a:xfrm>
            <a:off x="7593637" y="2626601"/>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20" name="Cloud 119"/>
          <p:cNvSpPr/>
          <p:nvPr/>
        </p:nvSpPr>
        <p:spPr>
          <a:xfrm>
            <a:off x="6541813" y="2928152"/>
            <a:ext cx="1315269" cy="613415"/>
          </a:xfrm>
          <a:prstGeom prst="cloud">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1" name="Oval 120"/>
          <p:cNvSpPr/>
          <p:nvPr/>
        </p:nvSpPr>
        <p:spPr>
          <a:xfrm>
            <a:off x="6708183" y="3015103"/>
            <a:ext cx="867173" cy="315439"/>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tx1"/>
                </a:solidFill>
              </a:rPr>
              <a:t>Internal Threads</a:t>
            </a:r>
            <a:endParaRPr lang="en-US" sz="900" b="1" dirty="0">
              <a:solidFill>
                <a:schemeClr val="tx1"/>
              </a:solidFill>
            </a:endParaRPr>
          </a:p>
        </p:txBody>
      </p:sp>
      <p:sp>
        <p:nvSpPr>
          <p:cNvPr id="122" name="Oval 121"/>
          <p:cNvSpPr/>
          <p:nvPr/>
        </p:nvSpPr>
        <p:spPr>
          <a:xfrm>
            <a:off x="6746434" y="3308545"/>
            <a:ext cx="121477" cy="123870"/>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123" name="Oval 122"/>
          <p:cNvSpPr/>
          <p:nvPr/>
        </p:nvSpPr>
        <p:spPr>
          <a:xfrm>
            <a:off x="7111189" y="3364025"/>
            <a:ext cx="121477" cy="123870"/>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124" name="Oval 123"/>
          <p:cNvSpPr/>
          <p:nvPr/>
        </p:nvSpPr>
        <p:spPr>
          <a:xfrm>
            <a:off x="7462949" y="3302090"/>
            <a:ext cx="121477" cy="123870"/>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125" name="Oval 124"/>
          <p:cNvSpPr/>
          <p:nvPr/>
        </p:nvSpPr>
        <p:spPr>
          <a:xfrm>
            <a:off x="6051615" y="4479826"/>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cxnSp>
        <p:nvCxnSpPr>
          <p:cNvPr id="126" name="Straight Connector 125"/>
          <p:cNvCxnSpPr/>
          <p:nvPr/>
        </p:nvCxnSpPr>
        <p:spPr>
          <a:xfrm flipV="1">
            <a:off x="7199920" y="429318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27" name="Oval 126"/>
          <p:cNvSpPr/>
          <p:nvPr/>
        </p:nvSpPr>
        <p:spPr>
          <a:xfrm>
            <a:off x="6967998" y="448807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128" name="TextBox 127"/>
          <p:cNvSpPr txBox="1"/>
          <p:nvPr/>
        </p:nvSpPr>
        <p:spPr>
          <a:xfrm>
            <a:off x="6970206" y="4508269"/>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129" name="Straight Connector 128"/>
          <p:cNvCxnSpPr/>
          <p:nvPr/>
        </p:nvCxnSpPr>
        <p:spPr>
          <a:xfrm flipV="1">
            <a:off x="7694724" y="429318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30" name="Oval 129"/>
          <p:cNvSpPr/>
          <p:nvPr/>
        </p:nvSpPr>
        <p:spPr>
          <a:xfrm>
            <a:off x="7462802" y="448807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131" name="TextBox 130"/>
          <p:cNvSpPr txBox="1"/>
          <p:nvPr/>
        </p:nvSpPr>
        <p:spPr>
          <a:xfrm>
            <a:off x="7465010" y="4508269"/>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132" name="Straight Connector 131"/>
          <p:cNvCxnSpPr/>
          <p:nvPr/>
        </p:nvCxnSpPr>
        <p:spPr>
          <a:xfrm flipV="1">
            <a:off x="6890068" y="4278591"/>
            <a:ext cx="0" cy="683667"/>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7942878" y="4293189"/>
            <a:ext cx="1576" cy="742504"/>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6080860" y="4513470"/>
            <a:ext cx="737010" cy="276999"/>
          </a:xfrm>
          <a:prstGeom prst="rect">
            <a:avLst/>
          </a:prstGeom>
          <a:noFill/>
        </p:spPr>
        <p:txBody>
          <a:bodyPr wrap="square" rtlCol="0">
            <a:spAutoFit/>
          </a:bodyPr>
          <a:lstStyle/>
          <a:p>
            <a:pPr algn="ctr"/>
            <a:r>
              <a:rPr lang="en-US" sz="1200" b="1" dirty="0" smtClean="0">
                <a:solidFill>
                  <a:schemeClr val="bg1"/>
                </a:solidFill>
              </a:rPr>
              <a:t>OS Disk</a:t>
            </a:r>
            <a:endParaRPr lang="en-US" sz="1200" b="1" dirty="0">
              <a:solidFill>
                <a:schemeClr val="bg1"/>
              </a:solidFill>
            </a:endParaRPr>
          </a:p>
        </p:txBody>
      </p:sp>
      <p:sp>
        <p:nvSpPr>
          <p:cNvPr id="135" name="Oval 134"/>
          <p:cNvSpPr/>
          <p:nvPr/>
        </p:nvSpPr>
        <p:spPr>
          <a:xfrm>
            <a:off x="6680673" y="4969777"/>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136" name="TextBox 135"/>
          <p:cNvSpPr txBox="1"/>
          <p:nvPr/>
        </p:nvSpPr>
        <p:spPr>
          <a:xfrm>
            <a:off x="6682881" y="4989974"/>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137" name="Oval 136"/>
          <p:cNvSpPr/>
          <p:nvPr/>
        </p:nvSpPr>
        <p:spPr>
          <a:xfrm>
            <a:off x="7726350" y="4970437"/>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138" name="TextBox 137"/>
          <p:cNvSpPr txBox="1"/>
          <p:nvPr/>
        </p:nvSpPr>
        <p:spPr>
          <a:xfrm>
            <a:off x="7728558" y="4990634"/>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141" name="Oval 140"/>
          <p:cNvSpPr/>
          <p:nvPr/>
        </p:nvSpPr>
        <p:spPr>
          <a:xfrm>
            <a:off x="4723622" y="2849606"/>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42" name="Oval 141"/>
          <p:cNvSpPr/>
          <p:nvPr/>
        </p:nvSpPr>
        <p:spPr>
          <a:xfrm>
            <a:off x="4945796" y="2852825"/>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43" name="Oval 142"/>
          <p:cNvSpPr/>
          <p:nvPr/>
        </p:nvSpPr>
        <p:spPr>
          <a:xfrm>
            <a:off x="4718743" y="3050164"/>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44" name="Oval 143"/>
          <p:cNvSpPr/>
          <p:nvPr/>
        </p:nvSpPr>
        <p:spPr>
          <a:xfrm>
            <a:off x="4940917" y="3053383"/>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grpSp>
        <p:nvGrpSpPr>
          <p:cNvPr id="9" name="Group 8"/>
          <p:cNvGrpSpPr/>
          <p:nvPr/>
        </p:nvGrpSpPr>
        <p:grpSpPr>
          <a:xfrm>
            <a:off x="3605507" y="846971"/>
            <a:ext cx="2655792" cy="718006"/>
            <a:chOff x="3605507" y="846971"/>
            <a:chExt cx="2655792" cy="718006"/>
          </a:xfrm>
        </p:grpSpPr>
        <p:sp>
          <p:nvSpPr>
            <p:cNvPr id="148" name="TextBox 147"/>
            <p:cNvSpPr txBox="1"/>
            <p:nvPr/>
          </p:nvSpPr>
          <p:spPr>
            <a:xfrm>
              <a:off x="3605507" y="846971"/>
              <a:ext cx="2236230" cy="276999"/>
            </a:xfrm>
            <a:prstGeom prst="rect">
              <a:avLst/>
            </a:prstGeom>
            <a:noFill/>
          </p:spPr>
          <p:txBody>
            <a:bodyPr wrap="square" rtlCol="0">
              <a:spAutoFit/>
            </a:bodyPr>
            <a:lstStyle/>
            <a:p>
              <a:r>
                <a:rPr lang="en-US" sz="1200" dirty="0" smtClean="0">
                  <a:latin typeface="Anonymous Pro" panose="02060609030202000504" pitchFamily="49" charset="0"/>
                  <a:ea typeface="Anonymous Pro" panose="02060609030202000504" pitchFamily="49" charset="0"/>
                </a:rPr>
                <a:t>different spark-env.sh</a:t>
              </a:r>
              <a:endParaRPr lang="en-US" sz="1200" dirty="0">
                <a:latin typeface="Anonymous Pro" panose="02060609030202000504" pitchFamily="49" charset="0"/>
                <a:ea typeface="Anonymous Pro" panose="02060609030202000504" pitchFamily="49" charset="0"/>
              </a:endParaRPr>
            </a:p>
          </p:txBody>
        </p:sp>
        <p:pic>
          <p:nvPicPr>
            <p:cNvPr id="149" name="Picture 1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2240" y="1092984"/>
              <a:ext cx="471993" cy="471993"/>
            </a:xfrm>
            <a:prstGeom prst="rect">
              <a:avLst/>
            </a:prstGeom>
          </p:spPr>
        </p:pic>
        <p:sp>
          <p:nvSpPr>
            <p:cNvPr id="150" name="TextBox 149"/>
            <p:cNvSpPr txBox="1"/>
            <p:nvPr/>
          </p:nvSpPr>
          <p:spPr>
            <a:xfrm>
              <a:off x="4025069" y="1194134"/>
              <a:ext cx="2236230" cy="276999"/>
            </a:xfrm>
            <a:prstGeom prst="rect">
              <a:avLst/>
            </a:prstGeom>
            <a:noFill/>
          </p:spPr>
          <p:txBody>
            <a:bodyPr wrap="square" rtlCol="0">
              <a:spAutoFit/>
            </a:bodyPr>
            <a:lstStyle/>
            <a:p>
              <a:r>
                <a:rPr lang="en-US" sz="1200" dirty="0" smtClean="0">
                  <a:solidFill>
                    <a:schemeClr val="accent2"/>
                  </a:solidFill>
                  <a:latin typeface="Anonymous Pro" panose="02060609030202000504" pitchFamily="49" charset="0"/>
                  <a:ea typeface="Anonymous Pro" panose="02060609030202000504" pitchFamily="49" charset="0"/>
                </a:rPr>
                <a:t>SPARK_WORKER_CORES</a:t>
              </a:r>
              <a:endParaRPr lang="en-US" sz="1200" dirty="0">
                <a:solidFill>
                  <a:schemeClr val="accent2"/>
                </a:solidFill>
                <a:latin typeface="Anonymous Pro" panose="02060609030202000504" pitchFamily="49" charset="0"/>
                <a:ea typeface="Anonymous Pro" panose="02060609030202000504" pitchFamily="49" charset="0"/>
              </a:endParaRPr>
            </a:p>
          </p:txBody>
        </p:sp>
      </p:grpSp>
      <p:pic>
        <p:nvPicPr>
          <p:cNvPr id="151" name="Picture 150"/>
          <p:cNvPicPr>
            <a:picLocks noChangeAspect="1"/>
          </p:cNvPicPr>
          <p:nvPr/>
        </p:nvPicPr>
        <p:blipFill>
          <a:blip r:embed="rId7"/>
          <a:stretch>
            <a:fillRect/>
          </a:stretch>
        </p:blipFill>
        <p:spPr>
          <a:xfrm>
            <a:off x="8674740" y="5625535"/>
            <a:ext cx="817267" cy="817267"/>
          </a:xfrm>
          <a:prstGeom prst="rect">
            <a:avLst/>
          </a:prstGeom>
        </p:spPr>
      </p:pic>
      <p:pic>
        <p:nvPicPr>
          <p:cNvPr id="152" name="Picture 151"/>
          <p:cNvPicPr>
            <a:picLocks noChangeAspect="1"/>
          </p:cNvPicPr>
          <p:nvPr/>
        </p:nvPicPr>
        <p:blipFill>
          <a:blip r:embed="rId8"/>
          <a:stretch>
            <a:fillRect/>
          </a:stretch>
        </p:blipFill>
        <p:spPr>
          <a:xfrm>
            <a:off x="10628487" y="5701196"/>
            <a:ext cx="723857" cy="665949"/>
          </a:xfrm>
          <a:prstGeom prst="rect">
            <a:avLst/>
          </a:prstGeom>
        </p:spPr>
      </p:pic>
      <p:sp>
        <p:nvSpPr>
          <p:cNvPr id="153" name="TextBox 152"/>
          <p:cNvSpPr txBox="1"/>
          <p:nvPr/>
        </p:nvSpPr>
        <p:spPr>
          <a:xfrm>
            <a:off x="9748601" y="5849503"/>
            <a:ext cx="481032" cy="369332"/>
          </a:xfrm>
          <a:prstGeom prst="rect">
            <a:avLst/>
          </a:prstGeom>
          <a:noFill/>
        </p:spPr>
        <p:txBody>
          <a:bodyPr wrap="square" rtlCol="0">
            <a:spAutoFit/>
          </a:bodyPr>
          <a:lstStyle/>
          <a:p>
            <a:r>
              <a:rPr lang="en-US" dirty="0"/>
              <a:t>v</a:t>
            </a:r>
            <a:r>
              <a:rPr lang="en-US" dirty="0" smtClean="0"/>
              <a:t>s.</a:t>
            </a:r>
            <a:endParaRPr lang="en-US" dirty="0"/>
          </a:p>
        </p:txBody>
      </p:sp>
      <p:pic>
        <p:nvPicPr>
          <p:cNvPr id="160" name="Picture 15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2091" y="6258545"/>
            <a:ext cx="471993" cy="471993"/>
          </a:xfrm>
          <a:prstGeom prst="rect">
            <a:avLst/>
          </a:prstGeom>
        </p:spPr>
      </p:pic>
      <p:sp>
        <p:nvSpPr>
          <p:cNvPr id="161" name="TextBox 160"/>
          <p:cNvSpPr txBox="1"/>
          <p:nvPr/>
        </p:nvSpPr>
        <p:spPr>
          <a:xfrm>
            <a:off x="10229633" y="6377545"/>
            <a:ext cx="1720629" cy="276999"/>
          </a:xfrm>
          <a:prstGeom prst="rect">
            <a:avLst/>
          </a:prstGeom>
          <a:noFill/>
        </p:spPr>
        <p:txBody>
          <a:bodyPr wrap="square" rtlCol="0">
            <a:spAutoFit/>
          </a:bodyPr>
          <a:lstStyle/>
          <a:p>
            <a:r>
              <a:rPr lang="en-US" sz="1200" dirty="0" smtClean="0">
                <a:solidFill>
                  <a:schemeClr val="accent1"/>
                </a:solidFill>
                <a:latin typeface="Anonymous Pro" panose="02060609030202000504" pitchFamily="49" charset="0"/>
                <a:ea typeface="Anonymous Pro" panose="02060609030202000504" pitchFamily="49" charset="0"/>
              </a:rPr>
              <a:t>SPARK_LOCAL_DIRS</a:t>
            </a:r>
            <a:endParaRPr lang="en-US" sz="1200" dirty="0">
              <a:solidFill>
                <a:schemeClr val="accent1"/>
              </a:solidFill>
              <a:latin typeface="Anonymous Pro" panose="02060609030202000504" pitchFamily="49" charset="0"/>
              <a:ea typeface="Anonymous Pro" panose="02060609030202000504" pitchFamily="49" charset="0"/>
            </a:endParaRPr>
          </a:p>
        </p:txBody>
      </p:sp>
      <p:sp>
        <p:nvSpPr>
          <p:cNvPr id="162" name="TextBox 161"/>
          <p:cNvSpPr txBox="1"/>
          <p:nvPr/>
        </p:nvSpPr>
        <p:spPr>
          <a:xfrm>
            <a:off x="8419455" y="6399659"/>
            <a:ext cx="1491282" cy="276999"/>
          </a:xfrm>
          <a:prstGeom prst="rect">
            <a:avLst/>
          </a:prstGeom>
          <a:noFill/>
        </p:spPr>
        <p:txBody>
          <a:bodyPr wrap="square" rtlCol="0">
            <a:spAutoFit/>
          </a:bodyPr>
          <a:lstStyle/>
          <a:p>
            <a:r>
              <a:rPr lang="en-US" sz="1200" dirty="0" smtClean="0">
                <a:latin typeface="Anonymous Pro" panose="02060609030202000504" pitchFamily="49" charset="0"/>
                <a:ea typeface="Anonymous Pro" panose="02060609030202000504" pitchFamily="49" charset="0"/>
              </a:rPr>
              <a:t>spark-env.sh</a:t>
            </a:r>
            <a:endParaRPr lang="en-US" sz="1200" dirty="0">
              <a:latin typeface="Anonymous Pro" panose="02060609030202000504" pitchFamily="49" charset="0"/>
              <a:ea typeface="Anonymous Pro" panose="02060609030202000504" pitchFamily="49" charset="0"/>
            </a:endParaRPr>
          </a:p>
        </p:txBody>
      </p:sp>
      <p:sp>
        <p:nvSpPr>
          <p:cNvPr id="158" name="Title 1"/>
          <p:cNvSpPr>
            <a:spLocks noGrp="1"/>
          </p:cNvSpPr>
          <p:nvPr>
            <p:ph type="title"/>
          </p:nvPr>
        </p:nvSpPr>
        <p:spPr>
          <a:xfrm>
            <a:off x="254760" y="206375"/>
            <a:ext cx="4309415" cy="857250"/>
          </a:xfrm>
        </p:spPr>
        <p:txBody>
          <a:bodyPr>
            <a:normAutofit/>
          </a:bodyPr>
          <a:lstStyle/>
          <a:p>
            <a:r>
              <a:rPr lang="en-US" sz="4000" dirty="0" smtClean="0"/>
              <a:t>Spark Standalone</a:t>
            </a:r>
            <a:endParaRPr lang="en-US" sz="4000" dirty="0"/>
          </a:p>
        </p:txBody>
      </p:sp>
      <p:grpSp>
        <p:nvGrpSpPr>
          <p:cNvPr id="154" name="Group 153"/>
          <p:cNvGrpSpPr/>
          <p:nvPr/>
        </p:nvGrpSpPr>
        <p:grpSpPr>
          <a:xfrm>
            <a:off x="624918" y="5518610"/>
            <a:ext cx="7518562" cy="738664"/>
            <a:chOff x="4662062" y="1571813"/>
            <a:chExt cx="7217431" cy="738664"/>
          </a:xfrm>
        </p:grpSpPr>
        <p:sp>
          <p:nvSpPr>
            <p:cNvPr id="155" name="TextBox 154"/>
            <p:cNvSpPr txBox="1"/>
            <p:nvPr/>
          </p:nvSpPr>
          <p:spPr>
            <a:xfrm>
              <a:off x="4662062" y="1571813"/>
              <a:ext cx="7217431" cy="738664"/>
            </a:xfrm>
            <a:prstGeom prst="rect">
              <a:avLst/>
            </a:prstGeom>
            <a:solidFill>
              <a:schemeClr val="tx1"/>
            </a:solidFill>
            <a:ln w="50800" cmpd="thickThin">
              <a:solidFill>
                <a:schemeClr val="tx1">
                  <a:lumMod val="50000"/>
                  <a:lumOff val="50000"/>
                </a:schemeClr>
              </a:solidFill>
            </a:ln>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&gt; ./bin/spark-submit --name </a:t>
              </a:r>
              <a:r>
                <a:rPr lang="en-US" sz="1400" dirty="0">
                  <a:solidFill>
                    <a:srgbClr val="FFFF00"/>
                  </a:solidFill>
                  <a:latin typeface="Consolas" panose="020B0609020204030204" pitchFamily="49" charset="0"/>
                  <a:cs typeface="Consolas" panose="020B0609020204030204" pitchFamily="49" charset="0"/>
                </a:rPr>
                <a:t>“</a:t>
              </a:r>
              <a:r>
                <a:rPr lang="en-US" sz="1400" dirty="0" err="1">
                  <a:solidFill>
                    <a:srgbClr val="FFFF00"/>
                  </a:solidFill>
                  <a:latin typeface="Consolas" panose="020B0609020204030204" pitchFamily="49" charset="0"/>
                  <a:cs typeface="Consolas" panose="020B0609020204030204" pitchFamily="49" charset="0"/>
                </a:rPr>
                <a:t>SecondApp</a:t>
              </a:r>
              <a:r>
                <a:rPr lang="en-US" sz="1400" dirty="0">
                  <a:solidFill>
                    <a:srgbClr val="FFFF00"/>
                  </a:solidFill>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 </a:t>
              </a:r>
            </a:p>
            <a:p>
              <a:r>
                <a:rPr lang="en-US" sz="1400" dirty="0" smtClean="0">
                  <a:solidFill>
                    <a:schemeClr val="bg1"/>
                  </a:solidFill>
                  <a:latin typeface="Consolas" panose="020B0609020204030204" pitchFamily="49" charset="0"/>
                  <a:cs typeface="Consolas" panose="020B0609020204030204" pitchFamily="49" charset="0"/>
                </a:rPr>
                <a:t>                     --</a:t>
              </a:r>
              <a:r>
                <a:rPr lang="en-US" sz="1400" dirty="0">
                  <a:solidFill>
                    <a:schemeClr val="bg1"/>
                  </a:solidFill>
                  <a:latin typeface="Consolas" panose="020B0609020204030204" pitchFamily="49" charset="0"/>
                  <a:cs typeface="Consolas" panose="020B0609020204030204" pitchFamily="49" charset="0"/>
                </a:rPr>
                <a:t>master spark://</a:t>
              </a:r>
              <a:r>
                <a:rPr lang="en-US" sz="1400" dirty="0">
                  <a:solidFill>
                    <a:srgbClr val="FFFF00"/>
                  </a:solidFill>
                  <a:latin typeface="Consolas" panose="020B0609020204030204" pitchFamily="49" charset="0"/>
                  <a:cs typeface="Consolas" panose="020B0609020204030204" pitchFamily="49" charset="0"/>
                </a:rPr>
                <a:t>host4:port1</a:t>
              </a:r>
              <a:r>
                <a:rPr lang="en-US" sz="1400" dirty="0">
                  <a:solidFill>
                    <a:schemeClr val="bg1"/>
                  </a:solidFill>
                  <a:latin typeface="Consolas" panose="020B0609020204030204" pitchFamily="49" charset="0"/>
                  <a:cs typeface="Consolas" panose="020B0609020204030204" pitchFamily="49" charset="0"/>
                </a:rPr>
                <a:t> </a:t>
              </a:r>
            </a:p>
            <a:p>
              <a:r>
                <a:rPr lang="en-US" sz="1400" dirty="0" smtClean="0">
                  <a:solidFill>
                    <a:schemeClr val="bg1"/>
                  </a:solidFill>
                  <a:latin typeface="Consolas" panose="020B0609020204030204" pitchFamily="49" charset="0"/>
                  <a:cs typeface="Consolas" panose="020B0609020204030204" pitchFamily="49" charset="0"/>
                </a:rPr>
                <a:t>                     --class </a:t>
              </a:r>
              <a:r>
                <a:rPr lang="en-US" sz="1400" dirty="0" err="1" smtClean="0">
                  <a:solidFill>
                    <a:schemeClr val="bg1"/>
                  </a:solidFill>
                  <a:latin typeface="Consolas" panose="020B0609020204030204" pitchFamily="49" charset="0"/>
                  <a:cs typeface="Consolas" panose="020B0609020204030204" pitchFamily="49" charset="0"/>
                </a:rPr>
                <a:t>www.example.com.Main</a:t>
              </a:r>
              <a:r>
                <a:rPr lang="en-US" sz="1400" dirty="0" smtClean="0">
                  <a:solidFill>
                    <a:schemeClr val="bg1"/>
                  </a:solidFill>
                  <a:latin typeface="Consolas" panose="020B0609020204030204" pitchFamily="49" charset="0"/>
                  <a:cs typeface="Consolas" panose="020B0609020204030204" pitchFamily="49" charset="0"/>
                </a:rPr>
                <a:t> </a:t>
              </a:r>
              <a:r>
                <a:rPr lang="en-US" sz="1400" dirty="0" err="1" smtClean="0">
                  <a:solidFill>
                    <a:schemeClr val="bg1"/>
                  </a:solidFill>
                  <a:latin typeface="Consolas" panose="020B0609020204030204" pitchFamily="49" charset="0"/>
                  <a:cs typeface="Consolas" panose="020B0609020204030204" pitchFamily="49" charset="0"/>
                </a:rPr>
                <a:t>myApp.jar</a:t>
              </a:r>
              <a:endParaRPr lang="en-US" sz="1400" dirty="0">
                <a:solidFill>
                  <a:schemeClr val="bg1"/>
                </a:solidFill>
                <a:latin typeface="Consolas" panose="020B0609020204030204" pitchFamily="49" charset="0"/>
                <a:cs typeface="Consolas" panose="020B0609020204030204" pitchFamily="49" charset="0"/>
              </a:endParaRPr>
            </a:p>
          </p:txBody>
        </p:sp>
        <p:pic>
          <p:nvPicPr>
            <p:cNvPr id="157" name="Picture 12" descr="http://mininook.com/wp-content/uploads/2014/03/utilities-terminal-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82469" y="1632762"/>
              <a:ext cx="338328" cy="338328"/>
            </a:xfrm>
            <a:prstGeom prst="rect">
              <a:avLst/>
            </a:prstGeom>
            <a:noFill/>
            <a:extLst>
              <a:ext uri="{909E8E84-426E-40dd-AFC4-6F175D3DCCD1}">
                <a14:hiddenFill xmlns:a14="http://schemas.microsoft.com/office/drawing/2010/main" xmlns="">
                  <a:solidFill>
                    <a:srgbClr val="FFFFFF"/>
                  </a:solidFill>
                </a14:hiddenFill>
              </a:ext>
            </a:extLst>
          </p:spPr>
        </p:pic>
      </p:grpSp>
      <p:pic>
        <p:nvPicPr>
          <p:cNvPr id="165" name="Picture 16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631098" y="23428"/>
            <a:ext cx="536359" cy="697266"/>
          </a:xfrm>
          <a:prstGeom prst="rect">
            <a:avLst/>
          </a:prstGeom>
        </p:spPr>
      </p:pic>
    </p:spTree>
    <p:extLst>
      <p:ext uri="{BB962C8B-B14F-4D97-AF65-F5344CB8AC3E}">
        <p14:creationId xmlns:p14="http://schemas.microsoft.com/office/powerpoint/2010/main" val="122568026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9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5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5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5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0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10"/>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05"/>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8"/>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43"/>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39"/>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07"/>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1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2"/>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7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41"/>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09"/>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44"/>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74"/>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77"/>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1"/>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45"/>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13"/>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78"/>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13"/>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2"/>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4"/>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6"/>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5"/>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7"/>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47"/>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46"/>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4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49"/>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51"/>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50"/>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14"/>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116"/>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18"/>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19"/>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17"/>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15"/>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80"/>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82"/>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84"/>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83"/>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81"/>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79"/>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142"/>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41"/>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43"/>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44"/>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9"/>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ntr" presetSubtype="0" fill="hold" grpId="0" nodeType="clickEffect">
                                  <p:stCondLst>
                                    <p:cond delay="0"/>
                                  </p:stCondLst>
                                  <p:childTnLst>
                                    <p:set>
                                      <p:cBhvr>
                                        <p:cTn id="242" dur="1" fill="hold">
                                          <p:stCondLst>
                                            <p:cond delay="0"/>
                                          </p:stCondLst>
                                        </p:cTn>
                                        <p:tgtEl>
                                          <p:spTgt spid="85"/>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86"/>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87"/>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88"/>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89"/>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120"/>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121"/>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123"/>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124"/>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122"/>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53"/>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52"/>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56"/>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55"/>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54"/>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18"/>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21"/>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20"/>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19"/>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6" grpId="0" animBg="1"/>
      <p:bldP spid="27" grpId="0"/>
      <p:bldP spid="29" grpId="0" animBg="1"/>
      <p:bldP spid="30" grpId="0"/>
      <p:bldP spid="34" grpId="0" animBg="1"/>
      <p:bldP spid="35" grpId="0"/>
      <p:bldP spid="36" grpId="0" animBg="1"/>
      <p:bldP spid="37" grpId="0"/>
      <p:bldP spid="39" grpId="0" animBg="1"/>
      <p:bldP spid="41" grpId="0" animBg="1"/>
      <p:bldP spid="42"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9" grpId="0" animBg="1"/>
      <p:bldP spid="60" grpId="0"/>
      <p:bldP spid="62" grpId="0" animBg="1"/>
      <p:bldP spid="63" grpId="0"/>
      <p:bldP spid="67" grpId="0" animBg="1"/>
      <p:bldP spid="68" grpId="0"/>
      <p:bldP spid="69" grpId="0" animBg="1"/>
      <p:bldP spid="70" grpId="0"/>
      <p:bldP spid="72" grpId="0" animBg="1"/>
      <p:bldP spid="74" grpId="0" animBg="1"/>
      <p:bldP spid="75"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2" grpId="0" animBg="1"/>
      <p:bldP spid="93" grpId="0"/>
      <p:bldP spid="95" grpId="0" animBg="1"/>
      <p:bldP spid="96" grpId="0"/>
      <p:bldP spid="100" grpId="0" animBg="1"/>
      <p:bldP spid="101" grpId="0"/>
      <p:bldP spid="102" grpId="0" animBg="1"/>
      <p:bldP spid="103" grpId="0"/>
      <p:bldP spid="104" grpId="0" animBg="1"/>
      <p:bldP spid="107" grpId="0" animBg="1"/>
      <p:bldP spid="109" grpId="0" animBg="1"/>
      <p:bldP spid="110"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7" grpId="0" animBg="1"/>
      <p:bldP spid="128" grpId="0"/>
      <p:bldP spid="130" grpId="0" animBg="1"/>
      <p:bldP spid="131" grpId="0"/>
      <p:bldP spid="135" grpId="0" animBg="1"/>
      <p:bldP spid="136" grpId="0"/>
      <p:bldP spid="137" grpId="0" animBg="1"/>
      <p:bldP spid="138" grpId="0"/>
      <p:bldP spid="141" grpId="0" animBg="1"/>
      <p:bldP spid="142" grpId="0" animBg="1"/>
      <p:bldP spid="143" grpId="0" animBg="1"/>
      <p:bldP spid="144" grpId="0" animBg="1"/>
      <p:bldP spid="153"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12983" y="1596906"/>
            <a:ext cx="2723628" cy="2730067"/>
          </a:xfrm>
          <a:prstGeom prst="rect">
            <a:avLst/>
          </a:prstGeom>
        </p:spPr>
      </p:pic>
      <p:sp>
        <p:nvSpPr>
          <p:cNvPr id="3" name="Rectangle 2"/>
          <p:cNvSpPr/>
          <p:nvPr/>
        </p:nvSpPr>
        <p:spPr>
          <a:xfrm>
            <a:off x="1230183" y="1964842"/>
            <a:ext cx="1336599" cy="1726768"/>
          </a:xfrm>
          <a:prstGeom prst="rect">
            <a:avLst/>
          </a:prstGeom>
          <a:solidFill>
            <a:srgbClr val="E7BF5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cxnSp>
        <p:nvCxnSpPr>
          <p:cNvPr id="4" name="Straight Connector 3"/>
          <p:cNvCxnSpPr/>
          <p:nvPr/>
        </p:nvCxnSpPr>
        <p:spPr>
          <a:xfrm flipV="1">
            <a:off x="1138681" y="4321306"/>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307807" y="2252400"/>
            <a:ext cx="603008" cy="148315"/>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6" name="Rectangle 5"/>
          <p:cNvSpPr/>
          <p:nvPr/>
        </p:nvSpPr>
        <p:spPr>
          <a:xfrm>
            <a:off x="1174897" y="1662251"/>
            <a:ext cx="422109" cy="197457"/>
          </a:xfrm>
          <a:prstGeom prst="rect">
            <a:avLst/>
          </a:prstGeom>
          <a:solidFill>
            <a:srgbClr val="FE724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7" name="Straight Arrow Connector 6"/>
          <p:cNvCxnSpPr>
            <a:stCxn id="6" idx="2"/>
            <a:endCxn id="3" idx="0"/>
          </p:cNvCxnSpPr>
          <p:nvPr/>
        </p:nvCxnSpPr>
        <p:spPr>
          <a:xfrm>
            <a:off x="1385952" y="1859708"/>
            <a:ext cx="512531" cy="10513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645026" y="3771486"/>
            <a:ext cx="916260" cy="475611"/>
          </a:xfrm>
          <a:prstGeom prst="rect">
            <a:avLst/>
          </a:prstGeom>
          <a:solidFill>
            <a:srgbClr val="E7BF5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Anonymous Pro" panose="02060609030202000504" pitchFamily="49" charset="0"/>
                <a:ea typeface="Anonymous Pro" panose="02060609030202000504" pitchFamily="49" charset="0"/>
              </a:rPr>
              <a:t>Driver</a:t>
            </a:r>
          </a:p>
          <a:p>
            <a:pPr algn="ctr"/>
            <a:endParaRPr lang="en-US" sz="1050" b="1" dirty="0">
              <a:solidFill>
                <a:schemeClr val="bg2"/>
              </a:solidFill>
              <a:latin typeface="Anonymous Pro" panose="02060609030202000504" pitchFamily="49" charset="0"/>
              <a:ea typeface="Anonymous Pro" panose="02060609030202000504" pitchFamily="49" charset="0"/>
            </a:endParaRPr>
          </a:p>
          <a:p>
            <a:pPr algn="ctr"/>
            <a:endParaRPr lang="en-US" sz="1050" b="1" dirty="0">
              <a:solidFill>
                <a:schemeClr val="bg2"/>
              </a:solidFill>
              <a:latin typeface="Anonymous Pro" panose="02060609030202000504" pitchFamily="49" charset="0"/>
              <a:ea typeface="Anonymous Pro" panose="02060609030202000504" pitchFamily="49" charset="0"/>
            </a:endParaRPr>
          </a:p>
        </p:txBody>
      </p:sp>
      <p:sp>
        <p:nvSpPr>
          <p:cNvPr id="10" name="Rectangle 9"/>
          <p:cNvSpPr/>
          <p:nvPr/>
        </p:nvSpPr>
        <p:spPr>
          <a:xfrm>
            <a:off x="1314266" y="2450715"/>
            <a:ext cx="603008" cy="148315"/>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1" name="Rectangle 10"/>
          <p:cNvSpPr/>
          <p:nvPr/>
        </p:nvSpPr>
        <p:spPr>
          <a:xfrm>
            <a:off x="1317193" y="2661749"/>
            <a:ext cx="603008" cy="148315"/>
          </a:xfrm>
          <a:prstGeom prst="rect">
            <a:avLst/>
          </a:prstGeom>
          <a:solidFill>
            <a:srgbClr val="CC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2" name="Oval 11"/>
          <p:cNvSpPr/>
          <p:nvPr/>
        </p:nvSpPr>
        <p:spPr>
          <a:xfrm>
            <a:off x="2065393" y="2241984"/>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3" name="Oval 12"/>
          <p:cNvSpPr/>
          <p:nvPr/>
        </p:nvSpPr>
        <p:spPr>
          <a:xfrm>
            <a:off x="2287567" y="2245203"/>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4" name="Oval 13"/>
          <p:cNvSpPr/>
          <p:nvPr/>
        </p:nvSpPr>
        <p:spPr>
          <a:xfrm>
            <a:off x="2063560" y="2444188"/>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5" name="Oval 14"/>
          <p:cNvSpPr/>
          <p:nvPr/>
        </p:nvSpPr>
        <p:spPr>
          <a:xfrm>
            <a:off x="2285734" y="2447407"/>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6" name="Oval 15"/>
          <p:cNvSpPr/>
          <p:nvPr/>
        </p:nvSpPr>
        <p:spPr>
          <a:xfrm>
            <a:off x="2062499" y="2654663"/>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7" name="Oval 16"/>
          <p:cNvSpPr/>
          <p:nvPr/>
        </p:nvSpPr>
        <p:spPr>
          <a:xfrm>
            <a:off x="2284673" y="2657882"/>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8" name="Cloud 17"/>
          <p:cNvSpPr/>
          <p:nvPr/>
        </p:nvSpPr>
        <p:spPr>
          <a:xfrm>
            <a:off x="1232849" y="2959433"/>
            <a:ext cx="1315269" cy="613415"/>
          </a:xfrm>
          <a:prstGeom prst="cloud">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399219" y="3046384"/>
            <a:ext cx="867173" cy="315439"/>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tx1"/>
                </a:solidFill>
              </a:rPr>
              <a:t>Internal Threads</a:t>
            </a:r>
            <a:endParaRPr lang="en-US" sz="900" b="1" dirty="0">
              <a:solidFill>
                <a:schemeClr val="tx1"/>
              </a:solidFill>
            </a:endParaRPr>
          </a:p>
        </p:txBody>
      </p:sp>
      <p:sp>
        <p:nvSpPr>
          <p:cNvPr id="20" name="Oval 19"/>
          <p:cNvSpPr/>
          <p:nvPr/>
        </p:nvSpPr>
        <p:spPr>
          <a:xfrm>
            <a:off x="1437470" y="3339826"/>
            <a:ext cx="121477" cy="123870"/>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21" name="Oval 20"/>
          <p:cNvSpPr/>
          <p:nvPr/>
        </p:nvSpPr>
        <p:spPr>
          <a:xfrm>
            <a:off x="1802225" y="3395306"/>
            <a:ext cx="121477" cy="123870"/>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22" name="Oval 21"/>
          <p:cNvSpPr/>
          <p:nvPr/>
        </p:nvSpPr>
        <p:spPr>
          <a:xfrm>
            <a:off x="2153985" y="3333371"/>
            <a:ext cx="121477" cy="123870"/>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pic>
        <p:nvPicPr>
          <p:cNvPr id="23" name="Picture 22"/>
          <p:cNvPicPr>
            <a:picLocks noChangeAspect="1"/>
          </p:cNvPicPr>
          <p:nvPr/>
        </p:nvPicPr>
        <p:blipFill>
          <a:blip r:embed="rId4"/>
          <a:stretch>
            <a:fillRect/>
          </a:stretch>
        </p:blipFill>
        <p:spPr>
          <a:xfrm>
            <a:off x="1886982" y="3954696"/>
            <a:ext cx="433146" cy="257722"/>
          </a:xfrm>
          <a:prstGeom prst="rect">
            <a:avLst/>
          </a:prstGeom>
        </p:spPr>
      </p:pic>
      <p:sp>
        <p:nvSpPr>
          <p:cNvPr id="24" name="Oval 23"/>
          <p:cNvSpPr/>
          <p:nvPr/>
        </p:nvSpPr>
        <p:spPr>
          <a:xfrm>
            <a:off x="742651" y="4511107"/>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cxnSp>
        <p:nvCxnSpPr>
          <p:cNvPr id="25" name="Straight Connector 24"/>
          <p:cNvCxnSpPr/>
          <p:nvPr/>
        </p:nvCxnSpPr>
        <p:spPr>
          <a:xfrm flipV="1">
            <a:off x="1890956" y="4324470"/>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1659034" y="4519353"/>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27" name="TextBox 26"/>
          <p:cNvSpPr txBox="1"/>
          <p:nvPr/>
        </p:nvSpPr>
        <p:spPr>
          <a:xfrm>
            <a:off x="1661242" y="4539550"/>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28" name="Straight Connector 27"/>
          <p:cNvCxnSpPr/>
          <p:nvPr/>
        </p:nvCxnSpPr>
        <p:spPr>
          <a:xfrm flipV="1">
            <a:off x="2385760" y="4324470"/>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2153838" y="4519353"/>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30" name="TextBox 29"/>
          <p:cNvSpPr txBox="1"/>
          <p:nvPr/>
        </p:nvSpPr>
        <p:spPr>
          <a:xfrm>
            <a:off x="2156046" y="4539550"/>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31" name="Straight Connector 30"/>
          <p:cNvCxnSpPr/>
          <p:nvPr/>
        </p:nvCxnSpPr>
        <p:spPr>
          <a:xfrm flipV="1">
            <a:off x="1581104" y="4309872"/>
            <a:ext cx="0" cy="683667"/>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633914" y="4324470"/>
            <a:ext cx="1576" cy="742504"/>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71896" y="4544751"/>
            <a:ext cx="737010" cy="276999"/>
          </a:xfrm>
          <a:prstGeom prst="rect">
            <a:avLst/>
          </a:prstGeom>
          <a:noFill/>
        </p:spPr>
        <p:txBody>
          <a:bodyPr wrap="square" rtlCol="0">
            <a:spAutoFit/>
          </a:bodyPr>
          <a:lstStyle/>
          <a:p>
            <a:pPr algn="ctr"/>
            <a:r>
              <a:rPr lang="en-US" sz="1200" b="1" dirty="0" smtClean="0">
                <a:solidFill>
                  <a:schemeClr val="bg1"/>
                </a:solidFill>
              </a:rPr>
              <a:t>OS Disk</a:t>
            </a:r>
            <a:endParaRPr lang="en-US" sz="1200" b="1" dirty="0">
              <a:solidFill>
                <a:schemeClr val="bg1"/>
              </a:solidFill>
            </a:endParaRPr>
          </a:p>
        </p:txBody>
      </p:sp>
      <p:sp>
        <p:nvSpPr>
          <p:cNvPr id="34" name="Oval 33"/>
          <p:cNvSpPr/>
          <p:nvPr/>
        </p:nvSpPr>
        <p:spPr>
          <a:xfrm>
            <a:off x="1371709" y="5001058"/>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35" name="TextBox 34"/>
          <p:cNvSpPr txBox="1"/>
          <p:nvPr/>
        </p:nvSpPr>
        <p:spPr>
          <a:xfrm>
            <a:off x="1373917" y="5021255"/>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36" name="Oval 35"/>
          <p:cNvSpPr/>
          <p:nvPr/>
        </p:nvSpPr>
        <p:spPr>
          <a:xfrm>
            <a:off x="2417386" y="5001718"/>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37" name="TextBox 36"/>
          <p:cNvSpPr txBox="1"/>
          <p:nvPr/>
        </p:nvSpPr>
        <p:spPr>
          <a:xfrm>
            <a:off x="2419594" y="5021915"/>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pic>
        <p:nvPicPr>
          <p:cNvPr id="38" name="Picture 37"/>
          <p:cNvPicPr>
            <a:picLocks noChangeAspect="1"/>
          </p:cNvPicPr>
          <p:nvPr/>
        </p:nvPicPr>
        <p:blipFill>
          <a:blip r:embed="rId3"/>
          <a:stretch>
            <a:fillRect/>
          </a:stretch>
        </p:blipFill>
        <p:spPr>
          <a:xfrm>
            <a:off x="3166343" y="1597705"/>
            <a:ext cx="2723628" cy="2730067"/>
          </a:xfrm>
          <a:prstGeom prst="rect">
            <a:avLst/>
          </a:prstGeom>
        </p:spPr>
      </p:pic>
      <p:sp>
        <p:nvSpPr>
          <p:cNvPr id="39" name="Rectangle 38"/>
          <p:cNvSpPr/>
          <p:nvPr/>
        </p:nvSpPr>
        <p:spPr>
          <a:xfrm>
            <a:off x="3883543" y="1965640"/>
            <a:ext cx="1336599" cy="1989056"/>
          </a:xfrm>
          <a:prstGeom prst="rect">
            <a:avLst/>
          </a:prstGeom>
          <a:solidFill>
            <a:srgbClr val="E7BF5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cxnSp>
        <p:nvCxnSpPr>
          <p:cNvPr id="40" name="Straight Connector 39"/>
          <p:cNvCxnSpPr/>
          <p:nvPr/>
        </p:nvCxnSpPr>
        <p:spPr>
          <a:xfrm flipV="1">
            <a:off x="3792041" y="432210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961167" y="2253199"/>
            <a:ext cx="603008" cy="148315"/>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RDD,P4</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42" name="Rectangle 41"/>
          <p:cNvSpPr/>
          <p:nvPr/>
        </p:nvSpPr>
        <p:spPr>
          <a:xfrm>
            <a:off x="3828257" y="1663050"/>
            <a:ext cx="422109" cy="197457"/>
          </a:xfrm>
          <a:prstGeom prst="rect">
            <a:avLst/>
          </a:prstGeom>
          <a:solidFill>
            <a:srgbClr val="FE724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43" name="Straight Arrow Connector 42"/>
          <p:cNvCxnSpPr>
            <a:stCxn id="42" idx="2"/>
            <a:endCxn id="39" idx="0"/>
          </p:cNvCxnSpPr>
          <p:nvPr/>
        </p:nvCxnSpPr>
        <p:spPr>
          <a:xfrm>
            <a:off x="4039312" y="1860507"/>
            <a:ext cx="512531" cy="10513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3967626" y="2451514"/>
            <a:ext cx="603008" cy="148315"/>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RDD,P6</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45" name="Rectangle 44"/>
          <p:cNvSpPr/>
          <p:nvPr/>
        </p:nvSpPr>
        <p:spPr>
          <a:xfrm>
            <a:off x="3970553" y="2662548"/>
            <a:ext cx="603008" cy="148315"/>
          </a:xfrm>
          <a:prstGeom prst="rect">
            <a:avLst/>
          </a:prstGeom>
          <a:solidFill>
            <a:srgbClr val="CC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46" name="Oval 45"/>
          <p:cNvSpPr/>
          <p:nvPr/>
        </p:nvSpPr>
        <p:spPr>
          <a:xfrm>
            <a:off x="4718753" y="2242783"/>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47" name="Oval 46"/>
          <p:cNvSpPr/>
          <p:nvPr/>
        </p:nvSpPr>
        <p:spPr>
          <a:xfrm>
            <a:off x="4940927" y="2246002"/>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48" name="Oval 47"/>
          <p:cNvSpPr/>
          <p:nvPr/>
        </p:nvSpPr>
        <p:spPr>
          <a:xfrm>
            <a:off x="4716920" y="2444987"/>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49" name="Oval 48"/>
          <p:cNvSpPr/>
          <p:nvPr/>
        </p:nvSpPr>
        <p:spPr>
          <a:xfrm>
            <a:off x="4939094" y="2448206"/>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50" name="Oval 49"/>
          <p:cNvSpPr/>
          <p:nvPr/>
        </p:nvSpPr>
        <p:spPr>
          <a:xfrm>
            <a:off x="4715859" y="2655462"/>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51" name="Oval 50"/>
          <p:cNvSpPr/>
          <p:nvPr/>
        </p:nvSpPr>
        <p:spPr>
          <a:xfrm>
            <a:off x="4938033" y="2658681"/>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52" name="Cloud 51"/>
          <p:cNvSpPr/>
          <p:nvPr/>
        </p:nvSpPr>
        <p:spPr>
          <a:xfrm>
            <a:off x="3898241" y="3273058"/>
            <a:ext cx="1315269" cy="613415"/>
          </a:xfrm>
          <a:prstGeom prst="cloud">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064611" y="3360009"/>
            <a:ext cx="867173" cy="315439"/>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tx1"/>
                </a:solidFill>
              </a:rPr>
              <a:t>Internal Threads</a:t>
            </a:r>
            <a:endParaRPr lang="en-US" sz="900" b="1" dirty="0">
              <a:solidFill>
                <a:schemeClr val="tx1"/>
              </a:solidFill>
            </a:endParaRPr>
          </a:p>
        </p:txBody>
      </p:sp>
      <p:sp>
        <p:nvSpPr>
          <p:cNvPr id="54" name="Oval 53"/>
          <p:cNvSpPr/>
          <p:nvPr/>
        </p:nvSpPr>
        <p:spPr>
          <a:xfrm>
            <a:off x="4102862" y="3653451"/>
            <a:ext cx="121477" cy="123870"/>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55" name="Oval 54"/>
          <p:cNvSpPr/>
          <p:nvPr/>
        </p:nvSpPr>
        <p:spPr>
          <a:xfrm>
            <a:off x="4467617" y="3708931"/>
            <a:ext cx="121477" cy="123870"/>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56" name="Oval 55"/>
          <p:cNvSpPr/>
          <p:nvPr/>
        </p:nvSpPr>
        <p:spPr>
          <a:xfrm>
            <a:off x="4819377" y="3646996"/>
            <a:ext cx="121477" cy="123870"/>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57" name="Oval 56"/>
          <p:cNvSpPr/>
          <p:nvPr/>
        </p:nvSpPr>
        <p:spPr>
          <a:xfrm>
            <a:off x="3396011" y="4511906"/>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cxnSp>
        <p:nvCxnSpPr>
          <p:cNvPr id="58" name="Straight Connector 57"/>
          <p:cNvCxnSpPr/>
          <p:nvPr/>
        </p:nvCxnSpPr>
        <p:spPr>
          <a:xfrm flipV="1">
            <a:off x="4544316" y="432526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4312394" y="452015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60" name="TextBox 59"/>
          <p:cNvSpPr txBox="1"/>
          <p:nvPr/>
        </p:nvSpPr>
        <p:spPr>
          <a:xfrm>
            <a:off x="4314602" y="4540349"/>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61" name="Straight Connector 60"/>
          <p:cNvCxnSpPr/>
          <p:nvPr/>
        </p:nvCxnSpPr>
        <p:spPr>
          <a:xfrm flipV="1">
            <a:off x="5039120" y="432526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4807198" y="452015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63" name="TextBox 62"/>
          <p:cNvSpPr txBox="1"/>
          <p:nvPr/>
        </p:nvSpPr>
        <p:spPr>
          <a:xfrm>
            <a:off x="4809406" y="4540349"/>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64" name="Straight Connector 63"/>
          <p:cNvCxnSpPr/>
          <p:nvPr/>
        </p:nvCxnSpPr>
        <p:spPr>
          <a:xfrm flipV="1">
            <a:off x="4234464" y="4310671"/>
            <a:ext cx="0" cy="683667"/>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5287274" y="4325269"/>
            <a:ext cx="1576" cy="742504"/>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3425256" y="4545550"/>
            <a:ext cx="737010" cy="276999"/>
          </a:xfrm>
          <a:prstGeom prst="rect">
            <a:avLst/>
          </a:prstGeom>
          <a:noFill/>
        </p:spPr>
        <p:txBody>
          <a:bodyPr wrap="square" rtlCol="0">
            <a:spAutoFit/>
          </a:bodyPr>
          <a:lstStyle/>
          <a:p>
            <a:pPr algn="ctr"/>
            <a:r>
              <a:rPr lang="en-US" sz="1200" b="1" dirty="0" smtClean="0">
                <a:solidFill>
                  <a:schemeClr val="bg1"/>
                </a:solidFill>
              </a:rPr>
              <a:t>OS Disk</a:t>
            </a:r>
            <a:endParaRPr lang="en-US" sz="1200" b="1" dirty="0">
              <a:solidFill>
                <a:schemeClr val="bg1"/>
              </a:solidFill>
            </a:endParaRPr>
          </a:p>
        </p:txBody>
      </p:sp>
      <p:sp>
        <p:nvSpPr>
          <p:cNvPr id="67" name="Oval 66"/>
          <p:cNvSpPr/>
          <p:nvPr/>
        </p:nvSpPr>
        <p:spPr>
          <a:xfrm>
            <a:off x="4025069" y="5001857"/>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68" name="TextBox 67"/>
          <p:cNvSpPr txBox="1"/>
          <p:nvPr/>
        </p:nvSpPr>
        <p:spPr>
          <a:xfrm>
            <a:off x="4027277" y="5022054"/>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69" name="Oval 68"/>
          <p:cNvSpPr/>
          <p:nvPr/>
        </p:nvSpPr>
        <p:spPr>
          <a:xfrm>
            <a:off x="5070746" y="5002517"/>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70" name="TextBox 69"/>
          <p:cNvSpPr txBox="1"/>
          <p:nvPr/>
        </p:nvSpPr>
        <p:spPr>
          <a:xfrm>
            <a:off x="5072954" y="5022714"/>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pic>
        <p:nvPicPr>
          <p:cNvPr id="71" name="Picture 70"/>
          <p:cNvPicPr>
            <a:picLocks noChangeAspect="1"/>
          </p:cNvPicPr>
          <p:nvPr/>
        </p:nvPicPr>
        <p:blipFill>
          <a:blip r:embed="rId3"/>
          <a:stretch>
            <a:fillRect/>
          </a:stretch>
        </p:blipFill>
        <p:spPr>
          <a:xfrm>
            <a:off x="8445072" y="1579805"/>
            <a:ext cx="2723628" cy="2730067"/>
          </a:xfrm>
          <a:prstGeom prst="rect">
            <a:avLst/>
          </a:prstGeom>
        </p:spPr>
      </p:pic>
      <p:sp>
        <p:nvSpPr>
          <p:cNvPr id="72" name="Rectangle 71"/>
          <p:cNvSpPr/>
          <p:nvPr/>
        </p:nvSpPr>
        <p:spPr>
          <a:xfrm>
            <a:off x="9162272" y="1947741"/>
            <a:ext cx="1336599" cy="1726768"/>
          </a:xfrm>
          <a:prstGeom prst="rect">
            <a:avLst/>
          </a:prstGeom>
          <a:solidFill>
            <a:srgbClr val="E7BF5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cxnSp>
        <p:nvCxnSpPr>
          <p:cNvPr id="73" name="Straight Connector 72"/>
          <p:cNvCxnSpPr/>
          <p:nvPr/>
        </p:nvCxnSpPr>
        <p:spPr>
          <a:xfrm flipV="1">
            <a:off x="9070770" y="430420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9239896" y="2235299"/>
            <a:ext cx="603008" cy="148315"/>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RDD,P7</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75" name="Rectangle 74"/>
          <p:cNvSpPr/>
          <p:nvPr/>
        </p:nvSpPr>
        <p:spPr>
          <a:xfrm>
            <a:off x="9106986" y="1645150"/>
            <a:ext cx="422109" cy="197457"/>
          </a:xfrm>
          <a:prstGeom prst="rect">
            <a:avLst/>
          </a:prstGeom>
          <a:solidFill>
            <a:srgbClr val="FE724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76" name="Straight Arrow Connector 75"/>
          <p:cNvCxnSpPr>
            <a:stCxn id="75" idx="2"/>
            <a:endCxn id="72" idx="0"/>
          </p:cNvCxnSpPr>
          <p:nvPr/>
        </p:nvCxnSpPr>
        <p:spPr>
          <a:xfrm>
            <a:off x="9318041" y="1842607"/>
            <a:ext cx="512531" cy="10513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9246355" y="2433614"/>
            <a:ext cx="603008" cy="148315"/>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RDD,P8</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78" name="Rectangle 77"/>
          <p:cNvSpPr/>
          <p:nvPr/>
        </p:nvSpPr>
        <p:spPr>
          <a:xfrm>
            <a:off x="9249282" y="2644648"/>
            <a:ext cx="603008" cy="148315"/>
          </a:xfrm>
          <a:prstGeom prst="rect">
            <a:avLst/>
          </a:prstGeom>
          <a:solidFill>
            <a:srgbClr val="CC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79" name="Oval 78"/>
          <p:cNvSpPr/>
          <p:nvPr/>
        </p:nvSpPr>
        <p:spPr>
          <a:xfrm>
            <a:off x="9997482" y="2224883"/>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80" name="Oval 79"/>
          <p:cNvSpPr/>
          <p:nvPr/>
        </p:nvSpPr>
        <p:spPr>
          <a:xfrm>
            <a:off x="10219656" y="2228102"/>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81" name="Oval 80"/>
          <p:cNvSpPr/>
          <p:nvPr/>
        </p:nvSpPr>
        <p:spPr>
          <a:xfrm>
            <a:off x="9995649" y="2427087"/>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82" name="Oval 81"/>
          <p:cNvSpPr/>
          <p:nvPr/>
        </p:nvSpPr>
        <p:spPr>
          <a:xfrm>
            <a:off x="10217823" y="2430306"/>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83" name="Oval 82"/>
          <p:cNvSpPr/>
          <p:nvPr/>
        </p:nvSpPr>
        <p:spPr>
          <a:xfrm>
            <a:off x="9994588" y="2637562"/>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84" name="Oval 83"/>
          <p:cNvSpPr/>
          <p:nvPr/>
        </p:nvSpPr>
        <p:spPr>
          <a:xfrm>
            <a:off x="10216762" y="2640781"/>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85" name="Cloud 84"/>
          <p:cNvSpPr/>
          <p:nvPr/>
        </p:nvSpPr>
        <p:spPr>
          <a:xfrm>
            <a:off x="9164938" y="2942332"/>
            <a:ext cx="1315269" cy="613415"/>
          </a:xfrm>
          <a:prstGeom prst="cloud">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9331308" y="3029283"/>
            <a:ext cx="867173" cy="315439"/>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tx1"/>
                </a:solidFill>
              </a:rPr>
              <a:t>Internal Threads</a:t>
            </a:r>
            <a:endParaRPr lang="en-US" sz="900" b="1" dirty="0">
              <a:solidFill>
                <a:schemeClr val="tx1"/>
              </a:solidFill>
            </a:endParaRPr>
          </a:p>
        </p:txBody>
      </p:sp>
      <p:sp>
        <p:nvSpPr>
          <p:cNvPr id="87" name="Oval 86"/>
          <p:cNvSpPr/>
          <p:nvPr/>
        </p:nvSpPr>
        <p:spPr>
          <a:xfrm>
            <a:off x="9369559" y="3322725"/>
            <a:ext cx="121477" cy="123870"/>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88" name="Oval 87"/>
          <p:cNvSpPr/>
          <p:nvPr/>
        </p:nvSpPr>
        <p:spPr>
          <a:xfrm>
            <a:off x="9734314" y="3378205"/>
            <a:ext cx="121477" cy="123870"/>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89" name="Oval 88"/>
          <p:cNvSpPr/>
          <p:nvPr/>
        </p:nvSpPr>
        <p:spPr>
          <a:xfrm>
            <a:off x="10086074" y="3316270"/>
            <a:ext cx="121477" cy="123870"/>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90" name="Oval 89"/>
          <p:cNvSpPr/>
          <p:nvPr/>
        </p:nvSpPr>
        <p:spPr>
          <a:xfrm>
            <a:off x="8674740" y="4494006"/>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cxnSp>
        <p:nvCxnSpPr>
          <p:cNvPr id="91" name="Straight Connector 90"/>
          <p:cNvCxnSpPr/>
          <p:nvPr/>
        </p:nvCxnSpPr>
        <p:spPr>
          <a:xfrm flipV="1">
            <a:off x="9823045" y="430736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9591123" y="450225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93" name="TextBox 92"/>
          <p:cNvSpPr txBox="1"/>
          <p:nvPr/>
        </p:nvSpPr>
        <p:spPr>
          <a:xfrm>
            <a:off x="9593331" y="4522449"/>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94" name="Straight Connector 93"/>
          <p:cNvCxnSpPr/>
          <p:nvPr/>
        </p:nvCxnSpPr>
        <p:spPr>
          <a:xfrm flipV="1">
            <a:off x="10317849" y="430736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10085927" y="450225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96" name="TextBox 95"/>
          <p:cNvSpPr txBox="1"/>
          <p:nvPr/>
        </p:nvSpPr>
        <p:spPr>
          <a:xfrm>
            <a:off x="10088135" y="4522449"/>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97" name="Straight Connector 96"/>
          <p:cNvCxnSpPr/>
          <p:nvPr/>
        </p:nvCxnSpPr>
        <p:spPr>
          <a:xfrm flipV="1">
            <a:off x="9513193" y="4292771"/>
            <a:ext cx="0" cy="683667"/>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10566003" y="4307369"/>
            <a:ext cx="1576" cy="742504"/>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703985" y="4527650"/>
            <a:ext cx="737010" cy="276999"/>
          </a:xfrm>
          <a:prstGeom prst="rect">
            <a:avLst/>
          </a:prstGeom>
          <a:noFill/>
        </p:spPr>
        <p:txBody>
          <a:bodyPr wrap="square" rtlCol="0">
            <a:spAutoFit/>
          </a:bodyPr>
          <a:lstStyle/>
          <a:p>
            <a:pPr algn="ctr"/>
            <a:r>
              <a:rPr lang="en-US" sz="1200" b="1" dirty="0" smtClean="0">
                <a:solidFill>
                  <a:schemeClr val="bg1"/>
                </a:solidFill>
              </a:rPr>
              <a:t>OS Disk</a:t>
            </a:r>
            <a:endParaRPr lang="en-US" sz="1200" b="1" dirty="0">
              <a:solidFill>
                <a:schemeClr val="bg1"/>
              </a:solidFill>
            </a:endParaRPr>
          </a:p>
        </p:txBody>
      </p:sp>
      <p:sp>
        <p:nvSpPr>
          <p:cNvPr id="100" name="Oval 99"/>
          <p:cNvSpPr/>
          <p:nvPr/>
        </p:nvSpPr>
        <p:spPr>
          <a:xfrm>
            <a:off x="9303798" y="4983957"/>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101" name="TextBox 100"/>
          <p:cNvSpPr txBox="1"/>
          <p:nvPr/>
        </p:nvSpPr>
        <p:spPr>
          <a:xfrm>
            <a:off x="9306006" y="5004154"/>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102" name="Oval 101"/>
          <p:cNvSpPr/>
          <p:nvPr/>
        </p:nvSpPr>
        <p:spPr>
          <a:xfrm>
            <a:off x="10349475" y="4984617"/>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103" name="TextBox 102"/>
          <p:cNvSpPr txBox="1"/>
          <p:nvPr/>
        </p:nvSpPr>
        <p:spPr>
          <a:xfrm>
            <a:off x="10351683" y="5004814"/>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104" name="Rectangle 103"/>
          <p:cNvSpPr/>
          <p:nvPr/>
        </p:nvSpPr>
        <p:spPr>
          <a:xfrm>
            <a:off x="9556741" y="3781286"/>
            <a:ext cx="964226" cy="407321"/>
          </a:xfrm>
          <a:prstGeom prst="rect">
            <a:avLst/>
          </a:prstGeom>
          <a:solidFill>
            <a:srgbClr val="FE724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Anonymous Pro" panose="02060609030202000504" pitchFamily="49" charset="0"/>
                <a:ea typeface="Anonymous Pro" panose="02060609030202000504" pitchFamily="49" charset="0"/>
                <a:cs typeface="Consolas" panose="020B0609020204030204" pitchFamily="49" charset="0"/>
              </a:rPr>
              <a:t>Spark Master</a:t>
            </a:r>
            <a:endParaRPr lang="en-US" sz="1050" b="1" dirty="0">
              <a:solidFill>
                <a:schemeClr val="tx1"/>
              </a:solidFill>
              <a:latin typeface="Anonymous Pro" panose="02060609030202000504" pitchFamily="49" charset="0"/>
              <a:ea typeface="Anonymous Pro" panose="02060609030202000504" pitchFamily="49" charset="0"/>
              <a:cs typeface="Consolas" panose="020B0609020204030204" pitchFamily="49" charset="0"/>
            </a:endParaRPr>
          </a:p>
        </p:txBody>
      </p:sp>
      <p:pic>
        <p:nvPicPr>
          <p:cNvPr id="105" name="Picture 10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8828" y="3817783"/>
            <a:ext cx="252167" cy="356914"/>
          </a:xfrm>
          <a:prstGeom prst="rect">
            <a:avLst/>
          </a:prstGeom>
        </p:spPr>
      </p:pic>
      <p:pic>
        <p:nvPicPr>
          <p:cNvPr id="106" name="Picture 105"/>
          <p:cNvPicPr>
            <a:picLocks noChangeAspect="1"/>
          </p:cNvPicPr>
          <p:nvPr/>
        </p:nvPicPr>
        <p:blipFill>
          <a:blip r:embed="rId3"/>
          <a:stretch>
            <a:fillRect/>
          </a:stretch>
        </p:blipFill>
        <p:spPr>
          <a:xfrm>
            <a:off x="5821947" y="1571631"/>
            <a:ext cx="2723628" cy="2730067"/>
          </a:xfrm>
          <a:prstGeom prst="rect">
            <a:avLst/>
          </a:prstGeom>
        </p:spPr>
      </p:pic>
      <p:sp>
        <p:nvSpPr>
          <p:cNvPr id="107" name="Rectangle 106"/>
          <p:cNvSpPr/>
          <p:nvPr/>
        </p:nvSpPr>
        <p:spPr>
          <a:xfrm>
            <a:off x="6539147" y="1939567"/>
            <a:ext cx="1336599" cy="1726768"/>
          </a:xfrm>
          <a:prstGeom prst="rect">
            <a:avLst/>
          </a:prstGeom>
          <a:solidFill>
            <a:srgbClr val="E7BF5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cxnSp>
        <p:nvCxnSpPr>
          <p:cNvPr id="108" name="Straight Connector 107"/>
          <p:cNvCxnSpPr/>
          <p:nvPr/>
        </p:nvCxnSpPr>
        <p:spPr>
          <a:xfrm flipV="1">
            <a:off x="6435264" y="4319598"/>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6616771" y="2227125"/>
            <a:ext cx="603008" cy="148315"/>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RDD,P5</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10" name="Rectangle 109"/>
          <p:cNvSpPr/>
          <p:nvPr/>
        </p:nvSpPr>
        <p:spPr>
          <a:xfrm>
            <a:off x="6483861" y="1636976"/>
            <a:ext cx="422109" cy="197457"/>
          </a:xfrm>
          <a:prstGeom prst="rect">
            <a:avLst/>
          </a:prstGeom>
          <a:solidFill>
            <a:srgbClr val="FE724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111" name="Straight Arrow Connector 110"/>
          <p:cNvCxnSpPr>
            <a:stCxn id="110" idx="2"/>
            <a:endCxn id="107" idx="0"/>
          </p:cNvCxnSpPr>
          <p:nvPr/>
        </p:nvCxnSpPr>
        <p:spPr>
          <a:xfrm>
            <a:off x="6694916" y="1834433"/>
            <a:ext cx="512531" cy="10513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6623230" y="2425440"/>
            <a:ext cx="603008" cy="148315"/>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13" name="Rectangle 112"/>
          <p:cNvSpPr/>
          <p:nvPr/>
        </p:nvSpPr>
        <p:spPr>
          <a:xfrm>
            <a:off x="6626157" y="2636474"/>
            <a:ext cx="603008" cy="148315"/>
          </a:xfrm>
          <a:prstGeom prst="rect">
            <a:avLst/>
          </a:prstGeom>
          <a:solidFill>
            <a:srgbClr val="CC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14" name="Oval 113"/>
          <p:cNvSpPr/>
          <p:nvPr/>
        </p:nvSpPr>
        <p:spPr>
          <a:xfrm>
            <a:off x="7374357" y="2216709"/>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15" name="Oval 114"/>
          <p:cNvSpPr/>
          <p:nvPr/>
        </p:nvSpPr>
        <p:spPr>
          <a:xfrm>
            <a:off x="7596531" y="2219928"/>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16" name="Oval 115"/>
          <p:cNvSpPr/>
          <p:nvPr/>
        </p:nvSpPr>
        <p:spPr>
          <a:xfrm>
            <a:off x="7372524" y="2418913"/>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17" name="Oval 116"/>
          <p:cNvSpPr/>
          <p:nvPr/>
        </p:nvSpPr>
        <p:spPr>
          <a:xfrm>
            <a:off x="7594698" y="2422132"/>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18" name="Oval 117"/>
          <p:cNvSpPr/>
          <p:nvPr/>
        </p:nvSpPr>
        <p:spPr>
          <a:xfrm>
            <a:off x="7371463" y="2629388"/>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19" name="Oval 118"/>
          <p:cNvSpPr/>
          <p:nvPr/>
        </p:nvSpPr>
        <p:spPr>
          <a:xfrm>
            <a:off x="7593637" y="2632607"/>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20" name="Cloud 119"/>
          <p:cNvSpPr/>
          <p:nvPr/>
        </p:nvSpPr>
        <p:spPr>
          <a:xfrm>
            <a:off x="6541813" y="2934158"/>
            <a:ext cx="1315269" cy="613415"/>
          </a:xfrm>
          <a:prstGeom prst="cloud">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6708183" y="3021109"/>
            <a:ext cx="867173" cy="315439"/>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tx1"/>
                </a:solidFill>
              </a:rPr>
              <a:t>Internal Threads</a:t>
            </a:r>
            <a:endParaRPr lang="en-US" sz="900" b="1" dirty="0">
              <a:solidFill>
                <a:schemeClr val="tx1"/>
              </a:solidFill>
            </a:endParaRPr>
          </a:p>
        </p:txBody>
      </p:sp>
      <p:sp>
        <p:nvSpPr>
          <p:cNvPr id="122" name="Oval 121"/>
          <p:cNvSpPr/>
          <p:nvPr/>
        </p:nvSpPr>
        <p:spPr>
          <a:xfrm>
            <a:off x="6746434" y="3314551"/>
            <a:ext cx="121477" cy="123870"/>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123" name="Oval 122"/>
          <p:cNvSpPr/>
          <p:nvPr/>
        </p:nvSpPr>
        <p:spPr>
          <a:xfrm>
            <a:off x="7111189" y="3370031"/>
            <a:ext cx="121477" cy="123870"/>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124" name="Oval 123"/>
          <p:cNvSpPr/>
          <p:nvPr/>
        </p:nvSpPr>
        <p:spPr>
          <a:xfrm>
            <a:off x="7462949" y="3308096"/>
            <a:ext cx="121477" cy="123870"/>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125" name="Oval 124"/>
          <p:cNvSpPr/>
          <p:nvPr/>
        </p:nvSpPr>
        <p:spPr>
          <a:xfrm>
            <a:off x="6051615" y="4485832"/>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cxnSp>
        <p:nvCxnSpPr>
          <p:cNvPr id="126" name="Straight Connector 125"/>
          <p:cNvCxnSpPr/>
          <p:nvPr/>
        </p:nvCxnSpPr>
        <p:spPr>
          <a:xfrm flipV="1">
            <a:off x="7199920" y="4299195"/>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27" name="Oval 126"/>
          <p:cNvSpPr/>
          <p:nvPr/>
        </p:nvSpPr>
        <p:spPr>
          <a:xfrm>
            <a:off x="6967998" y="4494078"/>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128" name="TextBox 127"/>
          <p:cNvSpPr txBox="1"/>
          <p:nvPr/>
        </p:nvSpPr>
        <p:spPr>
          <a:xfrm>
            <a:off x="6970206" y="4514275"/>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129" name="Straight Connector 128"/>
          <p:cNvCxnSpPr/>
          <p:nvPr/>
        </p:nvCxnSpPr>
        <p:spPr>
          <a:xfrm flipV="1">
            <a:off x="7694724" y="4299195"/>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30" name="Oval 129"/>
          <p:cNvSpPr/>
          <p:nvPr/>
        </p:nvSpPr>
        <p:spPr>
          <a:xfrm>
            <a:off x="7462802" y="4494078"/>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131" name="TextBox 130"/>
          <p:cNvSpPr txBox="1"/>
          <p:nvPr/>
        </p:nvSpPr>
        <p:spPr>
          <a:xfrm>
            <a:off x="7465010" y="4514275"/>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132" name="Straight Connector 131"/>
          <p:cNvCxnSpPr/>
          <p:nvPr/>
        </p:nvCxnSpPr>
        <p:spPr>
          <a:xfrm flipV="1">
            <a:off x="6890068" y="4284597"/>
            <a:ext cx="0" cy="683667"/>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7942878" y="4299195"/>
            <a:ext cx="1576" cy="742504"/>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6080860" y="4519476"/>
            <a:ext cx="737010" cy="276999"/>
          </a:xfrm>
          <a:prstGeom prst="rect">
            <a:avLst/>
          </a:prstGeom>
          <a:noFill/>
        </p:spPr>
        <p:txBody>
          <a:bodyPr wrap="square" rtlCol="0">
            <a:spAutoFit/>
          </a:bodyPr>
          <a:lstStyle/>
          <a:p>
            <a:pPr algn="ctr"/>
            <a:r>
              <a:rPr lang="en-US" sz="1200" b="1" dirty="0" smtClean="0">
                <a:solidFill>
                  <a:schemeClr val="bg1"/>
                </a:solidFill>
              </a:rPr>
              <a:t>OS Disk</a:t>
            </a:r>
            <a:endParaRPr lang="en-US" sz="1200" b="1" dirty="0">
              <a:solidFill>
                <a:schemeClr val="bg1"/>
              </a:solidFill>
            </a:endParaRPr>
          </a:p>
        </p:txBody>
      </p:sp>
      <p:sp>
        <p:nvSpPr>
          <p:cNvPr id="135" name="Oval 134"/>
          <p:cNvSpPr/>
          <p:nvPr/>
        </p:nvSpPr>
        <p:spPr>
          <a:xfrm>
            <a:off x="6680673" y="4975783"/>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136" name="TextBox 135"/>
          <p:cNvSpPr txBox="1"/>
          <p:nvPr/>
        </p:nvSpPr>
        <p:spPr>
          <a:xfrm>
            <a:off x="6682881" y="4995980"/>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137" name="Oval 136"/>
          <p:cNvSpPr/>
          <p:nvPr/>
        </p:nvSpPr>
        <p:spPr>
          <a:xfrm>
            <a:off x="7726350" y="4976443"/>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138" name="TextBox 137"/>
          <p:cNvSpPr txBox="1"/>
          <p:nvPr/>
        </p:nvSpPr>
        <p:spPr>
          <a:xfrm>
            <a:off x="7728558" y="4996640"/>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139" name="Rectangle 138"/>
          <p:cNvSpPr/>
          <p:nvPr/>
        </p:nvSpPr>
        <p:spPr>
          <a:xfrm>
            <a:off x="6917090" y="3753391"/>
            <a:ext cx="964226" cy="407321"/>
          </a:xfrm>
          <a:prstGeom prst="rect">
            <a:avLst/>
          </a:prstGeom>
          <a:solidFill>
            <a:srgbClr val="FE724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Anonymous Pro" panose="02060609030202000504" pitchFamily="49" charset="0"/>
                <a:ea typeface="Anonymous Pro" panose="02060609030202000504" pitchFamily="49" charset="0"/>
                <a:cs typeface="Consolas" panose="020B0609020204030204" pitchFamily="49" charset="0"/>
              </a:rPr>
              <a:t>Spark Master</a:t>
            </a:r>
            <a:endParaRPr lang="en-US" sz="1050" b="1" dirty="0">
              <a:solidFill>
                <a:schemeClr val="tx1"/>
              </a:solidFill>
              <a:latin typeface="Anonymous Pro" panose="02060609030202000504" pitchFamily="49" charset="0"/>
              <a:ea typeface="Anonymous Pro" panose="02060609030202000504" pitchFamily="49" charset="0"/>
              <a:cs typeface="Consolas" panose="020B0609020204030204" pitchFamily="49" charset="0"/>
            </a:endParaRPr>
          </a:p>
        </p:txBody>
      </p:sp>
      <p:pic>
        <p:nvPicPr>
          <p:cNvPr id="140" name="Picture 1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9177" y="3789888"/>
            <a:ext cx="252167" cy="356914"/>
          </a:xfrm>
          <a:prstGeom prst="rect">
            <a:avLst/>
          </a:prstGeom>
        </p:spPr>
      </p:pic>
      <p:sp>
        <p:nvSpPr>
          <p:cNvPr id="141" name="Oval 140"/>
          <p:cNvSpPr/>
          <p:nvPr/>
        </p:nvSpPr>
        <p:spPr>
          <a:xfrm>
            <a:off x="4723622" y="2855612"/>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42" name="Oval 141"/>
          <p:cNvSpPr/>
          <p:nvPr/>
        </p:nvSpPr>
        <p:spPr>
          <a:xfrm>
            <a:off x="4945796" y="2858831"/>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43" name="Oval 142"/>
          <p:cNvSpPr/>
          <p:nvPr/>
        </p:nvSpPr>
        <p:spPr>
          <a:xfrm>
            <a:off x="4718743" y="3056170"/>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44" name="Oval 143"/>
          <p:cNvSpPr/>
          <p:nvPr/>
        </p:nvSpPr>
        <p:spPr>
          <a:xfrm>
            <a:off x="4940917" y="3059389"/>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pic>
        <p:nvPicPr>
          <p:cNvPr id="151" name="Picture 150"/>
          <p:cNvPicPr>
            <a:picLocks noChangeAspect="1"/>
          </p:cNvPicPr>
          <p:nvPr/>
        </p:nvPicPr>
        <p:blipFill>
          <a:blip r:embed="rId6"/>
          <a:stretch>
            <a:fillRect/>
          </a:stretch>
        </p:blipFill>
        <p:spPr>
          <a:xfrm>
            <a:off x="8674740" y="5625535"/>
            <a:ext cx="817267" cy="817267"/>
          </a:xfrm>
          <a:prstGeom prst="rect">
            <a:avLst/>
          </a:prstGeom>
        </p:spPr>
      </p:pic>
      <p:pic>
        <p:nvPicPr>
          <p:cNvPr id="152" name="Picture 151"/>
          <p:cNvPicPr>
            <a:picLocks noChangeAspect="1"/>
          </p:cNvPicPr>
          <p:nvPr/>
        </p:nvPicPr>
        <p:blipFill>
          <a:blip r:embed="rId7"/>
          <a:stretch>
            <a:fillRect/>
          </a:stretch>
        </p:blipFill>
        <p:spPr>
          <a:xfrm>
            <a:off x="10628487" y="5701196"/>
            <a:ext cx="723857" cy="665949"/>
          </a:xfrm>
          <a:prstGeom prst="rect">
            <a:avLst/>
          </a:prstGeom>
        </p:spPr>
      </p:pic>
      <p:sp>
        <p:nvSpPr>
          <p:cNvPr id="153" name="TextBox 152"/>
          <p:cNvSpPr txBox="1"/>
          <p:nvPr/>
        </p:nvSpPr>
        <p:spPr>
          <a:xfrm>
            <a:off x="9748601" y="5849503"/>
            <a:ext cx="481032" cy="369332"/>
          </a:xfrm>
          <a:prstGeom prst="rect">
            <a:avLst/>
          </a:prstGeom>
          <a:noFill/>
        </p:spPr>
        <p:txBody>
          <a:bodyPr wrap="square" rtlCol="0">
            <a:spAutoFit/>
          </a:bodyPr>
          <a:lstStyle/>
          <a:p>
            <a:r>
              <a:rPr lang="en-US" dirty="0"/>
              <a:t>v</a:t>
            </a:r>
            <a:r>
              <a:rPr lang="en-US" dirty="0" smtClean="0"/>
              <a:t>s.</a:t>
            </a:r>
            <a:endParaRPr lang="en-US" dirty="0"/>
          </a:p>
        </p:txBody>
      </p:sp>
      <p:sp>
        <p:nvSpPr>
          <p:cNvPr id="155" name="Oval Callout 154"/>
          <p:cNvSpPr/>
          <p:nvPr/>
        </p:nvSpPr>
        <p:spPr>
          <a:xfrm>
            <a:off x="10558511" y="3494823"/>
            <a:ext cx="1173945" cy="690575"/>
          </a:xfrm>
          <a:prstGeom prst="wedgeEllipseCallout">
            <a:avLst>
              <a:gd name="adj1" fmla="val -63611"/>
              <a:gd name="adj2" fmla="val 24717"/>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r>
              <a:rPr lang="en-US" sz="1100" b="1" dirty="0" smtClean="0">
                <a:solidFill>
                  <a:schemeClr val="tx1"/>
                </a:solidFill>
              </a:rPr>
              <a:t>I’m HA via </a:t>
            </a:r>
            <a:r>
              <a:rPr lang="en-US" sz="1100" b="1" dirty="0" err="1" smtClean="0">
                <a:solidFill>
                  <a:schemeClr val="tx1"/>
                </a:solidFill>
              </a:rPr>
              <a:t>ZooKeeper</a:t>
            </a:r>
            <a:r>
              <a:rPr lang="en-US" sz="1100" b="1" dirty="0" smtClean="0">
                <a:solidFill>
                  <a:schemeClr val="tx1"/>
                </a:solidFill>
              </a:rPr>
              <a:t>  </a:t>
            </a:r>
            <a:endParaRPr lang="en-US" sz="1100" b="1" dirty="0">
              <a:solidFill>
                <a:schemeClr val="tx1"/>
              </a:solidFill>
            </a:endParaRPr>
          </a:p>
        </p:txBody>
      </p:sp>
      <p:sp>
        <p:nvSpPr>
          <p:cNvPr id="157" name="Rectangle 156"/>
          <p:cNvSpPr/>
          <p:nvPr/>
        </p:nvSpPr>
        <p:spPr>
          <a:xfrm>
            <a:off x="4612269" y="4002310"/>
            <a:ext cx="594155" cy="266739"/>
          </a:xfrm>
          <a:prstGeom prst="rect">
            <a:avLst/>
          </a:prstGeom>
          <a:solidFill>
            <a:srgbClr val="FE724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tx1"/>
                </a:solidFill>
                <a:latin typeface="Anonymous Pro" panose="02060609030202000504" pitchFamily="49" charset="0"/>
                <a:ea typeface="Anonymous Pro" panose="02060609030202000504" pitchFamily="49" charset="0"/>
                <a:cs typeface="Consolas" panose="020B0609020204030204" pitchFamily="49" charset="0"/>
              </a:rPr>
              <a:t>Spark Master</a:t>
            </a:r>
            <a:endParaRPr lang="en-US" sz="800" b="1" dirty="0">
              <a:solidFill>
                <a:schemeClr val="tx1"/>
              </a:solidFill>
              <a:latin typeface="Anonymous Pro" panose="02060609030202000504" pitchFamily="49" charset="0"/>
              <a:ea typeface="Anonymous Pro" panose="02060609030202000504" pitchFamily="49" charset="0"/>
              <a:cs typeface="Consolas" panose="020B0609020204030204" pitchFamily="49" charset="0"/>
            </a:endParaRPr>
          </a:p>
        </p:txBody>
      </p:sp>
      <p:pic>
        <p:nvPicPr>
          <p:cNvPr id="158" name="Picture 1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9341" y="4037053"/>
            <a:ext cx="154975" cy="219349"/>
          </a:xfrm>
          <a:prstGeom prst="rect">
            <a:avLst/>
          </a:prstGeom>
        </p:spPr>
      </p:pic>
      <p:sp>
        <p:nvSpPr>
          <p:cNvPr id="159" name="Oval Callout 158"/>
          <p:cNvSpPr/>
          <p:nvPr/>
        </p:nvSpPr>
        <p:spPr>
          <a:xfrm>
            <a:off x="5342662" y="3559368"/>
            <a:ext cx="1365521" cy="687729"/>
          </a:xfrm>
          <a:prstGeom prst="wedgeEllipseCallout">
            <a:avLst>
              <a:gd name="adj1" fmla="val -63611"/>
              <a:gd name="adj2" fmla="val 24717"/>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r>
              <a:rPr lang="en-US" sz="1100" b="1" dirty="0" smtClean="0">
                <a:solidFill>
                  <a:schemeClr val="tx1"/>
                </a:solidFill>
              </a:rPr>
              <a:t>More Masters can be added live</a:t>
            </a:r>
            <a:endParaRPr lang="en-US" sz="1100" b="1" dirty="0">
              <a:solidFill>
                <a:schemeClr val="tx1"/>
              </a:solidFill>
            </a:endParaRPr>
          </a:p>
        </p:txBody>
      </p:sp>
      <p:pic>
        <p:nvPicPr>
          <p:cNvPr id="160" name="Picture 15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32946" y="6258545"/>
            <a:ext cx="471993" cy="471993"/>
          </a:xfrm>
          <a:prstGeom prst="rect">
            <a:avLst/>
          </a:prstGeom>
        </p:spPr>
      </p:pic>
      <p:sp>
        <p:nvSpPr>
          <p:cNvPr id="161" name="TextBox 160"/>
          <p:cNvSpPr txBox="1"/>
          <p:nvPr/>
        </p:nvSpPr>
        <p:spPr>
          <a:xfrm>
            <a:off x="10229633" y="6377545"/>
            <a:ext cx="1728819" cy="276999"/>
          </a:xfrm>
          <a:prstGeom prst="rect">
            <a:avLst/>
          </a:prstGeom>
          <a:noFill/>
        </p:spPr>
        <p:txBody>
          <a:bodyPr wrap="square" rtlCol="0">
            <a:spAutoFit/>
          </a:bodyPr>
          <a:lstStyle/>
          <a:p>
            <a:r>
              <a:rPr lang="en-US" sz="1200" dirty="0" smtClean="0">
                <a:solidFill>
                  <a:schemeClr val="accent1"/>
                </a:solidFill>
                <a:latin typeface="Anonymous Pro" panose="02060609030202000504" pitchFamily="49" charset="0"/>
                <a:ea typeface="Anonymous Pro" panose="02060609030202000504" pitchFamily="49" charset="0"/>
              </a:rPr>
              <a:t>SPARK_LOCAL_DIRS</a:t>
            </a:r>
            <a:endParaRPr lang="en-US" sz="1200" dirty="0">
              <a:solidFill>
                <a:schemeClr val="accent1"/>
              </a:solidFill>
              <a:latin typeface="Anonymous Pro" panose="02060609030202000504" pitchFamily="49" charset="0"/>
              <a:ea typeface="Anonymous Pro" panose="02060609030202000504" pitchFamily="49" charset="0"/>
            </a:endParaRPr>
          </a:p>
        </p:txBody>
      </p:sp>
      <p:sp>
        <p:nvSpPr>
          <p:cNvPr id="162" name="TextBox 161"/>
          <p:cNvSpPr txBox="1"/>
          <p:nvPr/>
        </p:nvSpPr>
        <p:spPr>
          <a:xfrm>
            <a:off x="8418065" y="6399659"/>
            <a:ext cx="1491282" cy="276999"/>
          </a:xfrm>
          <a:prstGeom prst="rect">
            <a:avLst/>
          </a:prstGeom>
          <a:noFill/>
        </p:spPr>
        <p:txBody>
          <a:bodyPr wrap="square" rtlCol="0">
            <a:spAutoFit/>
          </a:bodyPr>
          <a:lstStyle/>
          <a:p>
            <a:r>
              <a:rPr lang="en-US" sz="1200" dirty="0" smtClean="0">
                <a:latin typeface="Anonymous Pro" panose="02060609030202000504" pitchFamily="49" charset="0"/>
                <a:ea typeface="Anonymous Pro" panose="02060609030202000504" pitchFamily="49" charset="0"/>
              </a:rPr>
              <a:t>spark-env.sh</a:t>
            </a:r>
            <a:endParaRPr lang="en-US" sz="1200" dirty="0">
              <a:latin typeface="Anonymous Pro" panose="02060609030202000504" pitchFamily="49" charset="0"/>
              <a:ea typeface="Anonymous Pro" panose="02060609030202000504" pitchFamily="49" charset="0"/>
            </a:endParaRPr>
          </a:p>
        </p:txBody>
      </p:sp>
      <p:sp>
        <p:nvSpPr>
          <p:cNvPr id="164" name="Title 1"/>
          <p:cNvSpPr>
            <a:spLocks noGrp="1"/>
          </p:cNvSpPr>
          <p:nvPr>
            <p:ph type="title"/>
          </p:nvPr>
        </p:nvSpPr>
        <p:spPr>
          <a:xfrm>
            <a:off x="254760" y="206375"/>
            <a:ext cx="8560454" cy="857250"/>
          </a:xfrm>
        </p:spPr>
        <p:txBody>
          <a:bodyPr>
            <a:normAutofit/>
          </a:bodyPr>
          <a:lstStyle/>
          <a:p>
            <a:r>
              <a:rPr lang="en-US" sz="4000" dirty="0" smtClean="0"/>
              <a:t>Spark Standalone</a:t>
            </a:r>
            <a:endParaRPr lang="en-US" sz="4000" dirty="0"/>
          </a:p>
        </p:txBody>
      </p:sp>
      <p:grpSp>
        <p:nvGrpSpPr>
          <p:cNvPr id="169" name="Group 168"/>
          <p:cNvGrpSpPr/>
          <p:nvPr/>
        </p:nvGrpSpPr>
        <p:grpSpPr>
          <a:xfrm>
            <a:off x="624918" y="5518610"/>
            <a:ext cx="7518562" cy="738664"/>
            <a:chOff x="4662062" y="1571813"/>
            <a:chExt cx="7217431" cy="738664"/>
          </a:xfrm>
        </p:grpSpPr>
        <p:sp>
          <p:nvSpPr>
            <p:cNvPr id="170" name="TextBox 169"/>
            <p:cNvSpPr txBox="1"/>
            <p:nvPr/>
          </p:nvSpPr>
          <p:spPr>
            <a:xfrm>
              <a:off x="4662062" y="1571813"/>
              <a:ext cx="7217431" cy="738664"/>
            </a:xfrm>
            <a:prstGeom prst="rect">
              <a:avLst/>
            </a:prstGeom>
            <a:solidFill>
              <a:schemeClr val="tx1"/>
            </a:solidFill>
            <a:ln w="50800" cmpd="thickThin">
              <a:solidFill>
                <a:schemeClr val="tx1">
                  <a:lumMod val="50000"/>
                  <a:lumOff val="50000"/>
                </a:schemeClr>
              </a:solidFill>
            </a:ln>
          </p:spPr>
          <p:txBody>
            <a:bodyPr wrap="square" rtlCol="0">
              <a:spAutoFit/>
            </a:bodyPr>
            <a:lstStyle/>
            <a:p>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&gt; ./</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bin/spark-submit --name </a:t>
              </a:r>
              <a:r>
                <a:rPr lang="en-US" sz="1400" dirty="0">
                  <a:solidFill>
                    <a:srgbClr val="FFFF00"/>
                  </a:solidFill>
                  <a:latin typeface="Consolas" panose="020B0609020204030204" pitchFamily="49" charset="0"/>
                  <a:ea typeface="Anonymous Pro" panose="02060609030202000504" pitchFamily="49" charset="0"/>
                  <a:cs typeface="Consolas" panose="020B0609020204030204" pitchFamily="49" charset="0"/>
                </a:rPr>
                <a:t>“</a:t>
              </a:r>
              <a:r>
                <a:rPr lang="en-US" sz="1400" dirty="0" err="1">
                  <a:solidFill>
                    <a:srgbClr val="FFFF00"/>
                  </a:solidFill>
                  <a:latin typeface="Consolas" panose="020B0609020204030204" pitchFamily="49" charset="0"/>
                  <a:ea typeface="Anonymous Pro" panose="02060609030202000504" pitchFamily="49" charset="0"/>
                  <a:cs typeface="Consolas" panose="020B0609020204030204" pitchFamily="49" charset="0"/>
                </a:rPr>
                <a:t>SecondApp</a:t>
              </a:r>
              <a:r>
                <a:rPr lang="en-US" sz="1400" dirty="0">
                  <a:solidFill>
                    <a:srgbClr val="FFFF00"/>
                  </a:solidFill>
                  <a:latin typeface="Consolas" panose="020B0609020204030204" pitchFamily="49" charset="0"/>
                  <a:ea typeface="Anonymous Pro" panose="02060609030202000504" pitchFamily="49" charset="0"/>
                  <a:cs typeface="Consolas" panose="020B0609020204030204" pitchFamily="49" charset="0"/>
                </a:rPr>
                <a:t>"</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a:t>
              </a:r>
              <a:endPar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endParaRPr>
            </a:p>
            <a:p>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master spark://</a:t>
              </a:r>
              <a:r>
                <a:rPr lang="en-US" sz="1400" dirty="0" smtClean="0">
                  <a:solidFill>
                    <a:srgbClr val="FFFF00"/>
                  </a:solidFill>
                  <a:latin typeface="Consolas" panose="020B0609020204030204" pitchFamily="49" charset="0"/>
                  <a:ea typeface="Anonymous Pro" panose="02060609030202000504" pitchFamily="49" charset="0"/>
                  <a:cs typeface="Consolas" panose="020B0609020204030204" pitchFamily="49" charset="0"/>
                </a:rPr>
                <a:t>host1:port1</a:t>
              </a:r>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a:t>
              </a:r>
              <a:r>
                <a:rPr lang="en-US" sz="1400" dirty="0" smtClean="0">
                  <a:solidFill>
                    <a:srgbClr val="FFFF00"/>
                  </a:solidFill>
                  <a:latin typeface="Consolas" panose="020B0609020204030204" pitchFamily="49" charset="0"/>
                  <a:ea typeface="Anonymous Pro" panose="02060609030202000504" pitchFamily="49" charset="0"/>
                  <a:cs typeface="Consolas" panose="020B0609020204030204" pitchFamily="49" charset="0"/>
                </a:rPr>
                <a:t>host2:port2</a:t>
              </a:r>
            </a:p>
            <a:p>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a:solidFill>
                    <a:schemeClr val="bg1"/>
                  </a:solidFill>
                  <a:latin typeface="Consolas" panose="020B0609020204030204" pitchFamily="49" charset="0"/>
                  <a:cs typeface="Consolas" panose="020B0609020204030204" pitchFamily="49" charset="0"/>
                </a:rPr>
                <a:t>--class </a:t>
              </a:r>
              <a:r>
                <a:rPr lang="en-US" sz="1400" dirty="0" err="1">
                  <a:solidFill>
                    <a:schemeClr val="bg1"/>
                  </a:solidFill>
                  <a:latin typeface="Consolas" panose="020B0609020204030204" pitchFamily="49" charset="0"/>
                  <a:cs typeface="Consolas" panose="020B0609020204030204" pitchFamily="49" charset="0"/>
                </a:rPr>
                <a:t>www.example.com.Main</a:t>
              </a:r>
              <a:r>
                <a:rPr lang="en-US" sz="1400" dirty="0">
                  <a:solidFill>
                    <a:schemeClr val="bg1"/>
                  </a:solidFill>
                  <a:latin typeface="Consolas" panose="020B0609020204030204" pitchFamily="49" charset="0"/>
                  <a:cs typeface="Consolas" panose="020B0609020204030204" pitchFamily="49" charset="0"/>
                </a:rPr>
                <a:t> </a:t>
              </a:r>
              <a:r>
                <a:rPr lang="en-US" sz="1400" dirty="0" err="1">
                  <a:solidFill>
                    <a:schemeClr val="bg1"/>
                  </a:solidFill>
                  <a:latin typeface="Consolas" panose="020B0609020204030204" pitchFamily="49" charset="0"/>
                  <a:cs typeface="Consolas" panose="020B0609020204030204" pitchFamily="49" charset="0"/>
                </a:rPr>
                <a:t>myApp.jar</a:t>
              </a:r>
              <a:endPar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endParaRPr>
            </a:p>
          </p:txBody>
        </p:sp>
        <p:pic>
          <p:nvPicPr>
            <p:cNvPr id="171" name="Picture 12" descr="http://mininook.com/wp-content/uploads/2014/03/utilities-terminal-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82469" y="1632762"/>
              <a:ext cx="338328" cy="338328"/>
            </a:xfrm>
            <a:prstGeom prst="rect">
              <a:avLst/>
            </a:prstGeom>
            <a:noFill/>
            <a:extLst>
              <a:ext uri="{909E8E84-426E-40dd-AFC4-6F175D3DCCD1}">
                <a14:hiddenFill xmlns:a14="http://schemas.microsoft.com/office/drawing/2010/main" xmlns="">
                  <a:solidFill>
                    <a:srgbClr val="FFFFFF"/>
                  </a:solidFill>
                </a14:hiddenFill>
              </a:ext>
            </a:extLst>
          </p:spPr>
        </p:pic>
      </p:grpSp>
      <p:grpSp>
        <p:nvGrpSpPr>
          <p:cNvPr id="172" name="Group 171"/>
          <p:cNvGrpSpPr/>
          <p:nvPr/>
        </p:nvGrpSpPr>
        <p:grpSpPr>
          <a:xfrm>
            <a:off x="3605507" y="846971"/>
            <a:ext cx="2655792" cy="718006"/>
            <a:chOff x="3605507" y="846971"/>
            <a:chExt cx="2655792" cy="718006"/>
          </a:xfrm>
        </p:grpSpPr>
        <p:sp>
          <p:nvSpPr>
            <p:cNvPr id="173" name="TextBox 172"/>
            <p:cNvSpPr txBox="1"/>
            <p:nvPr/>
          </p:nvSpPr>
          <p:spPr>
            <a:xfrm>
              <a:off x="3605507" y="846971"/>
              <a:ext cx="2236230" cy="276999"/>
            </a:xfrm>
            <a:prstGeom prst="rect">
              <a:avLst/>
            </a:prstGeom>
            <a:noFill/>
          </p:spPr>
          <p:txBody>
            <a:bodyPr wrap="square" rtlCol="0">
              <a:spAutoFit/>
            </a:bodyPr>
            <a:lstStyle/>
            <a:p>
              <a:r>
                <a:rPr lang="en-US" sz="1200" dirty="0" smtClean="0">
                  <a:latin typeface="Anonymous Pro" panose="02060609030202000504" pitchFamily="49" charset="0"/>
                  <a:ea typeface="Anonymous Pro" panose="02060609030202000504" pitchFamily="49" charset="0"/>
                </a:rPr>
                <a:t>different spark-env.sh</a:t>
              </a:r>
              <a:endParaRPr lang="en-US" sz="1200" dirty="0">
                <a:latin typeface="Anonymous Pro" panose="02060609030202000504" pitchFamily="49" charset="0"/>
                <a:ea typeface="Anonymous Pro" panose="02060609030202000504" pitchFamily="49" charset="0"/>
              </a:endParaRPr>
            </a:p>
          </p:txBody>
        </p:sp>
        <p:pic>
          <p:nvPicPr>
            <p:cNvPr id="174" name="Picture 17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2240" y="1092984"/>
              <a:ext cx="471993" cy="471993"/>
            </a:xfrm>
            <a:prstGeom prst="rect">
              <a:avLst/>
            </a:prstGeom>
          </p:spPr>
        </p:pic>
        <p:sp>
          <p:nvSpPr>
            <p:cNvPr id="175" name="TextBox 174"/>
            <p:cNvSpPr txBox="1"/>
            <p:nvPr/>
          </p:nvSpPr>
          <p:spPr>
            <a:xfrm>
              <a:off x="4025069" y="1194134"/>
              <a:ext cx="2236230" cy="276999"/>
            </a:xfrm>
            <a:prstGeom prst="rect">
              <a:avLst/>
            </a:prstGeom>
            <a:noFill/>
          </p:spPr>
          <p:txBody>
            <a:bodyPr wrap="square" rtlCol="0">
              <a:spAutoFit/>
            </a:bodyPr>
            <a:lstStyle/>
            <a:p>
              <a:r>
                <a:rPr lang="en-US" sz="1200" dirty="0" smtClean="0">
                  <a:solidFill>
                    <a:schemeClr val="accent2"/>
                  </a:solidFill>
                  <a:latin typeface="Anonymous Pro" panose="02060609030202000504" pitchFamily="49" charset="0"/>
                  <a:ea typeface="Anonymous Pro" panose="02060609030202000504" pitchFamily="49" charset="0"/>
                </a:rPr>
                <a:t>SPARK_WORKER_CORES</a:t>
              </a:r>
              <a:endParaRPr lang="en-US" sz="1200" dirty="0">
                <a:solidFill>
                  <a:schemeClr val="accent2"/>
                </a:solidFill>
                <a:latin typeface="Anonymous Pro" panose="02060609030202000504" pitchFamily="49" charset="0"/>
                <a:ea typeface="Anonymous Pro" panose="02060609030202000504" pitchFamily="49" charset="0"/>
              </a:endParaRPr>
            </a:p>
          </p:txBody>
        </p:sp>
      </p:grpSp>
      <p:pic>
        <p:nvPicPr>
          <p:cNvPr id="176" name="Picture 17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631098" y="23428"/>
            <a:ext cx="536359" cy="697266"/>
          </a:xfrm>
          <a:prstGeom prst="rect">
            <a:avLst/>
          </a:prstGeom>
        </p:spPr>
      </p:pic>
    </p:spTree>
    <p:extLst>
      <p:ext uri="{BB962C8B-B14F-4D97-AF65-F5344CB8AC3E}">
        <p14:creationId xmlns:p14="http://schemas.microsoft.com/office/powerpoint/2010/main" val="6191164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9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5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5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5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0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10"/>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15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0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39"/>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40"/>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8"/>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7"/>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3"/>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43"/>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39"/>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07"/>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11"/>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7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76"/>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5"/>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12"/>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41"/>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09"/>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44"/>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74"/>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77"/>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11"/>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45"/>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13"/>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78"/>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13"/>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2"/>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4"/>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6"/>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5"/>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7"/>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47"/>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46"/>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48"/>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49"/>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51"/>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50"/>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14"/>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16"/>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18"/>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19"/>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17"/>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115"/>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80"/>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82"/>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84"/>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83"/>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81"/>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79"/>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142"/>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141"/>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143"/>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172"/>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144"/>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ntr" presetSubtype="0" fill="hold" grpId="0" nodeType="clickEffect">
                                  <p:stCondLst>
                                    <p:cond delay="0"/>
                                  </p:stCondLst>
                                  <p:childTnLst>
                                    <p:set>
                                      <p:cBhvr>
                                        <p:cTn id="250" dur="1" fill="hold">
                                          <p:stCondLst>
                                            <p:cond delay="0"/>
                                          </p:stCondLst>
                                        </p:cTn>
                                        <p:tgtEl>
                                          <p:spTgt spid="85"/>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86"/>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87"/>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88"/>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89"/>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120"/>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121"/>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123"/>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124"/>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122"/>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53"/>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52"/>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56"/>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55"/>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54"/>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8"/>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21"/>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0"/>
                                        </p:tgtEl>
                                        <p:attrNameLst>
                                          <p:attrName>style.visibility</p:attrName>
                                        </p:attrNameLst>
                                      </p:cBhvr>
                                      <p:to>
                                        <p:strVal val="visible"/>
                                      </p:to>
                                    </p:set>
                                  </p:childTnLst>
                                </p:cTn>
                              </p:par>
                              <p:par>
                                <p:cTn id="285" presetID="1" presetClass="entr" presetSubtype="0" fill="hold" grpId="0" nodeType="withEffect">
                                  <p:stCondLst>
                                    <p:cond delay="0"/>
                                  </p:stCondLst>
                                  <p:childTnLst>
                                    <p:set>
                                      <p:cBhvr>
                                        <p:cTn id="286" dur="1" fill="hold">
                                          <p:stCondLst>
                                            <p:cond delay="0"/>
                                          </p:stCondLst>
                                        </p:cTn>
                                        <p:tgtEl>
                                          <p:spTgt spid="19"/>
                                        </p:tgtEl>
                                        <p:attrNameLst>
                                          <p:attrName>style.visibility</p:attrName>
                                        </p:attrNameLst>
                                      </p:cBhvr>
                                      <p:to>
                                        <p:strVal val="visible"/>
                                      </p:to>
                                    </p:set>
                                  </p:childTnLst>
                                </p:cTn>
                              </p:par>
                              <p:par>
                                <p:cTn id="287" presetID="1" presetClass="entr" presetSubtype="0" fill="hold" grpId="0" nodeType="withEffect">
                                  <p:stCondLst>
                                    <p:cond delay="0"/>
                                  </p:stCondLst>
                                  <p:childTnLst>
                                    <p:set>
                                      <p:cBhvr>
                                        <p:cTn id="288" dur="1" fill="hold">
                                          <p:stCondLst>
                                            <p:cond delay="0"/>
                                          </p:stCondLst>
                                        </p:cTn>
                                        <p:tgtEl>
                                          <p:spTgt spid="22"/>
                                        </p:tgtEl>
                                        <p:attrNameLst>
                                          <p:attrName>style.visibility</p:attrName>
                                        </p:attrNameLst>
                                      </p:cBhvr>
                                      <p:to>
                                        <p:strVal val="visible"/>
                                      </p:to>
                                    </p:set>
                                  </p:childTnLst>
                                </p:cTn>
                              </p:par>
                            </p:childTnLst>
                          </p:cTn>
                        </p:par>
                      </p:childTnLst>
                    </p:cTn>
                  </p:par>
                  <p:par>
                    <p:cTn id="289" fill="hold">
                      <p:stCondLst>
                        <p:cond delay="indefinite"/>
                      </p:stCondLst>
                      <p:childTnLst>
                        <p:par>
                          <p:cTn id="290" fill="hold">
                            <p:stCondLst>
                              <p:cond delay="0"/>
                            </p:stCondLst>
                            <p:childTnLst>
                              <p:par>
                                <p:cTn id="291" presetID="1" presetClass="entr" presetSubtype="0" fill="hold" grpId="0" nodeType="clickEffect">
                                  <p:stCondLst>
                                    <p:cond delay="0"/>
                                  </p:stCondLst>
                                  <p:childTnLst>
                                    <p:set>
                                      <p:cBhvr>
                                        <p:cTn id="292" dur="1" fill="hold">
                                          <p:stCondLst>
                                            <p:cond delay="0"/>
                                          </p:stCondLst>
                                        </p:cTn>
                                        <p:tgtEl>
                                          <p:spTgt spid="159"/>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157"/>
                                        </p:tgtEl>
                                        <p:attrNameLst>
                                          <p:attrName>style.visibility</p:attrName>
                                        </p:attrNameLst>
                                      </p:cBhvr>
                                      <p:to>
                                        <p:strVal val="visible"/>
                                      </p:to>
                                    </p:set>
                                  </p:childTnLst>
                                </p:cTn>
                              </p:par>
                              <p:par>
                                <p:cTn id="295" presetID="1" presetClass="entr" presetSubtype="0" fill="hold" nodeType="withEffect">
                                  <p:stCondLst>
                                    <p:cond delay="0"/>
                                  </p:stCondLst>
                                  <p:childTnLst>
                                    <p:set>
                                      <p:cBhvr>
                                        <p:cTn id="296"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6" grpId="0" animBg="1"/>
      <p:bldP spid="27" grpId="0"/>
      <p:bldP spid="29" grpId="0" animBg="1"/>
      <p:bldP spid="30" grpId="0"/>
      <p:bldP spid="34" grpId="0" animBg="1"/>
      <p:bldP spid="35" grpId="0"/>
      <p:bldP spid="36" grpId="0" animBg="1"/>
      <p:bldP spid="37" grpId="0"/>
      <p:bldP spid="39" grpId="0" animBg="1"/>
      <p:bldP spid="41" grpId="0" animBg="1"/>
      <p:bldP spid="42"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9" grpId="0" animBg="1"/>
      <p:bldP spid="60" grpId="0"/>
      <p:bldP spid="62" grpId="0" animBg="1"/>
      <p:bldP spid="63" grpId="0"/>
      <p:bldP spid="67" grpId="0" animBg="1"/>
      <p:bldP spid="68" grpId="0"/>
      <p:bldP spid="69" grpId="0" animBg="1"/>
      <p:bldP spid="70" grpId="0"/>
      <p:bldP spid="72" grpId="0" animBg="1"/>
      <p:bldP spid="74" grpId="0" animBg="1"/>
      <p:bldP spid="75"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2" grpId="0" animBg="1"/>
      <p:bldP spid="93" grpId="0"/>
      <p:bldP spid="95" grpId="0" animBg="1"/>
      <p:bldP spid="96" grpId="0"/>
      <p:bldP spid="100" grpId="0" animBg="1"/>
      <p:bldP spid="101" grpId="0"/>
      <p:bldP spid="102" grpId="0" animBg="1"/>
      <p:bldP spid="103" grpId="0"/>
      <p:bldP spid="104" grpId="0" animBg="1"/>
      <p:bldP spid="107" grpId="0" animBg="1"/>
      <p:bldP spid="109" grpId="0" animBg="1"/>
      <p:bldP spid="110"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7" grpId="0" animBg="1"/>
      <p:bldP spid="128" grpId="0"/>
      <p:bldP spid="130" grpId="0" animBg="1"/>
      <p:bldP spid="131" grpId="0"/>
      <p:bldP spid="135" grpId="0" animBg="1"/>
      <p:bldP spid="136" grpId="0"/>
      <p:bldP spid="137" grpId="0" animBg="1"/>
      <p:bldP spid="138" grpId="0"/>
      <p:bldP spid="139" grpId="0" animBg="1"/>
      <p:bldP spid="141" grpId="0" animBg="1"/>
      <p:bldP spid="142" grpId="0" animBg="1"/>
      <p:bldP spid="143" grpId="0" animBg="1"/>
      <p:bldP spid="144" grpId="0" animBg="1"/>
      <p:bldP spid="153" grpId="0"/>
      <p:bldP spid="155" grpId="0" animBg="1"/>
      <p:bldP spid="157" grpId="0" animBg="1"/>
      <p:bldP spid="159"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27489" y="1608638"/>
            <a:ext cx="1717291" cy="2695065"/>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308114" y="1618163"/>
            <a:ext cx="1717291" cy="2695065"/>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893367" y="1608638"/>
            <a:ext cx="1717291" cy="2695065"/>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3269" y="1614868"/>
            <a:ext cx="1717291" cy="2695065"/>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1138681" y="4331466"/>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446912" y="1961308"/>
            <a:ext cx="603884" cy="26140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645026" y="3781646"/>
            <a:ext cx="916260" cy="475611"/>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Anonymous Pro" panose="02060609030202000504" pitchFamily="49" charset="0"/>
                <a:ea typeface="Anonymous Pro" panose="02060609030202000504" pitchFamily="49" charset="0"/>
              </a:rPr>
              <a:t>Driver</a:t>
            </a:r>
          </a:p>
          <a:p>
            <a:pPr algn="ctr"/>
            <a:endParaRPr lang="en-US" sz="1050" b="1" dirty="0">
              <a:solidFill>
                <a:schemeClr val="tx1"/>
              </a:solidFill>
              <a:latin typeface="Anonymous Pro" panose="02060609030202000504" pitchFamily="49" charset="0"/>
              <a:ea typeface="Anonymous Pro" panose="02060609030202000504" pitchFamily="49" charset="0"/>
            </a:endParaRPr>
          </a:p>
          <a:p>
            <a:pPr algn="ctr"/>
            <a:endParaRPr lang="en-US" sz="1050" b="1" dirty="0">
              <a:solidFill>
                <a:schemeClr val="tx1"/>
              </a:solidFill>
              <a:latin typeface="Anonymous Pro" panose="02060609030202000504" pitchFamily="49" charset="0"/>
              <a:ea typeface="Anonymous Pro" panose="02060609030202000504" pitchFamily="49" charset="0"/>
            </a:endParaRPr>
          </a:p>
        </p:txBody>
      </p:sp>
      <p:pic>
        <p:nvPicPr>
          <p:cNvPr id="11" name="Picture 10"/>
          <p:cNvPicPr>
            <a:picLocks noChangeAspect="1"/>
          </p:cNvPicPr>
          <p:nvPr/>
        </p:nvPicPr>
        <p:blipFill>
          <a:blip r:embed="rId3"/>
          <a:stretch>
            <a:fillRect/>
          </a:stretch>
        </p:blipFill>
        <p:spPr>
          <a:xfrm>
            <a:off x="1886982" y="3964856"/>
            <a:ext cx="433146" cy="257722"/>
          </a:xfrm>
          <a:prstGeom prst="rect">
            <a:avLst/>
          </a:prstGeom>
          <a:ln>
            <a:solidFill>
              <a:schemeClr val="tx1"/>
            </a:solidFill>
          </a:ln>
        </p:spPr>
      </p:pic>
      <p:sp>
        <p:nvSpPr>
          <p:cNvPr id="12" name="Oval 11"/>
          <p:cNvSpPr/>
          <p:nvPr/>
        </p:nvSpPr>
        <p:spPr>
          <a:xfrm>
            <a:off x="742651" y="4521267"/>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cxnSp>
        <p:nvCxnSpPr>
          <p:cNvPr id="13" name="Straight Connector 12"/>
          <p:cNvCxnSpPr/>
          <p:nvPr/>
        </p:nvCxnSpPr>
        <p:spPr>
          <a:xfrm flipV="1">
            <a:off x="1890956" y="4334630"/>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659034" y="4529513"/>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15" name="TextBox 14"/>
          <p:cNvSpPr txBox="1"/>
          <p:nvPr/>
        </p:nvSpPr>
        <p:spPr>
          <a:xfrm>
            <a:off x="1661242" y="4549710"/>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16" name="TextBox 15"/>
          <p:cNvSpPr txBox="1"/>
          <p:nvPr/>
        </p:nvSpPr>
        <p:spPr>
          <a:xfrm>
            <a:off x="771896" y="4554911"/>
            <a:ext cx="737010" cy="276999"/>
          </a:xfrm>
          <a:prstGeom prst="rect">
            <a:avLst/>
          </a:prstGeom>
          <a:noFill/>
        </p:spPr>
        <p:txBody>
          <a:bodyPr wrap="square" rtlCol="0">
            <a:spAutoFit/>
          </a:bodyPr>
          <a:lstStyle/>
          <a:p>
            <a:pPr algn="ctr"/>
            <a:r>
              <a:rPr lang="en-US" sz="1200" b="1" dirty="0" smtClean="0">
                <a:solidFill>
                  <a:schemeClr val="bg1"/>
                </a:solidFill>
              </a:rPr>
              <a:t>OS Disk</a:t>
            </a:r>
            <a:endParaRPr lang="en-US" sz="1200" b="1" dirty="0">
              <a:solidFill>
                <a:schemeClr val="bg1"/>
              </a:solidFill>
            </a:endParaRPr>
          </a:p>
        </p:txBody>
      </p:sp>
      <p:cxnSp>
        <p:nvCxnSpPr>
          <p:cNvPr id="17" name="Straight Connector 16"/>
          <p:cNvCxnSpPr/>
          <p:nvPr/>
        </p:nvCxnSpPr>
        <p:spPr>
          <a:xfrm flipV="1">
            <a:off x="3792041" y="433226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3396011" y="4522066"/>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cxnSp>
        <p:nvCxnSpPr>
          <p:cNvPr id="21" name="Straight Connector 20"/>
          <p:cNvCxnSpPr/>
          <p:nvPr/>
        </p:nvCxnSpPr>
        <p:spPr>
          <a:xfrm flipV="1">
            <a:off x="4544316" y="433542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4312394" y="453031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23" name="TextBox 22"/>
          <p:cNvSpPr txBox="1"/>
          <p:nvPr/>
        </p:nvSpPr>
        <p:spPr>
          <a:xfrm>
            <a:off x="4314602" y="4550509"/>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24" name="TextBox 23"/>
          <p:cNvSpPr txBox="1"/>
          <p:nvPr/>
        </p:nvSpPr>
        <p:spPr>
          <a:xfrm>
            <a:off x="3425256" y="4555710"/>
            <a:ext cx="737010" cy="276999"/>
          </a:xfrm>
          <a:prstGeom prst="rect">
            <a:avLst/>
          </a:prstGeom>
          <a:noFill/>
        </p:spPr>
        <p:txBody>
          <a:bodyPr wrap="square" rtlCol="0">
            <a:spAutoFit/>
          </a:bodyPr>
          <a:lstStyle/>
          <a:p>
            <a:pPr algn="ctr"/>
            <a:r>
              <a:rPr lang="en-US" sz="1200" b="1" dirty="0" smtClean="0">
                <a:solidFill>
                  <a:schemeClr val="bg1"/>
                </a:solidFill>
              </a:rPr>
              <a:t>OS Disk</a:t>
            </a:r>
            <a:endParaRPr lang="en-US" sz="1200" b="1" dirty="0">
              <a:solidFill>
                <a:schemeClr val="bg1"/>
              </a:solidFill>
            </a:endParaRPr>
          </a:p>
        </p:txBody>
      </p:sp>
      <p:cxnSp>
        <p:nvCxnSpPr>
          <p:cNvPr id="25" name="Straight Connector 24"/>
          <p:cNvCxnSpPr/>
          <p:nvPr/>
        </p:nvCxnSpPr>
        <p:spPr>
          <a:xfrm flipV="1">
            <a:off x="9118395" y="431436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8722365" y="4504166"/>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cxnSp>
        <p:nvCxnSpPr>
          <p:cNvPr id="29" name="Straight Connector 28"/>
          <p:cNvCxnSpPr/>
          <p:nvPr/>
        </p:nvCxnSpPr>
        <p:spPr>
          <a:xfrm flipV="1">
            <a:off x="9870670" y="431752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9638748" y="451241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31" name="TextBox 30"/>
          <p:cNvSpPr txBox="1"/>
          <p:nvPr/>
        </p:nvSpPr>
        <p:spPr>
          <a:xfrm>
            <a:off x="9640956" y="4532609"/>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32" name="TextBox 31"/>
          <p:cNvSpPr txBox="1"/>
          <p:nvPr/>
        </p:nvSpPr>
        <p:spPr>
          <a:xfrm>
            <a:off x="8751610" y="4537810"/>
            <a:ext cx="737010" cy="276999"/>
          </a:xfrm>
          <a:prstGeom prst="rect">
            <a:avLst/>
          </a:prstGeom>
          <a:noFill/>
        </p:spPr>
        <p:txBody>
          <a:bodyPr wrap="square" rtlCol="0">
            <a:spAutoFit/>
          </a:bodyPr>
          <a:lstStyle/>
          <a:p>
            <a:pPr algn="ctr"/>
            <a:r>
              <a:rPr lang="en-US" sz="1200" b="1" dirty="0" smtClean="0">
                <a:solidFill>
                  <a:schemeClr val="bg1"/>
                </a:solidFill>
              </a:rPr>
              <a:t>OS Disk</a:t>
            </a:r>
            <a:endParaRPr lang="en-US" sz="1200" b="1" dirty="0">
              <a:solidFill>
                <a:schemeClr val="bg1"/>
              </a:solidFill>
            </a:endParaRPr>
          </a:p>
        </p:txBody>
      </p:sp>
      <p:sp>
        <p:nvSpPr>
          <p:cNvPr id="33" name="Rectangle 32"/>
          <p:cNvSpPr/>
          <p:nvPr/>
        </p:nvSpPr>
        <p:spPr>
          <a:xfrm>
            <a:off x="9556741" y="3791446"/>
            <a:ext cx="964226" cy="407321"/>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Anonymous Pro" panose="02060609030202000504" pitchFamily="49" charset="0"/>
                <a:ea typeface="Anonymous Pro" panose="02060609030202000504" pitchFamily="49" charset="0"/>
                <a:cs typeface="Consolas" panose="020B0609020204030204" pitchFamily="49" charset="0"/>
              </a:rPr>
              <a:t>Spark Master</a:t>
            </a:r>
            <a:endParaRPr lang="en-US" sz="1050" b="1" dirty="0">
              <a:solidFill>
                <a:schemeClr val="tx1"/>
              </a:solidFill>
              <a:latin typeface="Anonymous Pro" panose="02060609030202000504" pitchFamily="49" charset="0"/>
              <a:ea typeface="Anonymous Pro" panose="02060609030202000504" pitchFamily="49" charset="0"/>
              <a:cs typeface="Consolas" panose="020B0609020204030204" pitchFamily="49" charset="0"/>
            </a:endParaRPr>
          </a:p>
        </p:txBody>
      </p:sp>
      <p:cxnSp>
        <p:nvCxnSpPr>
          <p:cNvPr id="34" name="Straight Connector 33"/>
          <p:cNvCxnSpPr/>
          <p:nvPr/>
        </p:nvCxnSpPr>
        <p:spPr>
          <a:xfrm flipV="1">
            <a:off x="6501939" y="4329758"/>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6118290" y="4495992"/>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cxnSp>
        <p:nvCxnSpPr>
          <p:cNvPr id="38" name="Straight Connector 37"/>
          <p:cNvCxnSpPr/>
          <p:nvPr/>
        </p:nvCxnSpPr>
        <p:spPr>
          <a:xfrm flipV="1">
            <a:off x="7266595" y="4309355"/>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7034673" y="4504238"/>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40" name="TextBox 39"/>
          <p:cNvSpPr txBox="1"/>
          <p:nvPr/>
        </p:nvSpPr>
        <p:spPr>
          <a:xfrm>
            <a:off x="7036881" y="4524435"/>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41" name="TextBox 40"/>
          <p:cNvSpPr txBox="1"/>
          <p:nvPr/>
        </p:nvSpPr>
        <p:spPr>
          <a:xfrm>
            <a:off x="6147535" y="4529636"/>
            <a:ext cx="737010" cy="276999"/>
          </a:xfrm>
          <a:prstGeom prst="rect">
            <a:avLst/>
          </a:prstGeom>
          <a:noFill/>
        </p:spPr>
        <p:txBody>
          <a:bodyPr wrap="square" rtlCol="0">
            <a:spAutoFit/>
          </a:bodyPr>
          <a:lstStyle/>
          <a:p>
            <a:pPr algn="ctr"/>
            <a:r>
              <a:rPr lang="en-US" sz="1200" b="1" dirty="0" smtClean="0">
                <a:solidFill>
                  <a:schemeClr val="bg1"/>
                </a:solidFill>
              </a:rPr>
              <a:t>OS Disk</a:t>
            </a:r>
            <a:endParaRPr lang="en-US" sz="1200" b="1" dirty="0">
              <a:solidFill>
                <a:schemeClr val="bg1"/>
              </a:solidFill>
            </a:endParaRPr>
          </a:p>
        </p:txBody>
      </p:sp>
      <p:sp>
        <p:nvSpPr>
          <p:cNvPr id="50" name="Rectangle 49"/>
          <p:cNvSpPr/>
          <p:nvPr/>
        </p:nvSpPr>
        <p:spPr>
          <a:xfrm>
            <a:off x="4264020" y="3762393"/>
            <a:ext cx="916260" cy="475611"/>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Anonymous Pro" panose="02060609030202000504" pitchFamily="49" charset="0"/>
                <a:ea typeface="Anonymous Pro" panose="02060609030202000504" pitchFamily="49" charset="0"/>
              </a:rPr>
              <a:t>Driver</a:t>
            </a:r>
          </a:p>
          <a:p>
            <a:pPr algn="ctr"/>
            <a:endParaRPr lang="en-US" sz="1050" b="1" dirty="0">
              <a:solidFill>
                <a:schemeClr val="tx1"/>
              </a:solidFill>
              <a:latin typeface="Anonymous Pro" panose="02060609030202000504" pitchFamily="49" charset="0"/>
              <a:ea typeface="Anonymous Pro" panose="02060609030202000504" pitchFamily="49" charset="0"/>
            </a:endParaRPr>
          </a:p>
          <a:p>
            <a:pPr algn="ctr"/>
            <a:endParaRPr lang="en-US" sz="1050" b="1" dirty="0">
              <a:solidFill>
                <a:schemeClr val="tx1"/>
              </a:solidFill>
              <a:latin typeface="Anonymous Pro" panose="02060609030202000504" pitchFamily="49" charset="0"/>
              <a:ea typeface="Anonymous Pro" panose="02060609030202000504" pitchFamily="49" charset="0"/>
            </a:endParaRPr>
          </a:p>
        </p:txBody>
      </p:sp>
      <p:pic>
        <p:nvPicPr>
          <p:cNvPr id="51" name="Picture 50"/>
          <p:cNvPicPr>
            <a:picLocks noChangeAspect="1"/>
          </p:cNvPicPr>
          <p:nvPr/>
        </p:nvPicPr>
        <p:blipFill>
          <a:blip r:embed="rId3"/>
          <a:stretch>
            <a:fillRect/>
          </a:stretch>
        </p:blipFill>
        <p:spPr>
          <a:xfrm>
            <a:off x="4505976" y="3945603"/>
            <a:ext cx="433146" cy="257722"/>
          </a:xfrm>
          <a:prstGeom prst="rect">
            <a:avLst/>
          </a:prstGeom>
          <a:ln>
            <a:solidFill>
              <a:schemeClr val="tx1"/>
            </a:solidFill>
          </a:ln>
        </p:spPr>
      </p:pic>
      <p:sp>
        <p:nvSpPr>
          <p:cNvPr id="62" name="Title 1"/>
          <p:cNvSpPr>
            <a:spLocks noGrp="1"/>
          </p:cNvSpPr>
          <p:nvPr>
            <p:ph type="title"/>
          </p:nvPr>
        </p:nvSpPr>
        <p:spPr>
          <a:xfrm>
            <a:off x="254760" y="206375"/>
            <a:ext cx="8560454" cy="857250"/>
          </a:xfrm>
        </p:spPr>
        <p:txBody>
          <a:bodyPr>
            <a:normAutofit/>
          </a:bodyPr>
          <a:lstStyle/>
          <a:p>
            <a:r>
              <a:rPr lang="en-US" sz="4000" dirty="0" smtClean="0"/>
              <a:t>Spark Standalone (multiple apps)</a:t>
            </a:r>
            <a:endParaRPr lang="en-US" sz="4000" dirty="0"/>
          </a:p>
        </p:txBody>
      </p:sp>
      <p:sp>
        <p:nvSpPr>
          <p:cNvPr id="80" name="Rectangle 79"/>
          <p:cNvSpPr/>
          <p:nvPr/>
        </p:nvSpPr>
        <p:spPr>
          <a:xfrm>
            <a:off x="6522761" y="1742194"/>
            <a:ext cx="422109" cy="197457"/>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sp>
        <p:nvSpPr>
          <p:cNvPr id="81" name="Rectangle 80"/>
          <p:cNvSpPr/>
          <p:nvPr/>
        </p:nvSpPr>
        <p:spPr>
          <a:xfrm>
            <a:off x="6367207" y="2255713"/>
            <a:ext cx="768390" cy="595385"/>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83" name="Rectangle 82"/>
          <p:cNvSpPr/>
          <p:nvPr/>
        </p:nvSpPr>
        <p:spPr>
          <a:xfrm>
            <a:off x="7193765" y="2255713"/>
            <a:ext cx="768390" cy="595385"/>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84" name="Rectangle 83"/>
          <p:cNvSpPr/>
          <p:nvPr/>
        </p:nvSpPr>
        <p:spPr>
          <a:xfrm>
            <a:off x="9092873" y="1742194"/>
            <a:ext cx="422109" cy="197457"/>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sp>
        <p:nvSpPr>
          <p:cNvPr id="85" name="Rectangle 84"/>
          <p:cNvSpPr/>
          <p:nvPr/>
        </p:nvSpPr>
        <p:spPr>
          <a:xfrm>
            <a:off x="8937319" y="2255713"/>
            <a:ext cx="768390" cy="595385"/>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87" name="Rectangle 86"/>
          <p:cNvSpPr/>
          <p:nvPr/>
        </p:nvSpPr>
        <p:spPr>
          <a:xfrm>
            <a:off x="9763877" y="2255713"/>
            <a:ext cx="768390" cy="595385"/>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88" name="Rectangle 87"/>
          <p:cNvSpPr/>
          <p:nvPr/>
        </p:nvSpPr>
        <p:spPr>
          <a:xfrm>
            <a:off x="3738860" y="1742194"/>
            <a:ext cx="422109" cy="197457"/>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sp>
        <p:nvSpPr>
          <p:cNvPr id="89" name="Rectangle 88"/>
          <p:cNvSpPr/>
          <p:nvPr/>
        </p:nvSpPr>
        <p:spPr>
          <a:xfrm>
            <a:off x="3583306" y="2255713"/>
            <a:ext cx="768390" cy="595385"/>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91" name="Rectangle 90"/>
          <p:cNvSpPr/>
          <p:nvPr/>
        </p:nvSpPr>
        <p:spPr>
          <a:xfrm>
            <a:off x="4409864" y="2255713"/>
            <a:ext cx="768390" cy="595385"/>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92" name="Rectangle 91"/>
          <p:cNvSpPr/>
          <p:nvPr/>
        </p:nvSpPr>
        <p:spPr>
          <a:xfrm>
            <a:off x="1224238" y="1742194"/>
            <a:ext cx="422109" cy="197457"/>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sp>
        <p:nvSpPr>
          <p:cNvPr id="93" name="Rectangle 92"/>
          <p:cNvSpPr/>
          <p:nvPr/>
        </p:nvSpPr>
        <p:spPr>
          <a:xfrm>
            <a:off x="1068684" y="2255713"/>
            <a:ext cx="768390" cy="595385"/>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95" name="Rectangle 94"/>
          <p:cNvSpPr/>
          <p:nvPr/>
        </p:nvSpPr>
        <p:spPr>
          <a:xfrm>
            <a:off x="1895242" y="2255713"/>
            <a:ext cx="768390" cy="595385"/>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cxnSp>
        <p:nvCxnSpPr>
          <p:cNvPr id="103" name="Straight Arrow Connector 102"/>
          <p:cNvCxnSpPr/>
          <p:nvPr/>
        </p:nvCxnSpPr>
        <p:spPr>
          <a:xfrm flipH="1">
            <a:off x="6741189" y="1959892"/>
            <a:ext cx="1" cy="2628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a:off x="9311301" y="1959892"/>
            <a:ext cx="1" cy="2628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a:off x="3957288" y="1959892"/>
            <a:ext cx="1" cy="2628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H="1">
            <a:off x="1442666" y="1959892"/>
            <a:ext cx="1" cy="2628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3960752" y="1961308"/>
            <a:ext cx="603884" cy="26140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6750432" y="1961308"/>
            <a:ext cx="603884" cy="26140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9310752" y="1961308"/>
            <a:ext cx="603884" cy="26140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1098" y="23428"/>
            <a:ext cx="536359" cy="697266"/>
          </a:xfrm>
          <a:prstGeom prst="rect">
            <a:avLst/>
          </a:prstGeom>
        </p:spPr>
      </p:pic>
    </p:spTree>
    <p:extLst>
      <p:ext uri="{BB962C8B-B14F-4D97-AF65-F5344CB8AC3E}">
        <p14:creationId xmlns:p14="http://schemas.microsoft.com/office/powerpoint/2010/main" val="511569865"/>
      </p:ext>
    </p:extLst>
  </p:cSld>
  <p:clrMapOvr>
    <a:masterClrMapping/>
  </p:clrMapOvr>
  <p:transition>
    <p:push dir="u"/>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20115" y="1608311"/>
            <a:ext cx="1717291" cy="2695065"/>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300740" y="1617836"/>
            <a:ext cx="1717291" cy="2695065"/>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885993" y="1608311"/>
            <a:ext cx="1717291" cy="2695065"/>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05895" y="1614541"/>
            <a:ext cx="1717291" cy="2695065"/>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1131307" y="4331139"/>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637652" y="3781319"/>
            <a:ext cx="916260" cy="475611"/>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Anonymous Pro" panose="02060609030202000504" pitchFamily="49" charset="0"/>
                <a:ea typeface="Anonymous Pro" panose="02060609030202000504" pitchFamily="49" charset="0"/>
              </a:rPr>
              <a:t>Driver</a:t>
            </a:r>
          </a:p>
          <a:p>
            <a:pPr algn="ctr"/>
            <a:endParaRPr lang="en-US" sz="1050" b="1" dirty="0">
              <a:solidFill>
                <a:schemeClr val="tx1"/>
              </a:solidFill>
              <a:latin typeface="Anonymous Pro" panose="02060609030202000504" pitchFamily="49" charset="0"/>
              <a:ea typeface="Anonymous Pro" panose="02060609030202000504" pitchFamily="49" charset="0"/>
            </a:endParaRPr>
          </a:p>
          <a:p>
            <a:pPr algn="ctr"/>
            <a:endParaRPr lang="en-US" sz="1050" b="1" dirty="0">
              <a:solidFill>
                <a:schemeClr val="tx1"/>
              </a:solidFill>
              <a:latin typeface="Anonymous Pro" panose="02060609030202000504" pitchFamily="49" charset="0"/>
              <a:ea typeface="Anonymous Pro" panose="02060609030202000504" pitchFamily="49" charset="0"/>
            </a:endParaRPr>
          </a:p>
        </p:txBody>
      </p:sp>
      <p:pic>
        <p:nvPicPr>
          <p:cNvPr id="9" name="Picture 8"/>
          <p:cNvPicPr>
            <a:picLocks noChangeAspect="1"/>
          </p:cNvPicPr>
          <p:nvPr/>
        </p:nvPicPr>
        <p:blipFill>
          <a:blip r:embed="rId3"/>
          <a:stretch>
            <a:fillRect/>
          </a:stretch>
        </p:blipFill>
        <p:spPr>
          <a:xfrm>
            <a:off x="1879608" y="3964529"/>
            <a:ext cx="433146" cy="257722"/>
          </a:xfrm>
          <a:prstGeom prst="rect">
            <a:avLst/>
          </a:prstGeom>
          <a:ln>
            <a:solidFill>
              <a:schemeClr val="tx1"/>
            </a:solidFill>
          </a:ln>
        </p:spPr>
      </p:pic>
      <p:sp>
        <p:nvSpPr>
          <p:cNvPr id="10" name="Oval 9"/>
          <p:cNvSpPr/>
          <p:nvPr/>
        </p:nvSpPr>
        <p:spPr>
          <a:xfrm>
            <a:off x="735277" y="4520940"/>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1" name="Straight Connector 10"/>
          <p:cNvCxnSpPr/>
          <p:nvPr/>
        </p:nvCxnSpPr>
        <p:spPr>
          <a:xfrm flipV="1">
            <a:off x="1883582" y="4334303"/>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1651660" y="4529186"/>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3" name="TextBox 12"/>
          <p:cNvSpPr txBox="1"/>
          <p:nvPr/>
        </p:nvSpPr>
        <p:spPr>
          <a:xfrm>
            <a:off x="1653868" y="4549383"/>
            <a:ext cx="443526" cy="261610"/>
          </a:xfrm>
          <a:prstGeom prst="rect">
            <a:avLst/>
          </a:prstGeom>
          <a:noFill/>
        </p:spPr>
        <p:txBody>
          <a:bodyPr wrap="square" rtlCol="0">
            <a:spAutoFit/>
          </a:bodyPr>
          <a:lstStyle/>
          <a:p>
            <a:r>
              <a:rPr lang="en-US" sz="1100" dirty="0" smtClean="0"/>
              <a:t>SSD</a:t>
            </a:r>
            <a:endParaRPr lang="en-US" sz="1100" dirty="0"/>
          </a:p>
        </p:txBody>
      </p:sp>
      <p:sp>
        <p:nvSpPr>
          <p:cNvPr id="14" name="TextBox 13"/>
          <p:cNvSpPr txBox="1"/>
          <p:nvPr/>
        </p:nvSpPr>
        <p:spPr>
          <a:xfrm>
            <a:off x="764522" y="4554584"/>
            <a:ext cx="737010" cy="276999"/>
          </a:xfrm>
          <a:prstGeom prst="rect">
            <a:avLst/>
          </a:prstGeom>
          <a:noFill/>
        </p:spPr>
        <p:txBody>
          <a:bodyPr wrap="square" rtlCol="0">
            <a:spAutoFit/>
          </a:bodyPr>
          <a:lstStyle/>
          <a:p>
            <a:pPr algn="ctr"/>
            <a:r>
              <a:rPr lang="en-US" sz="1200" b="1" dirty="0" smtClean="0"/>
              <a:t>OS Disk</a:t>
            </a:r>
            <a:endParaRPr lang="en-US" sz="1200" b="1" dirty="0"/>
          </a:p>
        </p:txBody>
      </p:sp>
      <p:cxnSp>
        <p:nvCxnSpPr>
          <p:cNvPr id="15" name="Straight Connector 14"/>
          <p:cNvCxnSpPr/>
          <p:nvPr/>
        </p:nvCxnSpPr>
        <p:spPr>
          <a:xfrm flipV="1">
            <a:off x="3784667" y="4331938"/>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3388637" y="4521739"/>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7" name="Straight Connector 16"/>
          <p:cNvCxnSpPr/>
          <p:nvPr/>
        </p:nvCxnSpPr>
        <p:spPr>
          <a:xfrm flipV="1">
            <a:off x="4536942" y="4335102"/>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305020" y="4529985"/>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9" name="TextBox 18"/>
          <p:cNvSpPr txBox="1"/>
          <p:nvPr/>
        </p:nvSpPr>
        <p:spPr>
          <a:xfrm>
            <a:off x="4307228" y="4550182"/>
            <a:ext cx="443526" cy="261610"/>
          </a:xfrm>
          <a:prstGeom prst="rect">
            <a:avLst/>
          </a:prstGeom>
          <a:noFill/>
        </p:spPr>
        <p:txBody>
          <a:bodyPr wrap="square" rtlCol="0">
            <a:spAutoFit/>
          </a:bodyPr>
          <a:lstStyle/>
          <a:p>
            <a:r>
              <a:rPr lang="en-US" sz="1100" dirty="0" smtClean="0"/>
              <a:t>SSD</a:t>
            </a:r>
            <a:endParaRPr lang="en-US" sz="1100" dirty="0"/>
          </a:p>
        </p:txBody>
      </p:sp>
      <p:sp>
        <p:nvSpPr>
          <p:cNvPr id="20" name="TextBox 19"/>
          <p:cNvSpPr txBox="1"/>
          <p:nvPr/>
        </p:nvSpPr>
        <p:spPr>
          <a:xfrm>
            <a:off x="3417882" y="4555383"/>
            <a:ext cx="737010" cy="276999"/>
          </a:xfrm>
          <a:prstGeom prst="rect">
            <a:avLst/>
          </a:prstGeom>
          <a:noFill/>
        </p:spPr>
        <p:txBody>
          <a:bodyPr wrap="square" rtlCol="0">
            <a:spAutoFit/>
          </a:bodyPr>
          <a:lstStyle/>
          <a:p>
            <a:pPr algn="ctr"/>
            <a:r>
              <a:rPr lang="en-US" sz="1200" b="1" dirty="0" smtClean="0"/>
              <a:t>OS Disk</a:t>
            </a:r>
            <a:endParaRPr lang="en-US" sz="1200" b="1" dirty="0"/>
          </a:p>
        </p:txBody>
      </p:sp>
      <p:cxnSp>
        <p:nvCxnSpPr>
          <p:cNvPr id="21" name="Straight Connector 20"/>
          <p:cNvCxnSpPr/>
          <p:nvPr/>
        </p:nvCxnSpPr>
        <p:spPr>
          <a:xfrm flipV="1">
            <a:off x="9111021" y="4314038"/>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8714991" y="4503839"/>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23" name="Straight Connector 22"/>
          <p:cNvCxnSpPr/>
          <p:nvPr/>
        </p:nvCxnSpPr>
        <p:spPr>
          <a:xfrm flipV="1">
            <a:off x="9863296" y="4317202"/>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9631374" y="4512085"/>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5" name="TextBox 24"/>
          <p:cNvSpPr txBox="1"/>
          <p:nvPr/>
        </p:nvSpPr>
        <p:spPr>
          <a:xfrm>
            <a:off x="9633582" y="4532282"/>
            <a:ext cx="443526" cy="261610"/>
          </a:xfrm>
          <a:prstGeom prst="rect">
            <a:avLst/>
          </a:prstGeom>
          <a:noFill/>
        </p:spPr>
        <p:txBody>
          <a:bodyPr wrap="square" rtlCol="0">
            <a:spAutoFit/>
          </a:bodyPr>
          <a:lstStyle/>
          <a:p>
            <a:r>
              <a:rPr lang="en-US" sz="1100" dirty="0" smtClean="0"/>
              <a:t>SSD</a:t>
            </a:r>
            <a:endParaRPr lang="en-US" sz="1100" dirty="0"/>
          </a:p>
        </p:txBody>
      </p:sp>
      <p:sp>
        <p:nvSpPr>
          <p:cNvPr id="26" name="TextBox 25"/>
          <p:cNvSpPr txBox="1"/>
          <p:nvPr/>
        </p:nvSpPr>
        <p:spPr>
          <a:xfrm>
            <a:off x="8744236" y="4537483"/>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27" name="Rectangle 26"/>
          <p:cNvSpPr/>
          <p:nvPr/>
        </p:nvSpPr>
        <p:spPr>
          <a:xfrm>
            <a:off x="9549367" y="3791119"/>
            <a:ext cx="964226" cy="407321"/>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Anonymous Pro" panose="02060609030202000504" pitchFamily="49" charset="0"/>
                <a:ea typeface="Anonymous Pro" panose="02060609030202000504" pitchFamily="49" charset="0"/>
                <a:cs typeface="Consolas" panose="020B0609020204030204" pitchFamily="49" charset="0"/>
              </a:rPr>
              <a:t>Spark Master</a:t>
            </a:r>
            <a:endParaRPr lang="en-US" sz="1050" b="1" dirty="0">
              <a:solidFill>
                <a:schemeClr val="tx1"/>
              </a:solidFill>
              <a:latin typeface="Anonymous Pro" panose="02060609030202000504" pitchFamily="49" charset="0"/>
              <a:ea typeface="Anonymous Pro" panose="02060609030202000504" pitchFamily="49" charset="0"/>
              <a:cs typeface="Consolas" panose="020B0609020204030204" pitchFamily="49" charset="0"/>
            </a:endParaRPr>
          </a:p>
        </p:txBody>
      </p:sp>
      <p:cxnSp>
        <p:nvCxnSpPr>
          <p:cNvPr id="28" name="Straight Connector 27"/>
          <p:cNvCxnSpPr/>
          <p:nvPr/>
        </p:nvCxnSpPr>
        <p:spPr>
          <a:xfrm flipV="1">
            <a:off x="6494565" y="4329431"/>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522761" y="1742194"/>
            <a:ext cx="422109" cy="197457"/>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sp>
        <p:nvSpPr>
          <p:cNvPr id="30" name="Oval 29"/>
          <p:cNvSpPr/>
          <p:nvPr/>
        </p:nvSpPr>
        <p:spPr>
          <a:xfrm>
            <a:off x="6110916" y="4495665"/>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31" name="Straight Connector 30"/>
          <p:cNvCxnSpPr/>
          <p:nvPr/>
        </p:nvCxnSpPr>
        <p:spPr>
          <a:xfrm flipV="1">
            <a:off x="7259221" y="4309028"/>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7027299" y="4503911"/>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33" name="TextBox 32"/>
          <p:cNvSpPr txBox="1"/>
          <p:nvPr/>
        </p:nvSpPr>
        <p:spPr>
          <a:xfrm>
            <a:off x="7029507" y="4524108"/>
            <a:ext cx="443526" cy="261610"/>
          </a:xfrm>
          <a:prstGeom prst="rect">
            <a:avLst/>
          </a:prstGeom>
          <a:noFill/>
        </p:spPr>
        <p:txBody>
          <a:bodyPr wrap="square" rtlCol="0">
            <a:spAutoFit/>
          </a:bodyPr>
          <a:lstStyle/>
          <a:p>
            <a:r>
              <a:rPr lang="en-US" sz="1100" dirty="0" smtClean="0"/>
              <a:t>SSD</a:t>
            </a:r>
            <a:endParaRPr lang="en-US" sz="1100" dirty="0"/>
          </a:p>
        </p:txBody>
      </p:sp>
      <p:sp>
        <p:nvSpPr>
          <p:cNvPr id="34" name="TextBox 33"/>
          <p:cNvSpPr txBox="1"/>
          <p:nvPr/>
        </p:nvSpPr>
        <p:spPr>
          <a:xfrm>
            <a:off x="6140161" y="4529309"/>
            <a:ext cx="737010" cy="276999"/>
          </a:xfrm>
          <a:prstGeom prst="rect">
            <a:avLst/>
          </a:prstGeom>
          <a:noFill/>
        </p:spPr>
        <p:txBody>
          <a:bodyPr wrap="square" rtlCol="0">
            <a:spAutoFit/>
          </a:bodyPr>
          <a:lstStyle/>
          <a:p>
            <a:pPr algn="ctr"/>
            <a:r>
              <a:rPr lang="en-US" sz="1200" b="1" dirty="0" smtClean="0"/>
              <a:t>OS Disk</a:t>
            </a:r>
            <a:endParaRPr lang="en-US" sz="1200" b="1" dirty="0"/>
          </a:p>
        </p:txBody>
      </p:sp>
      <p:cxnSp>
        <p:nvCxnSpPr>
          <p:cNvPr id="39" name="Straight Arrow Connector 38"/>
          <p:cNvCxnSpPr/>
          <p:nvPr/>
        </p:nvCxnSpPr>
        <p:spPr>
          <a:xfrm flipH="1">
            <a:off x="6741189" y="1959892"/>
            <a:ext cx="1" cy="2628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6367207" y="2255713"/>
            <a:ext cx="768390" cy="595385"/>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41" name="Rectangle 40"/>
          <p:cNvSpPr/>
          <p:nvPr/>
        </p:nvSpPr>
        <p:spPr>
          <a:xfrm>
            <a:off x="7349319" y="1742194"/>
            <a:ext cx="422109" cy="197457"/>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42" name="Straight Arrow Connector 41"/>
          <p:cNvCxnSpPr/>
          <p:nvPr/>
        </p:nvCxnSpPr>
        <p:spPr>
          <a:xfrm flipH="1">
            <a:off x="7567747" y="1959892"/>
            <a:ext cx="1" cy="2628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7193765" y="2255713"/>
            <a:ext cx="768390" cy="595385"/>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44" name="Rectangle 43"/>
          <p:cNvSpPr/>
          <p:nvPr/>
        </p:nvSpPr>
        <p:spPr>
          <a:xfrm>
            <a:off x="9092873" y="1742194"/>
            <a:ext cx="422109" cy="197457"/>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45" name="Straight Arrow Connector 44"/>
          <p:cNvCxnSpPr/>
          <p:nvPr/>
        </p:nvCxnSpPr>
        <p:spPr>
          <a:xfrm flipH="1">
            <a:off x="9311301" y="1959892"/>
            <a:ext cx="1" cy="2628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8937319" y="2255713"/>
            <a:ext cx="768390" cy="595385"/>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47" name="Rectangle 46"/>
          <p:cNvSpPr/>
          <p:nvPr/>
        </p:nvSpPr>
        <p:spPr>
          <a:xfrm>
            <a:off x="9919431" y="1742194"/>
            <a:ext cx="422109" cy="197457"/>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48" name="Straight Arrow Connector 47"/>
          <p:cNvCxnSpPr/>
          <p:nvPr/>
        </p:nvCxnSpPr>
        <p:spPr>
          <a:xfrm flipH="1">
            <a:off x="10137859" y="1959892"/>
            <a:ext cx="1" cy="2628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9763877" y="2255713"/>
            <a:ext cx="768390" cy="595385"/>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50" name="Rectangle 49"/>
          <p:cNvSpPr/>
          <p:nvPr/>
        </p:nvSpPr>
        <p:spPr>
          <a:xfrm>
            <a:off x="3738860" y="1742194"/>
            <a:ext cx="422109" cy="197457"/>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51" name="Straight Arrow Connector 50"/>
          <p:cNvCxnSpPr/>
          <p:nvPr/>
        </p:nvCxnSpPr>
        <p:spPr>
          <a:xfrm flipH="1">
            <a:off x="3957288" y="1959892"/>
            <a:ext cx="1" cy="2628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3583306" y="2255713"/>
            <a:ext cx="768390" cy="595385"/>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53" name="Rectangle 52"/>
          <p:cNvSpPr/>
          <p:nvPr/>
        </p:nvSpPr>
        <p:spPr>
          <a:xfrm>
            <a:off x="4565418" y="1742194"/>
            <a:ext cx="422109" cy="197457"/>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54" name="Straight Arrow Connector 53"/>
          <p:cNvCxnSpPr/>
          <p:nvPr/>
        </p:nvCxnSpPr>
        <p:spPr>
          <a:xfrm flipH="1">
            <a:off x="4783846" y="1959892"/>
            <a:ext cx="1" cy="2628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4409864" y="2255713"/>
            <a:ext cx="768390" cy="595385"/>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56" name="Rectangle 55"/>
          <p:cNvSpPr/>
          <p:nvPr/>
        </p:nvSpPr>
        <p:spPr>
          <a:xfrm>
            <a:off x="1224238" y="1742194"/>
            <a:ext cx="422109" cy="197457"/>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57" name="Straight Arrow Connector 56"/>
          <p:cNvCxnSpPr/>
          <p:nvPr/>
        </p:nvCxnSpPr>
        <p:spPr>
          <a:xfrm flipH="1">
            <a:off x="1442666" y="1959892"/>
            <a:ext cx="1" cy="2628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1068684" y="2255713"/>
            <a:ext cx="768390" cy="595385"/>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59" name="Rectangle 58"/>
          <p:cNvSpPr/>
          <p:nvPr/>
        </p:nvSpPr>
        <p:spPr>
          <a:xfrm>
            <a:off x="2050796" y="1742194"/>
            <a:ext cx="422109" cy="197457"/>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60" name="Straight Arrow Connector 59"/>
          <p:cNvCxnSpPr/>
          <p:nvPr/>
        </p:nvCxnSpPr>
        <p:spPr>
          <a:xfrm flipH="1">
            <a:off x="2269224" y="1959892"/>
            <a:ext cx="1" cy="2628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1895242" y="2255713"/>
            <a:ext cx="768390" cy="595385"/>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69" name="Title 1"/>
          <p:cNvSpPr>
            <a:spLocks noGrp="1"/>
          </p:cNvSpPr>
          <p:nvPr>
            <p:ph type="title"/>
          </p:nvPr>
        </p:nvSpPr>
        <p:spPr>
          <a:xfrm>
            <a:off x="254760" y="206375"/>
            <a:ext cx="8560454" cy="857250"/>
          </a:xfrm>
        </p:spPr>
        <p:txBody>
          <a:bodyPr>
            <a:normAutofit/>
          </a:bodyPr>
          <a:lstStyle/>
          <a:p>
            <a:r>
              <a:rPr lang="en-US" sz="4000" dirty="0" smtClean="0"/>
              <a:t>Spark Standalone (single app)</a:t>
            </a:r>
            <a:endParaRPr lang="en-US" sz="4000" dirty="0"/>
          </a:p>
        </p:txBody>
      </p:sp>
      <p:sp>
        <p:nvSpPr>
          <p:cNvPr id="65" name="TextBox 64"/>
          <p:cNvSpPr txBox="1"/>
          <p:nvPr/>
        </p:nvSpPr>
        <p:spPr>
          <a:xfrm>
            <a:off x="471520" y="5071498"/>
            <a:ext cx="1766448" cy="276999"/>
          </a:xfrm>
          <a:prstGeom prst="rect">
            <a:avLst/>
          </a:prstGeom>
          <a:noFill/>
        </p:spPr>
        <p:txBody>
          <a:bodyPr wrap="square" rtlCol="0">
            <a:spAutoFit/>
          </a:bodyPr>
          <a:lstStyle/>
          <a:p>
            <a:r>
              <a:rPr lang="en-US" sz="1200" dirty="0">
                <a:solidFill>
                  <a:schemeClr val="tx1">
                    <a:lumMod val="95000"/>
                  </a:schemeClr>
                </a:solidFill>
              </a:rPr>
              <a:t>conf/spark-env.sh</a:t>
            </a:r>
          </a:p>
        </p:txBody>
      </p:sp>
      <p:sp>
        <p:nvSpPr>
          <p:cNvPr id="70" name="TextBox 69"/>
          <p:cNvSpPr txBox="1"/>
          <p:nvPr/>
        </p:nvSpPr>
        <p:spPr>
          <a:xfrm>
            <a:off x="471520" y="5348497"/>
            <a:ext cx="11218246" cy="954107"/>
          </a:xfrm>
          <a:prstGeom prst="rect">
            <a:avLst/>
          </a:prstGeom>
          <a:solidFill>
            <a:srgbClr val="F7F7F7"/>
          </a:solidFill>
          <a:ln w="50800" cap="sq" cmpd="thickThin">
            <a:solidFill>
              <a:schemeClr val="tx1">
                <a:lumMod val="50000"/>
                <a:lumOff val="50000"/>
              </a:schemeClr>
            </a:solidFill>
            <a:round/>
          </a:ln>
        </p:spPr>
        <p:txBody>
          <a:bodyPr wrap="square" rtlCol="0">
            <a:spAutoFit/>
          </a:bodyPr>
          <a:lstStyle/>
          <a:p>
            <a:r>
              <a:rPr lang="en-US" sz="1400" dirty="0">
                <a:solidFill>
                  <a:schemeClr val="accent4"/>
                </a:solidFill>
                <a:latin typeface="Consolas" panose="020B0609020204030204" pitchFamily="49" charset="0"/>
                <a:ea typeface="Anonymous Pro" panose="02060609030202000504" pitchFamily="49" charset="0"/>
                <a:cs typeface="Consolas" panose="020B0609020204030204" pitchFamily="49" charset="0"/>
              </a:rPr>
              <a:t>SPARK_WORKER_INSTANCES: </a:t>
            </a:r>
            <a:r>
              <a:rPr lang="en-US" sz="1400" dirty="0">
                <a:solidFill>
                  <a:schemeClr val="accent3"/>
                </a:solidFill>
                <a:latin typeface="Consolas" panose="020B0609020204030204" pitchFamily="49" charset="0"/>
                <a:ea typeface="Anonymous Pro" panose="02060609030202000504" pitchFamily="49" charset="0"/>
                <a:cs typeface="Consolas" panose="020B0609020204030204" pitchFamily="49" charset="0"/>
              </a:rPr>
              <a:t>[default: 1]</a:t>
            </a:r>
            <a:r>
              <a:rPr lang="en-US" sz="1400" dirty="0">
                <a:latin typeface="Consolas" panose="020B0609020204030204" pitchFamily="49" charset="0"/>
                <a:ea typeface="Anonymous Pro" panose="02060609030202000504" pitchFamily="49" charset="0"/>
                <a:cs typeface="Consolas" panose="020B0609020204030204" pitchFamily="49" charset="0"/>
              </a:rPr>
              <a:t> # of worker instances to run on each </a:t>
            </a:r>
            <a:r>
              <a:rPr lang="en-US" sz="1400" dirty="0" smtClean="0">
                <a:latin typeface="Consolas" panose="020B0609020204030204" pitchFamily="49" charset="0"/>
                <a:ea typeface="Anonymous Pro" panose="02060609030202000504" pitchFamily="49" charset="0"/>
                <a:cs typeface="Consolas" panose="020B0609020204030204" pitchFamily="49" charset="0"/>
              </a:rPr>
              <a:t>machine</a:t>
            </a:r>
          </a:p>
          <a:p>
            <a:r>
              <a:rPr lang="en-US" sz="1400" dirty="0">
                <a:solidFill>
                  <a:schemeClr val="accent4"/>
                </a:solidFill>
                <a:latin typeface="Consolas" panose="020B0609020204030204" pitchFamily="49" charset="0"/>
                <a:ea typeface="Anonymous Pro" panose="02060609030202000504" pitchFamily="49" charset="0"/>
                <a:cs typeface="Consolas" panose="020B0609020204030204" pitchFamily="49" charset="0"/>
              </a:rPr>
              <a:t>SPARK_WORKER_CORES: </a:t>
            </a:r>
            <a:r>
              <a:rPr lang="en-US" sz="1400" dirty="0">
                <a:solidFill>
                  <a:schemeClr val="accent3"/>
                </a:solidFill>
                <a:latin typeface="Consolas" panose="020B0609020204030204" pitchFamily="49" charset="0"/>
                <a:ea typeface="Anonymous Pro" panose="02060609030202000504" pitchFamily="49" charset="0"/>
                <a:cs typeface="Consolas" panose="020B0609020204030204" pitchFamily="49" charset="0"/>
              </a:rPr>
              <a:t>[default: ALL]</a:t>
            </a:r>
            <a:r>
              <a:rPr lang="en-US" sz="1400" dirty="0">
                <a:latin typeface="Consolas" panose="020B0609020204030204" pitchFamily="49" charset="0"/>
                <a:ea typeface="Anonymous Pro" panose="02060609030202000504" pitchFamily="49" charset="0"/>
                <a:cs typeface="Consolas" panose="020B0609020204030204" pitchFamily="49" charset="0"/>
              </a:rPr>
              <a:t> # of cores to allow Spark applications to use on the machine</a:t>
            </a:r>
          </a:p>
          <a:p>
            <a:r>
              <a:rPr lang="en-US" sz="1400" dirty="0">
                <a:solidFill>
                  <a:schemeClr val="accent4"/>
                </a:solidFill>
                <a:latin typeface="Consolas" panose="020B0609020204030204" pitchFamily="49" charset="0"/>
                <a:ea typeface="Anonymous Pro" panose="02060609030202000504" pitchFamily="49" charset="0"/>
                <a:cs typeface="Consolas" panose="020B0609020204030204" pitchFamily="49" charset="0"/>
              </a:rPr>
              <a:t>SPARK_WORKER_MEMORY: </a:t>
            </a:r>
            <a:r>
              <a:rPr lang="en-US" sz="1400" dirty="0">
                <a:solidFill>
                  <a:schemeClr val="accent3"/>
                </a:solidFill>
                <a:latin typeface="Consolas" panose="020B0609020204030204" pitchFamily="49" charset="0"/>
                <a:ea typeface="Anonymous Pro" panose="02060609030202000504" pitchFamily="49" charset="0"/>
                <a:cs typeface="Consolas" panose="020B0609020204030204" pitchFamily="49" charset="0"/>
              </a:rPr>
              <a:t>[default: TOTAL RAM – 1 GB]</a:t>
            </a:r>
            <a:r>
              <a:rPr lang="en-US" sz="1400" dirty="0">
                <a:latin typeface="Consolas" panose="020B0609020204030204" pitchFamily="49" charset="0"/>
                <a:ea typeface="Anonymous Pro" panose="02060609030202000504" pitchFamily="49" charset="0"/>
                <a:cs typeface="Consolas" panose="020B0609020204030204" pitchFamily="49" charset="0"/>
              </a:rPr>
              <a:t> Total memory to allow Spark applications to use on the </a:t>
            </a:r>
            <a:r>
              <a:rPr lang="en-US" sz="1400" dirty="0" smtClean="0">
                <a:latin typeface="Consolas" panose="020B0609020204030204" pitchFamily="49" charset="0"/>
                <a:ea typeface="Anonymous Pro" panose="02060609030202000504" pitchFamily="49" charset="0"/>
                <a:cs typeface="Consolas" panose="020B0609020204030204" pitchFamily="49" charset="0"/>
              </a:rPr>
              <a:t>machine</a:t>
            </a:r>
          </a:p>
          <a:p>
            <a:r>
              <a:rPr lang="en-US" sz="1400" dirty="0">
                <a:solidFill>
                  <a:schemeClr val="accent4"/>
                </a:solidFill>
                <a:latin typeface="Consolas" panose="020B0609020204030204" pitchFamily="49" charset="0"/>
                <a:ea typeface="Anonymous Pro" panose="02060609030202000504" pitchFamily="49" charset="0"/>
                <a:cs typeface="Consolas" panose="020B0609020204030204" pitchFamily="49" charset="0"/>
              </a:rPr>
              <a:t>SPARK_DAEMON_MEMORY: </a:t>
            </a:r>
            <a:r>
              <a:rPr lang="en-US" sz="1400" dirty="0">
                <a:solidFill>
                  <a:schemeClr val="accent3"/>
                </a:solidFill>
                <a:latin typeface="Consolas" panose="020B0609020204030204" pitchFamily="49" charset="0"/>
                <a:ea typeface="Anonymous Pro" panose="02060609030202000504" pitchFamily="49" charset="0"/>
                <a:cs typeface="Consolas" panose="020B0609020204030204" pitchFamily="49" charset="0"/>
              </a:rPr>
              <a:t>[default: 512 MB]</a:t>
            </a:r>
            <a:r>
              <a:rPr lang="en-US" sz="1400" dirty="0">
                <a:latin typeface="Consolas" panose="020B0609020204030204" pitchFamily="49" charset="0"/>
                <a:ea typeface="Anonymous Pro" panose="02060609030202000504" pitchFamily="49" charset="0"/>
                <a:cs typeface="Consolas" panose="020B0609020204030204" pitchFamily="49" charset="0"/>
              </a:rPr>
              <a:t> Memory to allocate to the Spark master and worker daemons themselves</a:t>
            </a:r>
            <a:endParaRPr lang="en-US" sz="1400" dirty="0">
              <a:latin typeface="Consolas" panose="020B0609020204030204" pitchFamily="49" charset="0"/>
              <a:cs typeface="Consolas" panose="020B0609020204030204" pitchFamily="49" charset="0"/>
            </a:endParaRPr>
          </a:p>
        </p:txBody>
      </p:sp>
      <p:pic>
        <p:nvPicPr>
          <p:cNvPr id="66" name="Picture 6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5440" y="5368508"/>
            <a:ext cx="471993" cy="471993"/>
          </a:xfrm>
          <a:prstGeom prst="rect">
            <a:avLst/>
          </a:prstGeom>
        </p:spPr>
      </p:pic>
      <p:pic>
        <p:nvPicPr>
          <p:cNvPr id="72" name="Picture 7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31098" y="23428"/>
            <a:ext cx="536359" cy="697266"/>
          </a:xfrm>
          <a:prstGeom prst="rect">
            <a:avLst/>
          </a:prstGeom>
        </p:spPr>
      </p:pic>
    </p:spTree>
    <p:extLst>
      <p:ext uri="{BB962C8B-B14F-4D97-AF65-F5344CB8AC3E}">
        <p14:creationId xmlns:p14="http://schemas.microsoft.com/office/powerpoint/2010/main" val="1122700489"/>
      </p:ext>
    </p:extLst>
  </p:cSld>
  <p:clrMapOvr>
    <a:masterClrMapping/>
  </p:clrMapOvr>
  <p:transition>
    <p:push dir="u"/>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736764" y="2281648"/>
            <a:ext cx="10855796" cy="1477328"/>
          </a:xfrm>
          <a:prstGeom prst="rect">
            <a:avLst/>
          </a:prstGeom>
          <a:noFill/>
        </p:spPr>
        <p:txBody>
          <a:bodyPr wrap="square" rtlCol="0">
            <a:spAutoFit/>
          </a:bodyPr>
          <a:lstStyle/>
          <a:p>
            <a:r>
              <a:rPr lang="en-US" dirty="0" smtClean="0"/>
              <a:t>Apps submitted will run in FIFO mode by default</a:t>
            </a:r>
          </a:p>
          <a:p>
            <a:endParaRPr lang="en-US" dirty="0"/>
          </a:p>
          <a:p>
            <a:r>
              <a:rPr lang="en-US" dirty="0" err="1">
                <a:solidFill>
                  <a:schemeClr val="accent2"/>
                </a:solidFill>
                <a:latin typeface="Consolas" panose="020B0609020204030204" pitchFamily="49" charset="0"/>
                <a:cs typeface="Consolas" panose="020B0609020204030204" pitchFamily="49" charset="0"/>
              </a:rPr>
              <a:t>spark.cores.max</a:t>
            </a:r>
            <a:r>
              <a:rPr lang="en-US" dirty="0">
                <a:solidFill>
                  <a:schemeClr val="accent2"/>
                </a:solidFill>
                <a:latin typeface="Consolas" panose="020B0609020204030204" pitchFamily="49" charset="0"/>
                <a:cs typeface="Consolas" panose="020B0609020204030204" pitchFamily="49" charset="0"/>
              </a:rPr>
              <a:t>:</a:t>
            </a:r>
            <a:r>
              <a:rPr lang="en-US" dirty="0">
                <a:solidFill>
                  <a:schemeClr val="accent3"/>
                </a:solidFill>
                <a:latin typeface="Consolas" panose="020B0609020204030204" pitchFamily="49" charset="0"/>
                <a:cs typeface="Consolas" panose="020B0609020204030204" pitchFamily="49" charset="0"/>
              </a:rPr>
              <a:t> </a:t>
            </a:r>
            <a:r>
              <a:rPr lang="en-US" dirty="0"/>
              <a:t>maximum amount of CPU cores to request for the application from across the cluster</a:t>
            </a:r>
            <a:endParaRPr lang="en-US" dirty="0" smtClean="0"/>
          </a:p>
          <a:p>
            <a:endParaRPr lang="en-US" dirty="0"/>
          </a:p>
          <a:p>
            <a:r>
              <a:rPr lang="en-US" dirty="0" err="1">
                <a:solidFill>
                  <a:schemeClr val="accent2"/>
                </a:solidFill>
                <a:latin typeface="Consolas" panose="020B0609020204030204" pitchFamily="49" charset="0"/>
                <a:cs typeface="Consolas" panose="020B0609020204030204" pitchFamily="49" charset="0"/>
              </a:rPr>
              <a:t>spark.executor.memory</a:t>
            </a:r>
            <a:r>
              <a:rPr lang="en-US" dirty="0">
                <a:solidFill>
                  <a:schemeClr val="accent2"/>
                </a:solidFill>
                <a:latin typeface="Consolas" panose="020B0609020204030204" pitchFamily="49" charset="0"/>
                <a:cs typeface="Consolas" panose="020B0609020204030204" pitchFamily="49" charset="0"/>
              </a:rPr>
              <a:t>:</a:t>
            </a:r>
            <a:r>
              <a:rPr lang="en-US" dirty="0">
                <a:solidFill>
                  <a:schemeClr val="accent3"/>
                </a:solidFill>
                <a:latin typeface="Consolas" panose="020B0609020204030204" pitchFamily="49" charset="0"/>
                <a:cs typeface="Consolas" panose="020B0609020204030204" pitchFamily="49" charset="0"/>
              </a:rPr>
              <a:t> </a:t>
            </a:r>
            <a:r>
              <a:rPr lang="en-US" dirty="0" smtClean="0"/>
              <a:t>Memory for each executor</a:t>
            </a:r>
            <a:endParaRPr lang="en-US" dirty="0"/>
          </a:p>
        </p:txBody>
      </p:sp>
      <p:sp>
        <p:nvSpPr>
          <p:cNvPr id="8" name="Title 1"/>
          <p:cNvSpPr>
            <a:spLocks noGrp="1"/>
          </p:cNvSpPr>
          <p:nvPr>
            <p:ph type="title"/>
          </p:nvPr>
        </p:nvSpPr>
        <p:spPr>
          <a:xfrm>
            <a:off x="254760" y="206375"/>
            <a:ext cx="8560454" cy="857250"/>
          </a:xfrm>
        </p:spPr>
        <p:txBody>
          <a:bodyPr>
            <a:normAutofit/>
          </a:bodyPr>
          <a:lstStyle/>
          <a:p>
            <a:r>
              <a:rPr lang="en-US" sz="4000" dirty="0" smtClean="0"/>
              <a:t>Standalone Settings</a:t>
            </a:r>
            <a:endParaRPr lang="en-US" sz="4000" dirty="0"/>
          </a:p>
        </p:txBody>
      </p:sp>
    </p:spTree>
    <p:extLst>
      <p:ext uri="{BB962C8B-B14F-4D97-AF65-F5344CB8AC3E}">
        <p14:creationId xmlns:p14="http://schemas.microsoft.com/office/powerpoint/2010/main" val="150992028"/>
      </p:ext>
    </p:extLst>
  </p:cSld>
  <p:clrMapOvr>
    <a:masterClrMapping/>
  </p:clrMapOvr>
  <p:transition>
    <p:push dir="u"/>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611" y="2463505"/>
            <a:ext cx="1114297" cy="1185423"/>
          </a:xfrm>
          <a:prstGeom prst="rect">
            <a:avLst/>
          </a:prstGeom>
        </p:spPr>
      </p:pic>
      <p:sp>
        <p:nvSpPr>
          <p:cNvPr id="4" name="Title 1"/>
          <p:cNvSpPr>
            <a:spLocks noGrp="1"/>
          </p:cNvSpPr>
          <p:nvPr>
            <p:ph type="title"/>
          </p:nvPr>
        </p:nvSpPr>
        <p:spPr>
          <a:xfrm>
            <a:off x="1824532" y="4361815"/>
            <a:ext cx="8560454" cy="857250"/>
          </a:xfrm>
        </p:spPr>
        <p:txBody>
          <a:bodyPr>
            <a:normAutofit/>
          </a:bodyPr>
          <a:lstStyle/>
          <a:p>
            <a:pPr algn="ctr"/>
            <a:r>
              <a:rPr lang="en-US" sz="4000" dirty="0" smtClean="0"/>
              <a:t>YARN Mode</a:t>
            </a:r>
            <a:endParaRPr lang="en-US" sz="4000" dirty="0"/>
          </a:p>
        </p:txBody>
      </p:sp>
    </p:spTree>
    <p:extLst>
      <p:ext uri="{BB962C8B-B14F-4D97-AF65-F5344CB8AC3E}">
        <p14:creationId xmlns:p14="http://schemas.microsoft.com/office/powerpoint/2010/main" val="838315393"/>
      </p:ext>
    </p:extLst>
  </p:cSld>
  <p:clrMapOvr>
    <a:masterClrMapping/>
  </p:clrMapOvr>
  <p:transition>
    <p:push dir="u"/>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7670" y="1836116"/>
            <a:ext cx="8766890" cy="2585323"/>
          </a:xfrm>
          <a:prstGeom prst="rect">
            <a:avLst/>
          </a:prstGeom>
          <a:noFill/>
        </p:spPr>
        <p:txBody>
          <a:bodyPr wrap="square" rtlCol="0">
            <a:spAutoFit/>
          </a:bodyPr>
          <a:lstStyle/>
          <a:p>
            <a:r>
              <a:rPr lang="en-US" dirty="0" smtClean="0"/>
              <a:t>Allows for multiple data processing engines against HDFS or </a:t>
            </a:r>
            <a:r>
              <a:rPr lang="en-US" dirty="0" err="1" smtClean="0"/>
              <a:t>HBase</a:t>
            </a:r>
            <a:endParaRPr lang="en-US" dirty="0" smtClean="0"/>
          </a:p>
          <a:p>
            <a:endParaRPr lang="en-US" dirty="0"/>
          </a:p>
          <a:p>
            <a:r>
              <a:rPr lang="en-US" dirty="0" smtClean="0"/>
              <a:t>Dynamically allocates cluster resources and improves utilization over static MR-v</a:t>
            </a:r>
          </a:p>
          <a:p>
            <a:endParaRPr lang="en-US" dirty="0"/>
          </a:p>
          <a:p>
            <a:r>
              <a:rPr lang="en-US" dirty="0" smtClean="0"/>
              <a:t>Better scalability in the future (&gt;5,000 node clusters)</a:t>
            </a:r>
          </a:p>
          <a:p>
            <a:endParaRPr lang="en-US" dirty="0"/>
          </a:p>
          <a:p>
            <a:r>
              <a:rPr lang="en-US" dirty="0" smtClean="0"/>
              <a:t>Can run multiple Executors on each node for a single Spark App w/ just one NodeManager</a:t>
            </a:r>
          </a:p>
          <a:p>
            <a:endParaRPr lang="en-US" dirty="0"/>
          </a:p>
          <a:p>
            <a:r>
              <a:rPr lang="en-US" dirty="0" smtClean="0"/>
              <a:t>Solid Kerberos integration</a:t>
            </a:r>
            <a:endParaRPr lang="en-US" dirty="0"/>
          </a:p>
        </p:txBody>
      </p:sp>
      <p:sp>
        <p:nvSpPr>
          <p:cNvPr id="5" name="TextBox 4"/>
          <p:cNvSpPr txBox="1"/>
          <p:nvPr/>
        </p:nvSpPr>
        <p:spPr>
          <a:xfrm>
            <a:off x="2317670" y="5454667"/>
            <a:ext cx="7781247" cy="369332"/>
          </a:xfrm>
          <a:prstGeom prst="rect">
            <a:avLst/>
          </a:prstGeom>
          <a:noFill/>
        </p:spPr>
        <p:txBody>
          <a:bodyPr wrap="square" rtlCol="0">
            <a:spAutoFit/>
          </a:bodyPr>
          <a:lstStyle/>
          <a:p>
            <a:r>
              <a:rPr lang="en-US" dirty="0" smtClean="0">
                <a:solidFill>
                  <a:schemeClr val="accent2"/>
                </a:solidFill>
              </a:rPr>
              <a:t>Allow </a:t>
            </a:r>
            <a:r>
              <a:rPr lang="en-US" dirty="0">
                <a:solidFill>
                  <a:schemeClr val="accent2"/>
                </a:solidFill>
              </a:rPr>
              <a:t>applications to request specific nodes for scheduling </a:t>
            </a:r>
            <a:r>
              <a:rPr lang="en-US" dirty="0" smtClean="0">
                <a:solidFill>
                  <a:schemeClr val="accent2"/>
                </a:solidFill>
              </a:rPr>
              <a:t>tasks</a:t>
            </a:r>
          </a:p>
        </p:txBody>
      </p:sp>
      <p:sp>
        <p:nvSpPr>
          <p:cNvPr id="9" name="Title 1"/>
          <p:cNvSpPr>
            <a:spLocks noGrp="1"/>
          </p:cNvSpPr>
          <p:nvPr>
            <p:ph type="title"/>
          </p:nvPr>
        </p:nvSpPr>
        <p:spPr>
          <a:xfrm>
            <a:off x="254760" y="206375"/>
            <a:ext cx="8560454" cy="857250"/>
          </a:xfrm>
        </p:spPr>
        <p:txBody>
          <a:bodyPr>
            <a:normAutofit/>
          </a:bodyPr>
          <a:lstStyle/>
          <a:p>
            <a:r>
              <a:rPr lang="en-US" sz="4000" dirty="0" smtClean="0"/>
              <a:t>YARN Benefits</a:t>
            </a:r>
            <a:endParaRPr lang="en-US" sz="4000" dirty="0"/>
          </a:p>
        </p:txBody>
      </p:sp>
    </p:spTree>
    <p:extLst>
      <p:ext uri="{BB962C8B-B14F-4D97-AF65-F5344CB8AC3E}">
        <p14:creationId xmlns:p14="http://schemas.microsoft.com/office/powerpoint/2010/main" val="1206003513"/>
      </p:ext>
    </p:extLst>
  </p:cSld>
  <p:clrMapOvr>
    <a:masterClrMapping/>
  </p:clrMapOvr>
  <p:transition>
    <p:push dir="u"/>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www.cloudera.com/wp-content/uploads/2012/0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9784" y="761181"/>
            <a:ext cx="6858000" cy="5577841"/>
          </a:xfrm>
          <a:prstGeom prst="rect">
            <a:avLst/>
          </a:prstGeom>
          <a:noFill/>
          <a:extLst>
            <a:ext uri="{909E8E84-426E-40dd-AFC4-6F175D3DCCD1}">
              <a14:hiddenFill xmlns:a14="http://schemas.microsoft.com/office/drawing/2010/main" xmlns="">
                <a:solidFill>
                  <a:srgbClr val="FFFFFF"/>
                </a:solidFill>
              </a14:hiddenFill>
            </a:ext>
          </a:extLst>
        </p:spPr>
      </p:pic>
      <p:sp>
        <p:nvSpPr>
          <p:cNvPr id="14" name="TextBox 13"/>
          <p:cNvSpPr txBox="1"/>
          <p:nvPr/>
        </p:nvSpPr>
        <p:spPr>
          <a:xfrm>
            <a:off x="9906770" y="6458289"/>
            <a:ext cx="2009274" cy="276999"/>
          </a:xfrm>
          <a:prstGeom prst="rect">
            <a:avLst/>
          </a:prstGeom>
          <a:noFill/>
        </p:spPr>
        <p:txBody>
          <a:bodyPr wrap="square" rtlCol="0">
            <a:spAutoFit/>
          </a:bodyPr>
          <a:lstStyle/>
          <a:p>
            <a:r>
              <a:rPr lang="en-US" sz="1200" dirty="0" smtClean="0"/>
              <a:t>Source: </a:t>
            </a:r>
            <a:r>
              <a:rPr lang="en-US" sz="1200" dirty="0" err="1" smtClean="0"/>
              <a:t>Cloudera</a:t>
            </a:r>
            <a:r>
              <a:rPr lang="en-US" sz="1200" dirty="0" smtClean="0"/>
              <a:t> Blog</a:t>
            </a:r>
            <a:endParaRPr lang="en-US" sz="1200" dirty="0"/>
          </a:p>
        </p:txBody>
      </p:sp>
      <p:sp>
        <p:nvSpPr>
          <p:cNvPr id="8" name="Title 1"/>
          <p:cNvSpPr>
            <a:spLocks noGrp="1"/>
          </p:cNvSpPr>
          <p:nvPr>
            <p:ph type="title"/>
          </p:nvPr>
        </p:nvSpPr>
        <p:spPr>
          <a:xfrm>
            <a:off x="254760" y="206375"/>
            <a:ext cx="8560454" cy="857250"/>
          </a:xfrm>
        </p:spPr>
        <p:txBody>
          <a:bodyPr>
            <a:normAutofit/>
          </a:bodyPr>
          <a:lstStyle/>
          <a:p>
            <a:r>
              <a:rPr lang="en-US" sz="4000" dirty="0" smtClean="0"/>
              <a:t>YARN</a:t>
            </a:r>
            <a:endParaRPr lang="en-US" sz="4000" dirty="0"/>
          </a:p>
        </p:txBody>
      </p:sp>
    </p:spTree>
    <p:extLst>
      <p:ext uri="{BB962C8B-B14F-4D97-AF65-F5344CB8AC3E}">
        <p14:creationId xmlns:p14="http://schemas.microsoft.com/office/powerpoint/2010/main" val="1273260739"/>
      </p:ext>
    </p:extLst>
  </p:cSld>
  <p:clrMapOvr>
    <a:masterClrMapping/>
  </p:clrMapOvr>
  <p:transition>
    <p:push dir="u"/>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625600" y="3175167"/>
            <a:ext cx="8950960" cy="477054"/>
          </a:xfrm>
          <a:prstGeom prst="rect">
            <a:avLst/>
          </a:prstGeom>
          <a:noFill/>
        </p:spPr>
        <p:txBody>
          <a:bodyPr wrap="square" rtlCol="0">
            <a:spAutoFit/>
          </a:bodyPr>
          <a:lstStyle/>
          <a:p>
            <a:pPr algn="ctr"/>
            <a:r>
              <a:rPr lang="en-US" sz="2500" dirty="0" smtClean="0">
                <a:hlinkClick r:id="rId3"/>
              </a:rPr>
              <a:t>http</a:t>
            </a:r>
            <a:r>
              <a:rPr lang="en-US" sz="2500" dirty="0">
                <a:hlinkClick r:id="rId3"/>
              </a:rPr>
              <a:t>://</a:t>
            </a:r>
            <a:r>
              <a:rPr lang="en-US" sz="2500" dirty="0" smtClean="0">
                <a:hlinkClick r:id="rId3"/>
              </a:rPr>
              <a:t>spark.apache.org/docs/latest/running-on-yarn.html</a:t>
            </a:r>
            <a:endParaRPr lang="en-US" sz="2500" dirty="0"/>
          </a:p>
        </p:txBody>
      </p:sp>
      <p:sp>
        <p:nvSpPr>
          <p:cNvPr id="3" name="Title 1"/>
          <p:cNvSpPr>
            <a:spLocks noGrp="1"/>
          </p:cNvSpPr>
          <p:nvPr>
            <p:ph type="title"/>
          </p:nvPr>
        </p:nvSpPr>
        <p:spPr>
          <a:xfrm>
            <a:off x="254760" y="206375"/>
            <a:ext cx="8560454" cy="857250"/>
          </a:xfrm>
        </p:spPr>
        <p:txBody>
          <a:bodyPr>
            <a:normAutofit/>
          </a:bodyPr>
          <a:lstStyle/>
          <a:p>
            <a:r>
              <a:rPr lang="en-US" sz="4000" dirty="0" smtClean="0"/>
              <a:t>YARN Settings</a:t>
            </a:r>
            <a:endParaRPr lang="en-US" sz="4000" dirty="0"/>
          </a:p>
        </p:txBody>
      </p:sp>
    </p:spTree>
    <p:extLst>
      <p:ext uri="{BB962C8B-B14F-4D97-AF65-F5344CB8AC3E}">
        <p14:creationId xmlns:p14="http://schemas.microsoft.com/office/powerpoint/2010/main" val="724976064"/>
      </p:ext>
    </p:extLst>
  </p:cSld>
  <p:clrMapOvr>
    <a:masterClrMapping/>
  </p:clrMapOvr>
  <p:transition>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flipH="1">
            <a:off x="6301269" y="3441923"/>
            <a:ext cx="1745" cy="437775"/>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flipH="1">
            <a:off x="6191245" y="1944289"/>
            <a:ext cx="1" cy="546499"/>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4781471" y="3447014"/>
            <a:ext cx="758727" cy="429285"/>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5596954" y="3447017"/>
            <a:ext cx="1745" cy="437775"/>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4776034" y="1904000"/>
            <a:ext cx="6537" cy="567227"/>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483610" y="1920169"/>
            <a:ext cx="1" cy="570619"/>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42004" y="4882125"/>
            <a:ext cx="1" cy="59686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sp>
        <p:nvSpPr>
          <p:cNvPr id="10" name="TextBox 9"/>
          <p:cNvSpPr txBox="1"/>
          <p:nvPr/>
        </p:nvSpPr>
        <p:spPr>
          <a:xfrm>
            <a:off x="4796768" y="4994616"/>
            <a:ext cx="1136121" cy="338552"/>
          </a:xfrm>
          <a:prstGeom prst="rect">
            <a:avLst/>
          </a:prstGeom>
          <a:noFill/>
        </p:spPr>
        <p:txBody>
          <a:bodyPr wrap="square" lIns="91438" tIns="45719" rIns="91438" bIns="45719" rtlCol="0">
            <a:spAutoFit/>
          </a:bodyPr>
          <a:lstStyle/>
          <a:p>
            <a:r>
              <a:rPr lang="en-US" sz="1600" dirty="0">
                <a:solidFill>
                  <a:schemeClr val="accent3"/>
                </a:solidFill>
                <a:latin typeface="Source Sans Pro"/>
                <a:cs typeface="Source Sans Pro"/>
              </a:rPr>
              <a:t>.collect(  )</a:t>
            </a:r>
          </a:p>
        </p:txBody>
      </p:sp>
      <p:cxnSp>
        <p:nvCxnSpPr>
          <p:cNvPr id="13" name="Straight Arrow Connector 12"/>
          <p:cNvCxnSpPr/>
          <p:nvPr/>
        </p:nvCxnSpPr>
        <p:spPr>
          <a:xfrm flipH="1">
            <a:off x="4780825" y="540527"/>
            <a:ext cx="1745" cy="437775"/>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39779" y="218955"/>
            <a:ext cx="282080" cy="321571"/>
          </a:xfrm>
          <a:prstGeom prst="rect">
            <a:avLst/>
          </a:prstGeom>
        </p:spPr>
      </p:pic>
      <p:cxnSp>
        <p:nvCxnSpPr>
          <p:cNvPr id="15" name="Straight Arrow Connector 14"/>
          <p:cNvCxnSpPr/>
          <p:nvPr/>
        </p:nvCxnSpPr>
        <p:spPr>
          <a:xfrm flipH="1">
            <a:off x="5481865" y="542890"/>
            <a:ext cx="1745" cy="437775"/>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40819" y="221319"/>
            <a:ext cx="282080" cy="321571"/>
          </a:xfrm>
          <a:prstGeom prst="rect">
            <a:avLst/>
          </a:prstGeom>
        </p:spPr>
      </p:pic>
      <p:cxnSp>
        <p:nvCxnSpPr>
          <p:cNvPr id="17" name="Straight Arrow Connector 16"/>
          <p:cNvCxnSpPr/>
          <p:nvPr/>
        </p:nvCxnSpPr>
        <p:spPr>
          <a:xfrm flipH="1">
            <a:off x="6206281" y="539398"/>
            <a:ext cx="1745" cy="437775"/>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65236" y="217827"/>
            <a:ext cx="282080" cy="321571"/>
          </a:xfrm>
          <a:prstGeom prst="rect">
            <a:avLst/>
          </a:prstGeom>
        </p:spPr>
      </p:pic>
      <p:cxnSp>
        <p:nvCxnSpPr>
          <p:cNvPr id="19" name="Straight Arrow Connector 18"/>
          <p:cNvCxnSpPr/>
          <p:nvPr/>
        </p:nvCxnSpPr>
        <p:spPr>
          <a:xfrm flipH="1">
            <a:off x="6958940" y="541760"/>
            <a:ext cx="1745" cy="437775"/>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17895" y="220190"/>
            <a:ext cx="282080" cy="321571"/>
          </a:xfrm>
          <a:prstGeom prst="rect">
            <a:avLst/>
          </a:prstGeom>
        </p:spPr>
      </p:pic>
      <p:sp>
        <p:nvSpPr>
          <p:cNvPr id="21" name="Rectangle 20"/>
          <p:cNvSpPr/>
          <p:nvPr/>
        </p:nvSpPr>
        <p:spPr>
          <a:xfrm>
            <a:off x="4397597" y="995035"/>
            <a:ext cx="2975191" cy="955091"/>
          </a:xfrm>
          <a:prstGeom prst="rect">
            <a:avLst/>
          </a:prstGeom>
          <a:solidFill>
            <a:schemeClr val="accent6">
              <a:lumMod val="20000"/>
              <a:lumOff val="80000"/>
            </a:schemeClr>
          </a:solidFill>
          <a:ln>
            <a:solidFill>
              <a:schemeClr val="tx2">
                <a:lumMod val="90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22" name="Straight Connector 21"/>
          <p:cNvCxnSpPr/>
          <p:nvPr/>
        </p:nvCxnSpPr>
        <p:spPr>
          <a:xfrm>
            <a:off x="5114523" y="1012080"/>
            <a:ext cx="0" cy="938047"/>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870333" y="995036"/>
            <a:ext cx="0" cy="938047"/>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605293" y="1012080"/>
            <a:ext cx="0" cy="938047"/>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410995" y="1641957"/>
            <a:ext cx="1902340"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logLinesRDD</a:t>
            </a:r>
            <a:endParaRPr lang="en-US" dirty="0">
              <a:solidFill>
                <a:schemeClr val="tx1">
                  <a:lumMod val="95000"/>
                </a:schemeClr>
              </a:solidFill>
              <a:latin typeface="Source Sans Pro"/>
              <a:cs typeface="Source Sans Pro"/>
            </a:endParaRPr>
          </a:p>
        </p:txBody>
      </p:sp>
      <p:sp>
        <p:nvSpPr>
          <p:cNvPr id="26" name="TextBox 25"/>
          <p:cNvSpPr txBox="1"/>
          <p:nvPr/>
        </p:nvSpPr>
        <p:spPr>
          <a:xfrm>
            <a:off x="7410995" y="3045730"/>
            <a:ext cx="1902340"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errorsRDD</a:t>
            </a:r>
            <a:endParaRPr lang="en-US" dirty="0">
              <a:solidFill>
                <a:schemeClr val="tx1">
                  <a:lumMod val="95000"/>
                </a:schemeClr>
              </a:solidFill>
              <a:latin typeface="Source Sans Pro"/>
              <a:cs typeface="Source Sans Pro"/>
            </a:endParaRPr>
          </a:p>
        </p:txBody>
      </p:sp>
      <p:cxnSp>
        <p:nvCxnSpPr>
          <p:cNvPr id="27" name="Straight Arrow Connector 26"/>
          <p:cNvCxnSpPr/>
          <p:nvPr/>
        </p:nvCxnSpPr>
        <p:spPr>
          <a:xfrm flipH="1">
            <a:off x="6968058" y="1960459"/>
            <a:ext cx="1" cy="530329"/>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435809" y="2504999"/>
            <a:ext cx="2975191" cy="955091"/>
          </a:xfrm>
          <a:prstGeom prst="rect">
            <a:avLst/>
          </a:prstGeom>
          <a:solidFill>
            <a:schemeClr val="accent6">
              <a:lumMod val="20000"/>
              <a:lumOff val="80000"/>
            </a:schemeClr>
          </a:solidFill>
          <a:ln>
            <a:solidFill>
              <a:schemeClr val="tx2">
                <a:lumMod val="90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29" name="Straight Connector 28"/>
          <p:cNvCxnSpPr/>
          <p:nvPr/>
        </p:nvCxnSpPr>
        <p:spPr>
          <a:xfrm>
            <a:off x="5152735" y="2522044"/>
            <a:ext cx="0" cy="938047"/>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908545" y="2505000"/>
            <a:ext cx="0" cy="938047"/>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643505" y="2522044"/>
            <a:ext cx="0" cy="938047"/>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148078" y="3884791"/>
            <a:ext cx="1520943" cy="955091"/>
          </a:xfrm>
          <a:prstGeom prst="rect">
            <a:avLst/>
          </a:prstGeom>
          <a:solidFill>
            <a:schemeClr val="accent6">
              <a:lumMod val="20000"/>
              <a:lumOff val="80000"/>
            </a:schemeClr>
          </a:solidFill>
          <a:ln>
            <a:solidFill>
              <a:schemeClr val="tx2">
                <a:lumMod val="90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33" name="Straight Connector 32"/>
          <p:cNvCxnSpPr/>
          <p:nvPr/>
        </p:nvCxnSpPr>
        <p:spPr>
          <a:xfrm>
            <a:off x="5938744" y="3901836"/>
            <a:ext cx="0" cy="938047"/>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347320" y="3460092"/>
            <a:ext cx="705447" cy="410071"/>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729419" y="4449493"/>
            <a:ext cx="1843084"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cleanedRDD</a:t>
            </a:r>
            <a:endParaRPr lang="en-US" dirty="0">
              <a:solidFill>
                <a:schemeClr val="tx1">
                  <a:lumMod val="95000"/>
                </a:schemeClr>
              </a:solidFill>
              <a:latin typeface="Source Sans Pro"/>
              <a:cs typeface="Source Sans Pro"/>
            </a:endParaRPr>
          </a:p>
        </p:txBody>
      </p:sp>
      <p:cxnSp>
        <p:nvCxnSpPr>
          <p:cNvPr id="36" name="Straight Connector 35"/>
          <p:cNvCxnSpPr/>
          <p:nvPr/>
        </p:nvCxnSpPr>
        <p:spPr>
          <a:xfrm>
            <a:off x="5264988" y="4150099"/>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273697" y="4354749"/>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278941" y="4541983"/>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040662" y="4236592"/>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045906" y="4423827"/>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168418" y="2043507"/>
            <a:ext cx="1102823" cy="338552"/>
          </a:xfrm>
          <a:prstGeom prst="rect">
            <a:avLst/>
          </a:prstGeom>
          <a:noFill/>
        </p:spPr>
        <p:txBody>
          <a:bodyPr wrap="square" lIns="91438" tIns="45719" rIns="91438" bIns="45719" rtlCol="0">
            <a:spAutoFit/>
          </a:bodyPr>
          <a:lstStyle/>
          <a:p>
            <a:r>
              <a:rPr lang="en-US" sz="1600" dirty="0">
                <a:solidFill>
                  <a:srgbClr val="FE5224"/>
                </a:solidFill>
                <a:latin typeface="Source Sans Pro"/>
                <a:cs typeface="Source Sans Pro"/>
              </a:rPr>
              <a:t>.filter(      )</a:t>
            </a:r>
          </a:p>
        </p:txBody>
      </p:sp>
      <p:sp>
        <p:nvSpPr>
          <p:cNvPr id="46" name="TextBox 45"/>
          <p:cNvSpPr txBox="1"/>
          <p:nvPr/>
        </p:nvSpPr>
        <p:spPr>
          <a:xfrm>
            <a:off x="2952505" y="3531601"/>
            <a:ext cx="1508429" cy="338552"/>
          </a:xfrm>
          <a:prstGeom prst="rect">
            <a:avLst/>
          </a:prstGeom>
          <a:noFill/>
        </p:spPr>
        <p:txBody>
          <a:bodyPr wrap="square" lIns="91438" tIns="45719" rIns="91438" bIns="45719" rtlCol="0">
            <a:spAutoFit/>
          </a:bodyPr>
          <a:lstStyle/>
          <a:p>
            <a:r>
              <a:rPr lang="en-US" sz="1600" dirty="0">
                <a:solidFill>
                  <a:srgbClr val="FE5224"/>
                </a:solidFill>
                <a:latin typeface="Source Sans Pro"/>
                <a:cs typeface="Source Sans Pro"/>
              </a:rPr>
              <a:t>.coalesce( 2 )</a:t>
            </a:r>
          </a:p>
        </p:txBody>
      </p:sp>
      <p:sp>
        <p:nvSpPr>
          <p:cNvPr id="48" name="TextBox 47"/>
          <p:cNvSpPr txBox="1"/>
          <p:nvPr/>
        </p:nvSpPr>
        <p:spPr>
          <a:xfrm>
            <a:off x="6920767" y="6213848"/>
            <a:ext cx="1454504" cy="384719"/>
          </a:xfrm>
          <a:prstGeom prst="rect">
            <a:avLst/>
          </a:prstGeom>
          <a:noFill/>
        </p:spPr>
        <p:txBody>
          <a:bodyPr wrap="square" lIns="91438" tIns="45719" rIns="91438" bIns="45719" rtlCol="0">
            <a:spAutoFit/>
          </a:bodyPr>
          <a:lstStyle/>
          <a:p>
            <a:pPr algn="ctr"/>
            <a:r>
              <a:rPr lang="en-US" dirty="0" smtClean="0">
                <a:latin typeface="Source Sans Pro"/>
                <a:cs typeface="Source Sans Pro"/>
              </a:rPr>
              <a:t>Driver</a:t>
            </a:r>
          </a:p>
        </p:txBody>
      </p:sp>
      <p:pic>
        <p:nvPicPr>
          <p:cNvPr id="51" name="Picture 2" descr="http://inwallspeakers1.com/wp-content/uploads/2014/07/printer-icon-transparent.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176233" y="4973451"/>
            <a:ext cx="457419" cy="405577"/>
          </a:xfrm>
          <a:prstGeom prst="rect">
            <a:avLst/>
          </a:prstGeom>
          <a:noFill/>
          <a:extLst>
            <a:ext uri="{909E8E84-426E-40dd-AFC4-6F175D3DCCD1}">
              <a14:hiddenFill xmlns="" xmlns:a14="http://schemas.microsoft.com/office/drawing/2010/main">
                <a:solidFill>
                  <a:srgbClr val="FFFFFF"/>
                </a:solidFill>
              </a14:hiddenFill>
            </a:ext>
          </a:extLst>
        </p:spPr>
      </p:pic>
      <p:pic>
        <p:nvPicPr>
          <p:cNvPr id="52" name="Picture 2" descr="http://www.insideoutretreats.com/site/images/TransformationButterflies.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728747" y="2065869"/>
            <a:ext cx="1432596" cy="341869"/>
          </a:xfrm>
          <a:prstGeom prst="rect">
            <a:avLst/>
          </a:prstGeom>
          <a:noFill/>
          <a:extLst>
            <a:ext uri="{909E8E84-426E-40dd-AFC4-6F175D3DCCD1}">
              <a14:hiddenFill xmlns="" xmlns:a14="http://schemas.microsoft.com/office/drawing/2010/main">
                <a:solidFill>
                  <a:srgbClr val="FFFFFF"/>
                </a:solidFill>
              </a14:hiddenFill>
            </a:ext>
          </a:extLst>
        </p:spPr>
      </p:pic>
      <p:pic>
        <p:nvPicPr>
          <p:cNvPr id="53" name="Picture 2" descr="http://www.insideoutretreats.com/site/images/TransformationButterflies.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527399" y="3518597"/>
            <a:ext cx="1432596" cy="341869"/>
          </a:xfrm>
          <a:prstGeom prst="rect">
            <a:avLst/>
          </a:prstGeom>
          <a:noFill/>
          <a:extLst>
            <a:ext uri="{909E8E84-426E-40dd-AFC4-6F175D3DCCD1}">
              <a14:hiddenFill xmlns="" xmlns:a14="http://schemas.microsoft.com/office/drawing/2010/main">
                <a:solidFill>
                  <a:srgbClr val="FFFFFF"/>
                </a:solidFill>
              </a14:hiddenFill>
            </a:ext>
          </a:extLst>
        </p:spPr>
      </p:pic>
      <p:sp>
        <p:nvSpPr>
          <p:cNvPr id="54" name="TextBox 53"/>
          <p:cNvSpPr txBox="1"/>
          <p:nvPr/>
        </p:nvSpPr>
        <p:spPr>
          <a:xfrm>
            <a:off x="3688872" y="1967377"/>
            <a:ext cx="296333" cy="415494"/>
          </a:xfrm>
          <a:prstGeom prst="rect">
            <a:avLst/>
          </a:prstGeom>
          <a:noFill/>
        </p:spPr>
        <p:txBody>
          <a:bodyPr wrap="square" lIns="121917" tIns="60958" rIns="121917" bIns="60958" rtlCol="0">
            <a:spAutoFit/>
          </a:bodyPr>
          <a:lstStyle/>
          <a:p>
            <a:r>
              <a:rPr lang="el-GR" dirty="0">
                <a:solidFill>
                  <a:schemeClr val="accent1">
                    <a:lumMod val="75000"/>
                  </a:schemeClr>
                </a:solidFill>
                <a:latin typeface="Consolas"/>
                <a:cs typeface="Consolas"/>
              </a:rPr>
              <a:t>λ</a:t>
            </a:r>
            <a:endParaRPr lang="en-US" dirty="0">
              <a:solidFill>
                <a:schemeClr val="accent1">
                  <a:lumMod val="75000"/>
                </a:schemeClr>
              </a:solidFill>
              <a:latin typeface="Consolas"/>
              <a:cs typeface="Consolas"/>
            </a:endParaRPr>
          </a:p>
        </p:txBody>
      </p:sp>
      <p:sp>
        <p:nvSpPr>
          <p:cNvPr id="55" name="Title 1"/>
          <p:cNvSpPr>
            <a:spLocks noGrp="1"/>
          </p:cNvSpPr>
          <p:nvPr>
            <p:ph type="title"/>
          </p:nvPr>
        </p:nvSpPr>
        <p:spPr>
          <a:xfrm>
            <a:off x="339681" y="275167"/>
            <a:ext cx="11413939" cy="1143000"/>
          </a:xfrm>
        </p:spPr>
        <p:txBody>
          <a:bodyPr>
            <a:normAutofit/>
          </a:bodyPr>
          <a:lstStyle/>
          <a:p>
            <a:r>
              <a:rPr lang="en-US" sz="3700" dirty="0"/>
              <a:t>Logical</a:t>
            </a:r>
          </a:p>
        </p:txBody>
      </p:sp>
      <p:pic>
        <p:nvPicPr>
          <p:cNvPr id="56" name="Picture 5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6335" y="5455861"/>
            <a:ext cx="1513108" cy="1391665"/>
          </a:xfrm>
          <a:prstGeom prst="rect">
            <a:avLst/>
          </a:prstGeom>
        </p:spPr>
      </p:pic>
    </p:spTree>
    <p:extLst>
      <p:ext uri="{BB962C8B-B14F-4D97-AF65-F5344CB8AC3E}">
        <p14:creationId xmlns:p14="http://schemas.microsoft.com/office/powerpoint/2010/main" val="1271873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a:spLocks noGrp="1"/>
          </p:cNvSpPr>
          <p:nvPr>
            <p:ph type="title"/>
          </p:nvPr>
        </p:nvSpPr>
        <p:spPr>
          <a:xfrm>
            <a:off x="254759" y="206375"/>
            <a:ext cx="3216997" cy="857250"/>
          </a:xfrm>
        </p:spPr>
        <p:txBody>
          <a:bodyPr>
            <a:normAutofit/>
          </a:bodyPr>
          <a:lstStyle/>
          <a:p>
            <a:r>
              <a:rPr lang="en-US" sz="4000" dirty="0" smtClean="0"/>
              <a:t>Spark YARN</a:t>
            </a:r>
            <a:endParaRPr lang="en-US" sz="4000" dirty="0"/>
          </a:p>
        </p:txBody>
      </p:sp>
      <p:sp>
        <p:nvSpPr>
          <p:cNvPr id="2" name="Rectangle 1"/>
          <p:cNvSpPr/>
          <p:nvPr/>
        </p:nvSpPr>
        <p:spPr>
          <a:xfrm>
            <a:off x="5166917" y="962538"/>
            <a:ext cx="1563420" cy="183067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351828" y="3029905"/>
            <a:ext cx="2151328" cy="3026664"/>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785103" y="3029905"/>
            <a:ext cx="2151328" cy="3026664"/>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699335" y="3029905"/>
            <a:ext cx="2151328" cy="3026664"/>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910231" y="3125127"/>
            <a:ext cx="1945110" cy="441488"/>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7757" y="3189283"/>
            <a:ext cx="340196" cy="361911"/>
          </a:xfrm>
          <a:prstGeom prst="rect">
            <a:avLst/>
          </a:prstGeom>
        </p:spPr>
      </p:pic>
      <p:sp>
        <p:nvSpPr>
          <p:cNvPr id="8" name="TextBox 7"/>
          <p:cNvSpPr txBox="1"/>
          <p:nvPr/>
        </p:nvSpPr>
        <p:spPr>
          <a:xfrm>
            <a:off x="5172350" y="3176594"/>
            <a:ext cx="1690517" cy="307777"/>
          </a:xfrm>
          <a:prstGeom prst="rect">
            <a:avLst/>
          </a:prstGeom>
          <a:noFill/>
        </p:spPr>
        <p:txBody>
          <a:bodyPr wrap="square" rtlCol="0">
            <a:spAutoFit/>
          </a:bodyPr>
          <a:lstStyle/>
          <a:p>
            <a:r>
              <a:rPr lang="en-US" sz="1400" dirty="0" smtClean="0">
                <a:solidFill>
                  <a:schemeClr val="bg1"/>
                </a:solidFill>
              </a:rPr>
              <a:t>NodeManager</a:t>
            </a:r>
            <a:endParaRPr lang="en-US" sz="1400" dirty="0">
              <a:solidFill>
                <a:schemeClr val="bg1"/>
              </a:solidFill>
            </a:endParaRPr>
          </a:p>
        </p:txBody>
      </p:sp>
      <p:sp>
        <p:nvSpPr>
          <p:cNvPr id="13" name="Rectangle 12"/>
          <p:cNvSpPr/>
          <p:nvPr/>
        </p:nvSpPr>
        <p:spPr>
          <a:xfrm>
            <a:off x="5361051" y="1154145"/>
            <a:ext cx="1191793" cy="733139"/>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1051" y="1339758"/>
            <a:ext cx="340196" cy="361911"/>
          </a:xfrm>
          <a:prstGeom prst="rect">
            <a:avLst/>
          </a:prstGeom>
        </p:spPr>
      </p:pic>
      <p:sp>
        <p:nvSpPr>
          <p:cNvPr id="15" name="TextBox 14"/>
          <p:cNvSpPr txBox="1"/>
          <p:nvPr/>
        </p:nvSpPr>
        <p:spPr>
          <a:xfrm>
            <a:off x="5609703" y="1229466"/>
            <a:ext cx="1008550" cy="523220"/>
          </a:xfrm>
          <a:prstGeom prst="rect">
            <a:avLst/>
          </a:prstGeom>
          <a:noFill/>
        </p:spPr>
        <p:txBody>
          <a:bodyPr wrap="square" rtlCol="0">
            <a:spAutoFit/>
          </a:bodyPr>
          <a:lstStyle/>
          <a:p>
            <a:r>
              <a:rPr lang="en-US" sz="1400" dirty="0" smtClean="0">
                <a:solidFill>
                  <a:schemeClr val="bg1"/>
                </a:solidFill>
              </a:rPr>
              <a:t>Resource</a:t>
            </a:r>
          </a:p>
          <a:p>
            <a:r>
              <a:rPr lang="en-US" sz="1400" dirty="0" smtClean="0">
                <a:solidFill>
                  <a:schemeClr val="bg1"/>
                </a:solidFill>
              </a:rPr>
              <a:t>Manager</a:t>
            </a:r>
            <a:endParaRPr lang="en-US" sz="1400" dirty="0">
              <a:solidFill>
                <a:schemeClr val="bg1"/>
              </a:solidFill>
            </a:endParaRPr>
          </a:p>
        </p:txBody>
      </p:sp>
      <p:sp>
        <p:nvSpPr>
          <p:cNvPr id="16" name="Rectangle 15"/>
          <p:cNvSpPr/>
          <p:nvPr/>
        </p:nvSpPr>
        <p:spPr>
          <a:xfrm>
            <a:off x="2031415" y="3891887"/>
            <a:ext cx="1534602" cy="1324169"/>
          </a:xfrm>
          <a:prstGeom prst="rect">
            <a:avLst/>
          </a:prstGeom>
          <a:solidFill>
            <a:srgbClr val="FE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93336" y="3125127"/>
            <a:ext cx="1945110" cy="441488"/>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862" y="3189283"/>
            <a:ext cx="340196" cy="361911"/>
          </a:xfrm>
          <a:prstGeom prst="rect">
            <a:avLst/>
          </a:prstGeom>
        </p:spPr>
      </p:pic>
      <p:sp>
        <p:nvSpPr>
          <p:cNvPr id="19" name="TextBox 18"/>
          <p:cNvSpPr txBox="1"/>
          <p:nvPr/>
        </p:nvSpPr>
        <p:spPr>
          <a:xfrm>
            <a:off x="2055455" y="3176594"/>
            <a:ext cx="1690517" cy="307777"/>
          </a:xfrm>
          <a:prstGeom prst="rect">
            <a:avLst/>
          </a:prstGeom>
          <a:noFill/>
        </p:spPr>
        <p:txBody>
          <a:bodyPr wrap="square" rtlCol="0">
            <a:spAutoFit/>
          </a:bodyPr>
          <a:lstStyle/>
          <a:p>
            <a:r>
              <a:rPr lang="en-US" sz="1400" dirty="0" smtClean="0">
                <a:solidFill>
                  <a:schemeClr val="bg1"/>
                </a:solidFill>
              </a:rPr>
              <a:t>NodeManager</a:t>
            </a:r>
            <a:endParaRPr lang="en-US" sz="1400" dirty="0">
              <a:solidFill>
                <a:schemeClr val="bg1"/>
              </a:solidFill>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228" y="3953587"/>
            <a:ext cx="340196" cy="361911"/>
          </a:xfrm>
          <a:prstGeom prst="rect">
            <a:avLst/>
          </a:prstGeom>
        </p:spPr>
      </p:pic>
      <p:sp>
        <p:nvSpPr>
          <p:cNvPr id="21" name="TextBox 20"/>
          <p:cNvSpPr txBox="1"/>
          <p:nvPr/>
        </p:nvSpPr>
        <p:spPr>
          <a:xfrm>
            <a:off x="2335403" y="3975697"/>
            <a:ext cx="1175621" cy="307777"/>
          </a:xfrm>
          <a:prstGeom prst="rect">
            <a:avLst/>
          </a:prstGeom>
          <a:noFill/>
        </p:spPr>
        <p:txBody>
          <a:bodyPr wrap="square" rtlCol="0">
            <a:spAutoFit/>
          </a:bodyPr>
          <a:lstStyle/>
          <a:p>
            <a:r>
              <a:rPr lang="en-US" sz="1400" b="1" dirty="0" smtClean="0"/>
              <a:t>Container</a:t>
            </a:r>
            <a:endParaRPr lang="en-US" sz="1400" b="1" dirty="0"/>
          </a:p>
        </p:txBody>
      </p:sp>
      <p:sp>
        <p:nvSpPr>
          <p:cNvPr id="22" name="Rectangle 21"/>
          <p:cNvSpPr/>
          <p:nvPr/>
        </p:nvSpPr>
        <p:spPr>
          <a:xfrm>
            <a:off x="8454937" y="3125127"/>
            <a:ext cx="1945110" cy="441488"/>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2463" y="3189283"/>
            <a:ext cx="340196" cy="361911"/>
          </a:xfrm>
          <a:prstGeom prst="rect">
            <a:avLst/>
          </a:prstGeom>
        </p:spPr>
      </p:pic>
      <p:sp>
        <p:nvSpPr>
          <p:cNvPr id="24" name="TextBox 23"/>
          <p:cNvSpPr txBox="1"/>
          <p:nvPr/>
        </p:nvSpPr>
        <p:spPr>
          <a:xfrm>
            <a:off x="8717056" y="3176594"/>
            <a:ext cx="1690517" cy="307777"/>
          </a:xfrm>
          <a:prstGeom prst="rect">
            <a:avLst/>
          </a:prstGeom>
          <a:noFill/>
        </p:spPr>
        <p:txBody>
          <a:bodyPr wrap="square" rtlCol="0">
            <a:spAutoFit/>
          </a:bodyPr>
          <a:lstStyle/>
          <a:p>
            <a:r>
              <a:rPr lang="en-US" sz="1400" dirty="0" smtClean="0">
                <a:solidFill>
                  <a:schemeClr val="bg1"/>
                </a:solidFill>
              </a:rPr>
              <a:t>NodeManager</a:t>
            </a:r>
            <a:endParaRPr lang="en-US" sz="1400" dirty="0">
              <a:solidFill>
                <a:schemeClr val="bg1"/>
              </a:solidFill>
            </a:endParaRPr>
          </a:p>
        </p:txBody>
      </p:sp>
      <p:sp>
        <p:nvSpPr>
          <p:cNvPr id="25" name="Rectangle 24"/>
          <p:cNvSpPr/>
          <p:nvPr/>
        </p:nvSpPr>
        <p:spPr>
          <a:xfrm>
            <a:off x="5118537" y="3844375"/>
            <a:ext cx="1534602" cy="500032"/>
          </a:xfrm>
          <a:prstGeom prst="rect">
            <a:avLst/>
          </a:prstGeom>
          <a:solidFill>
            <a:srgbClr val="FE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4407" y="3845211"/>
            <a:ext cx="340196" cy="361911"/>
          </a:xfrm>
          <a:prstGeom prst="rect">
            <a:avLst/>
          </a:prstGeom>
        </p:spPr>
      </p:pic>
      <p:sp>
        <p:nvSpPr>
          <p:cNvPr id="27" name="TextBox 26"/>
          <p:cNvSpPr txBox="1"/>
          <p:nvPr/>
        </p:nvSpPr>
        <p:spPr>
          <a:xfrm>
            <a:off x="5425083" y="3823630"/>
            <a:ext cx="1198902" cy="307777"/>
          </a:xfrm>
          <a:prstGeom prst="rect">
            <a:avLst/>
          </a:prstGeom>
          <a:noFill/>
        </p:spPr>
        <p:txBody>
          <a:bodyPr wrap="square" rtlCol="0">
            <a:spAutoFit/>
          </a:bodyPr>
          <a:lstStyle/>
          <a:p>
            <a:r>
              <a:rPr lang="en-US" sz="1400" b="1" dirty="0" smtClean="0"/>
              <a:t>App Master</a:t>
            </a:r>
            <a:endParaRPr lang="en-US" sz="1400" b="1" dirty="0"/>
          </a:p>
        </p:txBody>
      </p:sp>
      <p:pic>
        <p:nvPicPr>
          <p:cNvPr id="28" name="Picture 27"/>
          <p:cNvPicPr>
            <a:picLocks noChangeAspect="1"/>
          </p:cNvPicPr>
          <p:nvPr/>
        </p:nvPicPr>
        <p:blipFill>
          <a:blip r:embed="rId4"/>
          <a:stretch>
            <a:fillRect/>
          </a:stretch>
        </p:blipFill>
        <p:spPr>
          <a:xfrm>
            <a:off x="2990251" y="1511347"/>
            <a:ext cx="963011" cy="733082"/>
          </a:xfrm>
          <a:prstGeom prst="rect">
            <a:avLst/>
          </a:prstGeom>
        </p:spPr>
      </p:pic>
      <p:sp>
        <p:nvSpPr>
          <p:cNvPr id="29" name="TextBox 28"/>
          <p:cNvSpPr txBox="1"/>
          <p:nvPr/>
        </p:nvSpPr>
        <p:spPr>
          <a:xfrm>
            <a:off x="3084588" y="1618817"/>
            <a:ext cx="981663" cy="276999"/>
          </a:xfrm>
          <a:prstGeom prst="rect">
            <a:avLst/>
          </a:prstGeom>
          <a:noFill/>
        </p:spPr>
        <p:txBody>
          <a:bodyPr wrap="square" rtlCol="0">
            <a:spAutoFit/>
          </a:bodyPr>
          <a:lstStyle/>
          <a:p>
            <a:r>
              <a:rPr lang="en-US" sz="1200" b="1" dirty="0" smtClean="0"/>
              <a:t>Client #1</a:t>
            </a:r>
            <a:endParaRPr lang="en-US" sz="1200" b="1" dirty="0"/>
          </a:p>
        </p:txBody>
      </p:sp>
      <p:cxnSp>
        <p:nvCxnSpPr>
          <p:cNvPr id="30" name="Straight Arrow Connector 29"/>
          <p:cNvCxnSpPr>
            <a:stCxn id="28" idx="3"/>
            <a:endCxn id="2" idx="1"/>
          </p:cNvCxnSpPr>
          <p:nvPr/>
        </p:nvCxnSpPr>
        <p:spPr>
          <a:xfrm flipV="1">
            <a:off x="3953262" y="1877875"/>
            <a:ext cx="1213655" cy="13"/>
          </a:xfrm>
          <a:prstGeom prst="straightConnector1">
            <a:avLst/>
          </a:prstGeom>
          <a:ln w="19050">
            <a:solidFill>
              <a:srgbClr val="FE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5430371" y="1895816"/>
            <a:ext cx="12369" cy="1884481"/>
          </a:xfrm>
          <a:prstGeom prst="straightConnector1">
            <a:avLst/>
          </a:prstGeom>
          <a:ln w="19050">
            <a:solidFill>
              <a:srgbClr val="FE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099041" y="1895816"/>
            <a:ext cx="8693" cy="1857764"/>
          </a:xfrm>
          <a:prstGeom prst="straightConnector1">
            <a:avLst/>
          </a:prstGeom>
          <a:ln w="19050">
            <a:solidFill>
              <a:srgbClr val="FEC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121489" y="1427577"/>
            <a:ext cx="276651" cy="369332"/>
          </a:xfrm>
          <a:prstGeom prst="rect">
            <a:avLst/>
          </a:prstGeom>
          <a:noFill/>
        </p:spPr>
        <p:txBody>
          <a:bodyPr wrap="square" rtlCol="0">
            <a:spAutoFit/>
          </a:bodyPr>
          <a:lstStyle/>
          <a:p>
            <a:r>
              <a:rPr lang="en-US" dirty="0" smtClean="0">
                <a:solidFill>
                  <a:srgbClr val="FEC000"/>
                </a:solidFill>
              </a:rPr>
              <a:t>1</a:t>
            </a:r>
            <a:endParaRPr lang="en-US" dirty="0">
              <a:solidFill>
                <a:srgbClr val="FEC000"/>
              </a:solidFill>
            </a:endParaRPr>
          </a:p>
        </p:txBody>
      </p:sp>
      <p:sp>
        <p:nvSpPr>
          <p:cNvPr id="34" name="TextBox 33"/>
          <p:cNvSpPr txBox="1"/>
          <p:nvPr/>
        </p:nvSpPr>
        <p:spPr>
          <a:xfrm>
            <a:off x="5183011" y="2251501"/>
            <a:ext cx="276651" cy="369332"/>
          </a:xfrm>
          <a:prstGeom prst="rect">
            <a:avLst/>
          </a:prstGeom>
          <a:noFill/>
        </p:spPr>
        <p:txBody>
          <a:bodyPr wrap="square" rtlCol="0">
            <a:spAutoFit/>
          </a:bodyPr>
          <a:lstStyle/>
          <a:p>
            <a:r>
              <a:rPr lang="en-US" dirty="0" smtClean="0">
                <a:solidFill>
                  <a:srgbClr val="FEC000"/>
                </a:solidFill>
              </a:rPr>
              <a:t>2</a:t>
            </a:r>
            <a:endParaRPr lang="en-US" dirty="0">
              <a:solidFill>
                <a:srgbClr val="FEC000"/>
              </a:solidFill>
            </a:endParaRPr>
          </a:p>
        </p:txBody>
      </p:sp>
      <p:sp>
        <p:nvSpPr>
          <p:cNvPr id="35" name="TextBox 34"/>
          <p:cNvSpPr txBox="1"/>
          <p:nvPr/>
        </p:nvSpPr>
        <p:spPr>
          <a:xfrm>
            <a:off x="5495872" y="2246192"/>
            <a:ext cx="276651" cy="369332"/>
          </a:xfrm>
          <a:prstGeom prst="rect">
            <a:avLst/>
          </a:prstGeom>
          <a:noFill/>
        </p:spPr>
        <p:txBody>
          <a:bodyPr wrap="square" rtlCol="0">
            <a:spAutoFit/>
          </a:bodyPr>
          <a:lstStyle/>
          <a:p>
            <a:r>
              <a:rPr lang="en-US" dirty="0" smtClean="0">
                <a:solidFill>
                  <a:srgbClr val="FEC000"/>
                </a:solidFill>
              </a:rPr>
              <a:t>3</a:t>
            </a:r>
            <a:endParaRPr lang="en-US" dirty="0">
              <a:solidFill>
                <a:srgbClr val="FEC000"/>
              </a:solidFill>
            </a:endParaRPr>
          </a:p>
        </p:txBody>
      </p:sp>
      <p:cxnSp>
        <p:nvCxnSpPr>
          <p:cNvPr id="36" name="Straight Arrow Connector 35"/>
          <p:cNvCxnSpPr/>
          <p:nvPr/>
        </p:nvCxnSpPr>
        <p:spPr>
          <a:xfrm flipV="1">
            <a:off x="5766703" y="1895816"/>
            <a:ext cx="11390" cy="1846301"/>
          </a:xfrm>
          <a:prstGeom prst="straightConnector1">
            <a:avLst/>
          </a:prstGeom>
          <a:ln w="19050">
            <a:solidFill>
              <a:srgbClr val="FEC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838292" y="2245086"/>
            <a:ext cx="276651" cy="369332"/>
          </a:xfrm>
          <a:prstGeom prst="rect">
            <a:avLst/>
          </a:prstGeom>
          <a:noFill/>
        </p:spPr>
        <p:txBody>
          <a:bodyPr wrap="square" rtlCol="0">
            <a:spAutoFit/>
          </a:bodyPr>
          <a:lstStyle/>
          <a:p>
            <a:r>
              <a:rPr lang="en-US" dirty="0" smtClean="0">
                <a:solidFill>
                  <a:srgbClr val="FEC000"/>
                </a:solidFill>
              </a:rPr>
              <a:t>4</a:t>
            </a:r>
            <a:endParaRPr lang="en-US" dirty="0">
              <a:solidFill>
                <a:srgbClr val="FEC000"/>
              </a:solidFill>
            </a:endParaRPr>
          </a:p>
        </p:txBody>
      </p:sp>
      <p:sp>
        <p:nvSpPr>
          <p:cNvPr id="38" name="TextBox 37"/>
          <p:cNvSpPr txBox="1"/>
          <p:nvPr/>
        </p:nvSpPr>
        <p:spPr>
          <a:xfrm>
            <a:off x="6206079" y="2247196"/>
            <a:ext cx="276651" cy="369332"/>
          </a:xfrm>
          <a:prstGeom prst="rect">
            <a:avLst/>
          </a:prstGeom>
          <a:noFill/>
        </p:spPr>
        <p:txBody>
          <a:bodyPr wrap="square" rtlCol="0">
            <a:spAutoFit/>
          </a:bodyPr>
          <a:lstStyle/>
          <a:p>
            <a:r>
              <a:rPr lang="en-US" dirty="0" smtClean="0">
                <a:solidFill>
                  <a:srgbClr val="FEC000"/>
                </a:solidFill>
              </a:rPr>
              <a:t>5</a:t>
            </a:r>
            <a:endParaRPr lang="en-US" dirty="0">
              <a:solidFill>
                <a:srgbClr val="FEC000"/>
              </a:solidFill>
            </a:endParaRPr>
          </a:p>
        </p:txBody>
      </p:sp>
      <p:cxnSp>
        <p:nvCxnSpPr>
          <p:cNvPr id="39" name="Straight Arrow Connector 38"/>
          <p:cNvCxnSpPr/>
          <p:nvPr/>
        </p:nvCxnSpPr>
        <p:spPr>
          <a:xfrm>
            <a:off x="6460929" y="1895816"/>
            <a:ext cx="5829" cy="1879886"/>
          </a:xfrm>
          <a:prstGeom prst="straightConnector1">
            <a:avLst/>
          </a:prstGeom>
          <a:ln w="19050">
            <a:solidFill>
              <a:srgbClr val="FEC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8640274" y="3891887"/>
            <a:ext cx="1534602" cy="1324169"/>
          </a:xfrm>
          <a:prstGeom prst="rect">
            <a:avLst/>
          </a:prstGeom>
          <a:solidFill>
            <a:srgbClr val="FE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4087" y="3953587"/>
            <a:ext cx="340196" cy="361911"/>
          </a:xfrm>
          <a:prstGeom prst="rect">
            <a:avLst/>
          </a:prstGeom>
        </p:spPr>
      </p:pic>
      <p:sp>
        <p:nvSpPr>
          <p:cNvPr id="42" name="TextBox 41"/>
          <p:cNvSpPr txBox="1"/>
          <p:nvPr/>
        </p:nvSpPr>
        <p:spPr>
          <a:xfrm>
            <a:off x="8944262" y="3975697"/>
            <a:ext cx="1175621" cy="307777"/>
          </a:xfrm>
          <a:prstGeom prst="rect">
            <a:avLst/>
          </a:prstGeom>
          <a:noFill/>
        </p:spPr>
        <p:txBody>
          <a:bodyPr wrap="square" rtlCol="0">
            <a:spAutoFit/>
          </a:bodyPr>
          <a:lstStyle/>
          <a:p>
            <a:r>
              <a:rPr lang="en-US" sz="1400" b="1" dirty="0" smtClean="0"/>
              <a:t>Container</a:t>
            </a:r>
            <a:endParaRPr lang="en-US" sz="1400" b="1" dirty="0"/>
          </a:p>
        </p:txBody>
      </p:sp>
      <p:cxnSp>
        <p:nvCxnSpPr>
          <p:cNvPr id="43" name="Straight Arrow Connector 42"/>
          <p:cNvCxnSpPr>
            <a:stCxn id="25" idx="1"/>
          </p:cNvCxnSpPr>
          <p:nvPr/>
        </p:nvCxnSpPr>
        <p:spPr>
          <a:xfrm flipH="1" flipV="1">
            <a:off x="3511024" y="3484371"/>
            <a:ext cx="1607513" cy="610020"/>
          </a:xfrm>
          <a:prstGeom prst="straightConnector1">
            <a:avLst/>
          </a:prstGeom>
          <a:ln w="15875">
            <a:solidFill>
              <a:srgbClr val="FEC000"/>
            </a:solidFill>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3246074" y="3486493"/>
            <a:ext cx="264106" cy="344010"/>
          </a:xfrm>
          <a:prstGeom prst="straightConnector1">
            <a:avLst/>
          </a:prstGeom>
          <a:ln w="19050">
            <a:solidFill>
              <a:srgbClr val="FE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6653141" y="3431339"/>
            <a:ext cx="1932140" cy="668167"/>
          </a:xfrm>
          <a:prstGeom prst="straightConnector1">
            <a:avLst/>
          </a:prstGeom>
          <a:ln w="15875">
            <a:solidFill>
              <a:srgbClr val="FEC000"/>
            </a:solidFill>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8577330" y="3434960"/>
            <a:ext cx="244312" cy="346036"/>
          </a:xfrm>
          <a:prstGeom prst="straightConnector1">
            <a:avLst/>
          </a:prstGeom>
          <a:ln w="19050">
            <a:solidFill>
              <a:srgbClr val="FEC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139156" y="3431339"/>
            <a:ext cx="276651" cy="369332"/>
          </a:xfrm>
          <a:prstGeom prst="rect">
            <a:avLst/>
          </a:prstGeom>
          <a:noFill/>
        </p:spPr>
        <p:txBody>
          <a:bodyPr wrap="square" rtlCol="0">
            <a:spAutoFit/>
          </a:bodyPr>
          <a:lstStyle/>
          <a:p>
            <a:r>
              <a:rPr lang="en-US" dirty="0" smtClean="0">
                <a:solidFill>
                  <a:srgbClr val="FEC000"/>
                </a:solidFill>
              </a:rPr>
              <a:t>6</a:t>
            </a:r>
            <a:endParaRPr lang="en-US" dirty="0">
              <a:solidFill>
                <a:srgbClr val="FEC000"/>
              </a:solidFill>
            </a:endParaRPr>
          </a:p>
        </p:txBody>
      </p:sp>
      <p:sp>
        <p:nvSpPr>
          <p:cNvPr id="48" name="TextBox 47"/>
          <p:cNvSpPr txBox="1"/>
          <p:nvPr/>
        </p:nvSpPr>
        <p:spPr>
          <a:xfrm>
            <a:off x="7446201" y="3393987"/>
            <a:ext cx="276651" cy="369332"/>
          </a:xfrm>
          <a:prstGeom prst="rect">
            <a:avLst/>
          </a:prstGeom>
          <a:noFill/>
        </p:spPr>
        <p:txBody>
          <a:bodyPr wrap="square" rtlCol="0">
            <a:spAutoFit/>
          </a:bodyPr>
          <a:lstStyle/>
          <a:p>
            <a:r>
              <a:rPr lang="en-US" dirty="0" smtClean="0">
                <a:solidFill>
                  <a:srgbClr val="FEC000"/>
                </a:solidFill>
              </a:rPr>
              <a:t>6</a:t>
            </a:r>
            <a:endParaRPr lang="en-US" dirty="0">
              <a:solidFill>
                <a:srgbClr val="FEC000"/>
              </a:solidFill>
            </a:endParaRPr>
          </a:p>
        </p:txBody>
      </p:sp>
      <p:cxnSp>
        <p:nvCxnSpPr>
          <p:cNvPr id="49" name="Straight Arrow Connector 48"/>
          <p:cNvCxnSpPr/>
          <p:nvPr/>
        </p:nvCxnSpPr>
        <p:spPr>
          <a:xfrm flipV="1">
            <a:off x="3642690" y="4251288"/>
            <a:ext cx="1445165" cy="652093"/>
          </a:xfrm>
          <a:prstGeom prst="straightConnector1">
            <a:avLst/>
          </a:prstGeom>
          <a:ln w="19050">
            <a:solidFill>
              <a:srgbClr val="FEC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139156" y="4595025"/>
            <a:ext cx="276651" cy="369332"/>
          </a:xfrm>
          <a:prstGeom prst="rect">
            <a:avLst/>
          </a:prstGeom>
          <a:noFill/>
        </p:spPr>
        <p:txBody>
          <a:bodyPr wrap="square" rtlCol="0">
            <a:spAutoFit/>
          </a:bodyPr>
          <a:lstStyle/>
          <a:p>
            <a:r>
              <a:rPr lang="en-US" dirty="0" smtClean="0">
                <a:solidFill>
                  <a:srgbClr val="FEC000"/>
                </a:solidFill>
              </a:rPr>
              <a:t>7</a:t>
            </a:r>
            <a:endParaRPr lang="en-US" dirty="0">
              <a:solidFill>
                <a:srgbClr val="FEC000"/>
              </a:solidFill>
            </a:endParaRPr>
          </a:p>
        </p:txBody>
      </p:sp>
      <p:cxnSp>
        <p:nvCxnSpPr>
          <p:cNvPr id="51" name="Straight Arrow Connector 50"/>
          <p:cNvCxnSpPr/>
          <p:nvPr/>
        </p:nvCxnSpPr>
        <p:spPr>
          <a:xfrm flipH="1" flipV="1">
            <a:off x="6706952" y="4251289"/>
            <a:ext cx="1870378" cy="652092"/>
          </a:xfrm>
          <a:prstGeom prst="straightConnector1">
            <a:avLst/>
          </a:prstGeom>
          <a:ln w="19050">
            <a:solidFill>
              <a:srgbClr val="FEC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7503815" y="4595025"/>
            <a:ext cx="276651" cy="369332"/>
          </a:xfrm>
          <a:prstGeom prst="rect">
            <a:avLst/>
          </a:prstGeom>
          <a:noFill/>
        </p:spPr>
        <p:txBody>
          <a:bodyPr wrap="square" rtlCol="0">
            <a:spAutoFit/>
          </a:bodyPr>
          <a:lstStyle/>
          <a:p>
            <a:r>
              <a:rPr lang="en-US" dirty="0" smtClean="0">
                <a:solidFill>
                  <a:srgbClr val="FEC000"/>
                </a:solidFill>
              </a:rPr>
              <a:t>7</a:t>
            </a:r>
            <a:endParaRPr lang="en-US" dirty="0">
              <a:solidFill>
                <a:srgbClr val="FEC000"/>
              </a:solidFill>
            </a:endParaRPr>
          </a:p>
        </p:txBody>
      </p:sp>
      <p:cxnSp>
        <p:nvCxnSpPr>
          <p:cNvPr id="53" name="Straight Arrow Connector 52"/>
          <p:cNvCxnSpPr>
            <a:stCxn id="28" idx="2"/>
          </p:cNvCxnSpPr>
          <p:nvPr/>
        </p:nvCxnSpPr>
        <p:spPr>
          <a:xfrm>
            <a:off x="3471757" y="2244429"/>
            <a:ext cx="1224732" cy="1031925"/>
          </a:xfrm>
          <a:prstGeom prst="straightConnector1">
            <a:avLst/>
          </a:prstGeom>
          <a:ln w="19050">
            <a:solidFill>
              <a:srgbClr val="FE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125203" y="2468662"/>
            <a:ext cx="276651" cy="369332"/>
          </a:xfrm>
          <a:prstGeom prst="rect">
            <a:avLst/>
          </a:prstGeom>
          <a:noFill/>
        </p:spPr>
        <p:txBody>
          <a:bodyPr wrap="square" rtlCol="0">
            <a:spAutoFit/>
          </a:bodyPr>
          <a:lstStyle/>
          <a:p>
            <a:r>
              <a:rPr lang="en-US" dirty="0" smtClean="0">
                <a:solidFill>
                  <a:srgbClr val="FEC000"/>
                </a:solidFill>
              </a:rPr>
              <a:t>8</a:t>
            </a:r>
            <a:endParaRPr lang="en-US" dirty="0">
              <a:solidFill>
                <a:srgbClr val="FEC000"/>
              </a:solidFill>
            </a:endParaRPr>
          </a:p>
        </p:txBody>
      </p:sp>
      <p:pic>
        <p:nvPicPr>
          <p:cNvPr id="55" name="Picture 54">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8813" y="1136367"/>
            <a:ext cx="640484" cy="480363"/>
          </a:xfrm>
          <a:prstGeom prst="rect">
            <a:avLst/>
          </a:prstGeom>
        </p:spPr>
      </p:pic>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spTree>
    <p:extLst>
      <p:ext uri="{BB962C8B-B14F-4D97-AF65-F5344CB8AC3E}">
        <p14:creationId xmlns:p14="http://schemas.microsoft.com/office/powerpoint/2010/main" val="196558862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p:bldP spid="25" grpId="0" animBg="1"/>
      <p:bldP spid="27" grpId="0"/>
      <p:bldP spid="33" grpId="0"/>
      <p:bldP spid="34" grpId="0"/>
      <p:bldP spid="35" grpId="0"/>
      <p:bldP spid="37" grpId="0"/>
      <p:bldP spid="38" grpId="0"/>
      <p:bldP spid="40" grpId="0" animBg="1"/>
      <p:bldP spid="42" grpId="0"/>
      <p:bldP spid="47" grpId="0"/>
      <p:bldP spid="48" grpId="0"/>
      <p:bldP spid="50" grpId="0"/>
      <p:bldP spid="52" grpId="0"/>
      <p:bldP spid="54"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51828" y="3029905"/>
            <a:ext cx="2151328" cy="3026664"/>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785103" y="3029905"/>
            <a:ext cx="2151328" cy="3026664"/>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699335" y="3029905"/>
            <a:ext cx="2151328" cy="3026664"/>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910231" y="3125127"/>
            <a:ext cx="1945110" cy="441488"/>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7757" y="3189283"/>
            <a:ext cx="340196" cy="361911"/>
          </a:xfrm>
          <a:prstGeom prst="rect">
            <a:avLst/>
          </a:prstGeom>
        </p:spPr>
      </p:pic>
      <p:sp>
        <p:nvSpPr>
          <p:cNvPr id="8" name="TextBox 7"/>
          <p:cNvSpPr txBox="1"/>
          <p:nvPr/>
        </p:nvSpPr>
        <p:spPr>
          <a:xfrm>
            <a:off x="5172350" y="3176594"/>
            <a:ext cx="1690517" cy="307777"/>
          </a:xfrm>
          <a:prstGeom prst="rect">
            <a:avLst/>
          </a:prstGeom>
          <a:noFill/>
        </p:spPr>
        <p:txBody>
          <a:bodyPr wrap="square" rtlCol="0">
            <a:spAutoFit/>
          </a:bodyPr>
          <a:lstStyle/>
          <a:p>
            <a:r>
              <a:rPr lang="en-US" sz="1400" dirty="0" smtClean="0">
                <a:solidFill>
                  <a:schemeClr val="bg1"/>
                </a:solidFill>
              </a:rPr>
              <a:t>NodeManager</a:t>
            </a:r>
            <a:endParaRPr lang="en-US" sz="1400" dirty="0">
              <a:solidFill>
                <a:schemeClr val="bg1"/>
              </a:solidFill>
            </a:endParaRPr>
          </a:p>
        </p:txBody>
      </p:sp>
      <p:sp>
        <p:nvSpPr>
          <p:cNvPr id="16" name="Rectangle 15"/>
          <p:cNvSpPr/>
          <p:nvPr/>
        </p:nvSpPr>
        <p:spPr>
          <a:xfrm>
            <a:off x="2015980" y="4973265"/>
            <a:ext cx="1534602" cy="831188"/>
          </a:xfrm>
          <a:prstGeom prst="rect">
            <a:avLst/>
          </a:prstGeom>
          <a:solidFill>
            <a:srgbClr val="FE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93336" y="3125127"/>
            <a:ext cx="1945110" cy="441488"/>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862" y="3189283"/>
            <a:ext cx="340196" cy="361911"/>
          </a:xfrm>
          <a:prstGeom prst="rect">
            <a:avLst/>
          </a:prstGeom>
        </p:spPr>
      </p:pic>
      <p:sp>
        <p:nvSpPr>
          <p:cNvPr id="19" name="TextBox 18"/>
          <p:cNvSpPr txBox="1"/>
          <p:nvPr/>
        </p:nvSpPr>
        <p:spPr>
          <a:xfrm>
            <a:off x="2055455" y="3176594"/>
            <a:ext cx="1690517" cy="307777"/>
          </a:xfrm>
          <a:prstGeom prst="rect">
            <a:avLst/>
          </a:prstGeom>
          <a:noFill/>
        </p:spPr>
        <p:txBody>
          <a:bodyPr wrap="square" rtlCol="0">
            <a:spAutoFit/>
          </a:bodyPr>
          <a:lstStyle/>
          <a:p>
            <a:r>
              <a:rPr lang="en-US" sz="1400" dirty="0" smtClean="0">
                <a:solidFill>
                  <a:schemeClr val="bg1"/>
                </a:solidFill>
              </a:rPr>
              <a:t>NodeManager</a:t>
            </a:r>
            <a:endParaRPr lang="en-US" sz="1400" dirty="0">
              <a:solidFill>
                <a:schemeClr val="bg1"/>
              </a:solidFill>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9793" y="5034964"/>
            <a:ext cx="340196" cy="361911"/>
          </a:xfrm>
          <a:prstGeom prst="rect">
            <a:avLst/>
          </a:prstGeom>
        </p:spPr>
      </p:pic>
      <p:sp>
        <p:nvSpPr>
          <p:cNvPr id="21" name="TextBox 20"/>
          <p:cNvSpPr txBox="1"/>
          <p:nvPr/>
        </p:nvSpPr>
        <p:spPr>
          <a:xfrm>
            <a:off x="2319968" y="5057074"/>
            <a:ext cx="1175621" cy="307777"/>
          </a:xfrm>
          <a:prstGeom prst="rect">
            <a:avLst/>
          </a:prstGeom>
          <a:noFill/>
        </p:spPr>
        <p:txBody>
          <a:bodyPr wrap="square" rtlCol="0">
            <a:spAutoFit/>
          </a:bodyPr>
          <a:lstStyle/>
          <a:p>
            <a:r>
              <a:rPr lang="en-US" sz="1400" b="1" dirty="0" smtClean="0"/>
              <a:t>Container</a:t>
            </a:r>
            <a:endParaRPr lang="en-US" sz="1400" b="1" dirty="0"/>
          </a:p>
        </p:txBody>
      </p:sp>
      <p:sp>
        <p:nvSpPr>
          <p:cNvPr id="22" name="Rectangle 21"/>
          <p:cNvSpPr/>
          <p:nvPr/>
        </p:nvSpPr>
        <p:spPr>
          <a:xfrm>
            <a:off x="8454937" y="3125127"/>
            <a:ext cx="1945110" cy="441488"/>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2463" y="3189283"/>
            <a:ext cx="340196" cy="361911"/>
          </a:xfrm>
          <a:prstGeom prst="rect">
            <a:avLst/>
          </a:prstGeom>
        </p:spPr>
      </p:pic>
      <p:sp>
        <p:nvSpPr>
          <p:cNvPr id="24" name="TextBox 23"/>
          <p:cNvSpPr txBox="1"/>
          <p:nvPr/>
        </p:nvSpPr>
        <p:spPr>
          <a:xfrm>
            <a:off x="8717056" y="3176594"/>
            <a:ext cx="1690517" cy="307777"/>
          </a:xfrm>
          <a:prstGeom prst="rect">
            <a:avLst/>
          </a:prstGeom>
          <a:noFill/>
        </p:spPr>
        <p:txBody>
          <a:bodyPr wrap="square" rtlCol="0">
            <a:spAutoFit/>
          </a:bodyPr>
          <a:lstStyle/>
          <a:p>
            <a:r>
              <a:rPr lang="en-US" sz="1400" dirty="0" smtClean="0">
                <a:solidFill>
                  <a:schemeClr val="bg1"/>
                </a:solidFill>
              </a:rPr>
              <a:t>NodeManager</a:t>
            </a:r>
            <a:endParaRPr lang="en-US" sz="1400" dirty="0">
              <a:solidFill>
                <a:schemeClr val="bg1"/>
              </a:solidFill>
            </a:endParaRPr>
          </a:p>
        </p:txBody>
      </p:sp>
      <p:sp>
        <p:nvSpPr>
          <p:cNvPr id="25" name="Rectangle 24"/>
          <p:cNvSpPr/>
          <p:nvPr/>
        </p:nvSpPr>
        <p:spPr>
          <a:xfrm>
            <a:off x="5118537" y="3844375"/>
            <a:ext cx="1534602" cy="500032"/>
          </a:xfrm>
          <a:prstGeom prst="rect">
            <a:avLst/>
          </a:prstGeom>
          <a:solidFill>
            <a:srgbClr val="FE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4407" y="3845211"/>
            <a:ext cx="340196" cy="361911"/>
          </a:xfrm>
          <a:prstGeom prst="rect">
            <a:avLst/>
          </a:prstGeom>
        </p:spPr>
      </p:pic>
      <p:sp>
        <p:nvSpPr>
          <p:cNvPr id="27" name="TextBox 26"/>
          <p:cNvSpPr txBox="1"/>
          <p:nvPr/>
        </p:nvSpPr>
        <p:spPr>
          <a:xfrm>
            <a:off x="5425083" y="3823630"/>
            <a:ext cx="1198902" cy="307777"/>
          </a:xfrm>
          <a:prstGeom prst="rect">
            <a:avLst/>
          </a:prstGeom>
          <a:noFill/>
        </p:spPr>
        <p:txBody>
          <a:bodyPr wrap="square" rtlCol="0">
            <a:spAutoFit/>
          </a:bodyPr>
          <a:lstStyle/>
          <a:p>
            <a:r>
              <a:rPr lang="en-US" sz="1400" b="1" dirty="0" smtClean="0"/>
              <a:t>App Master</a:t>
            </a:r>
            <a:endParaRPr lang="en-US" sz="1400" b="1" dirty="0"/>
          </a:p>
        </p:txBody>
      </p:sp>
      <p:pic>
        <p:nvPicPr>
          <p:cNvPr id="28" name="Picture 27"/>
          <p:cNvPicPr>
            <a:picLocks noChangeAspect="1"/>
          </p:cNvPicPr>
          <p:nvPr/>
        </p:nvPicPr>
        <p:blipFill>
          <a:blip r:embed="rId4"/>
          <a:stretch>
            <a:fillRect/>
          </a:stretch>
        </p:blipFill>
        <p:spPr>
          <a:xfrm>
            <a:off x="3050877" y="950057"/>
            <a:ext cx="963011" cy="733082"/>
          </a:xfrm>
          <a:prstGeom prst="rect">
            <a:avLst/>
          </a:prstGeom>
        </p:spPr>
      </p:pic>
      <p:sp>
        <p:nvSpPr>
          <p:cNvPr id="29" name="TextBox 28"/>
          <p:cNvSpPr txBox="1"/>
          <p:nvPr/>
        </p:nvSpPr>
        <p:spPr>
          <a:xfrm>
            <a:off x="3155490" y="1062107"/>
            <a:ext cx="981663" cy="276999"/>
          </a:xfrm>
          <a:prstGeom prst="rect">
            <a:avLst/>
          </a:prstGeom>
          <a:noFill/>
        </p:spPr>
        <p:txBody>
          <a:bodyPr wrap="square" rtlCol="0">
            <a:spAutoFit/>
          </a:bodyPr>
          <a:lstStyle/>
          <a:p>
            <a:r>
              <a:rPr lang="en-US" sz="1200" b="1" dirty="0" smtClean="0"/>
              <a:t>Client #1</a:t>
            </a:r>
            <a:endParaRPr lang="en-US" sz="1200" b="1" dirty="0"/>
          </a:p>
        </p:txBody>
      </p:sp>
      <p:sp>
        <p:nvSpPr>
          <p:cNvPr id="30" name="Rectangle 29"/>
          <p:cNvSpPr/>
          <p:nvPr/>
        </p:nvSpPr>
        <p:spPr>
          <a:xfrm>
            <a:off x="8632322" y="3823630"/>
            <a:ext cx="1534602" cy="823236"/>
          </a:xfrm>
          <a:prstGeom prst="rect">
            <a:avLst/>
          </a:prstGeom>
          <a:solidFill>
            <a:srgbClr val="FE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6135" y="3885329"/>
            <a:ext cx="340196" cy="361911"/>
          </a:xfrm>
          <a:prstGeom prst="rect">
            <a:avLst/>
          </a:prstGeom>
        </p:spPr>
      </p:pic>
      <p:sp>
        <p:nvSpPr>
          <p:cNvPr id="32" name="TextBox 31"/>
          <p:cNvSpPr txBox="1"/>
          <p:nvPr/>
        </p:nvSpPr>
        <p:spPr>
          <a:xfrm>
            <a:off x="8936310" y="3907439"/>
            <a:ext cx="1175621" cy="307777"/>
          </a:xfrm>
          <a:prstGeom prst="rect">
            <a:avLst/>
          </a:prstGeom>
          <a:noFill/>
        </p:spPr>
        <p:txBody>
          <a:bodyPr wrap="square" rtlCol="0">
            <a:spAutoFit/>
          </a:bodyPr>
          <a:lstStyle/>
          <a:p>
            <a:r>
              <a:rPr lang="en-US" sz="1400" b="1" dirty="0" smtClean="0"/>
              <a:t>Container</a:t>
            </a:r>
            <a:endParaRPr lang="en-US" sz="1400" b="1" dirty="0"/>
          </a:p>
        </p:txBody>
      </p:sp>
      <p:sp>
        <p:nvSpPr>
          <p:cNvPr id="33" name="Rectangle 32"/>
          <p:cNvSpPr/>
          <p:nvPr/>
        </p:nvSpPr>
        <p:spPr>
          <a:xfrm>
            <a:off x="2024333" y="3853362"/>
            <a:ext cx="1534602" cy="5000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351680" y="3911539"/>
            <a:ext cx="1198902" cy="307777"/>
          </a:xfrm>
          <a:prstGeom prst="rect">
            <a:avLst/>
          </a:prstGeom>
          <a:noFill/>
        </p:spPr>
        <p:txBody>
          <a:bodyPr wrap="square" rtlCol="0">
            <a:spAutoFit/>
          </a:bodyPr>
          <a:lstStyle/>
          <a:p>
            <a:r>
              <a:rPr lang="en-US" sz="1400" b="1" dirty="0" smtClean="0"/>
              <a:t>App Master</a:t>
            </a:r>
            <a:endParaRPr lang="en-US" sz="1400" b="1" dirty="0"/>
          </a:p>
        </p:txBody>
      </p:sp>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9901" y="3933184"/>
            <a:ext cx="340196" cy="361911"/>
          </a:xfrm>
          <a:prstGeom prst="rect">
            <a:avLst/>
          </a:prstGeom>
        </p:spPr>
      </p:pic>
      <p:sp>
        <p:nvSpPr>
          <p:cNvPr id="36" name="Rectangle 35"/>
          <p:cNvSpPr/>
          <p:nvPr/>
        </p:nvSpPr>
        <p:spPr>
          <a:xfrm>
            <a:off x="5118537" y="4949257"/>
            <a:ext cx="1534602" cy="83118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2350" y="5010956"/>
            <a:ext cx="340196" cy="361911"/>
          </a:xfrm>
          <a:prstGeom prst="rect">
            <a:avLst/>
          </a:prstGeom>
        </p:spPr>
      </p:pic>
      <p:sp>
        <p:nvSpPr>
          <p:cNvPr id="38" name="TextBox 37"/>
          <p:cNvSpPr txBox="1"/>
          <p:nvPr/>
        </p:nvSpPr>
        <p:spPr>
          <a:xfrm>
            <a:off x="5422525" y="5033066"/>
            <a:ext cx="1175621" cy="307777"/>
          </a:xfrm>
          <a:prstGeom prst="rect">
            <a:avLst/>
          </a:prstGeom>
          <a:noFill/>
        </p:spPr>
        <p:txBody>
          <a:bodyPr wrap="square" rtlCol="0">
            <a:spAutoFit/>
          </a:bodyPr>
          <a:lstStyle/>
          <a:p>
            <a:r>
              <a:rPr lang="en-US" sz="1400" b="1" dirty="0" smtClean="0"/>
              <a:t>Container</a:t>
            </a:r>
            <a:endParaRPr lang="en-US" sz="1400" b="1" dirty="0"/>
          </a:p>
        </p:txBody>
      </p:sp>
      <p:sp>
        <p:nvSpPr>
          <p:cNvPr id="39" name="Rectangle 38"/>
          <p:cNvSpPr/>
          <p:nvPr/>
        </p:nvSpPr>
        <p:spPr>
          <a:xfrm>
            <a:off x="8632322" y="4949257"/>
            <a:ext cx="1534602" cy="83118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6135" y="5010956"/>
            <a:ext cx="340196" cy="361911"/>
          </a:xfrm>
          <a:prstGeom prst="rect">
            <a:avLst/>
          </a:prstGeom>
        </p:spPr>
      </p:pic>
      <p:sp>
        <p:nvSpPr>
          <p:cNvPr id="41" name="TextBox 40"/>
          <p:cNvSpPr txBox="1"/>
          <p:nvPr/>
        </p:nvSpPr>
        <p:spPr>
          <a:xfrm>
            <a:off x="8936310" y="5033066"/>
            <a:ext cx="1175621" cy="307777"/>
          </a:xfrm>
          <a:prstGeom prst="rect">
            <a:avLst/>
          </a:prstGeom>
          <a:noFill/>
        </p:spPr>
        <p:txBody>
          <a:bodyPr wrap="square" rtlCol="0">
            <a:spAutoFit/>
          </a:bodyPr>
          <a:lstStyle/>
          <a:p>
            <a:r>
              <a:rPr lang="en-US" sz="1400" b="1" dirty="0" smtClean="0"/>
              <a:t>Container</a:t>
            </a:r>
            <a:endParaRPr lang="en-US" sz="1400" b="1" dirty="0"/>
          </a:p>
        </p:txBody>
      </p:sp>
      <p:cxnSp>
        <p:nvCxnSpPr>
          <p:cNvPr id="42" name="Straight Arrow Connector 41"/>
          <p:cNvCxnSpPr/>
          <p:nvPr/>
        </p:nvCxnSpPr>
        <p:spPr>
          <a:xfrm flipV="1">
            <a:off x="3625052" y="4094391"/>
            <a:ext cx="1438492" cy="1334498"/>
          </a:xfrm>
          <a:prstGeom prst="straightConnector1">
            <a:avLst/>
          </a:prstGeom>
          <a:ln w="19050">
            <a:solidFill>
              <a:srgbClr val="FE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6727094" y="4106572"/>
            <a:ext cx="1809645" cy="108644"/>
          </a:xfrm>
          <a:prstGeom prst="straightConnector1">
            <a:avLst/>
          </a:prstGeom>
          <a:ln w="19050">
            <a:solidFill>
              <a:srgbClr val="FE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3617708" y="4176635"/>
            <a:ext cx="1445836" cy="1220049"/>
          </a:xfrm>
          <a:prstGeom prst="straightConnector1">
            <a:avLst/>
          </a:prstGeom>
          <a:ln w="19050">
            <a:solidFill>
              <a:srgbClr val="92D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603230" y="3966905"/>
            <a:ext cx="4987322" cy="1365462"/>
          </a:xfrm>
          <a:prstGeom prst="straightConnector1">
            <a:avLst/>
          </a:prstGeom>
          <a:ln w="19050">
            <a:solidFill>
              <a:srgbClr val="92D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5"/>
          <a:stretch>
            <a:fillRect/>
          </a:stretch>
        </p:blipFill>
        <p:spPr>
          <a:xfrm>
            <a:off x="3042016" y="1950240"/>
            <a:ext cx="997059" cy="740438"/>
          </a:xfrm>
          <a:prstGeom prst="rect">
            <a:avLst/>
          </a:prstGeom>
        </p:spPr>
      </p:pic>
      <p:sp>
        <p:nvSpPr>
          <p:cNvPr id="47" name="TextBox 46"/>
          <p:cNvSpPr txBox="1"/>
          <p:nvPr/>
        </p:nvSpPr>
        <p:spPr>
          <a:xfrm>
            <a:off x="3154540" y="2058284"/>
            <a:ext cx="981663" cy="276999"/>
          </a:xfrm>
          <a:prstGeom prst="rect">
            <a:avLst/>
          </a:prstGeom>
          <a:noFill/>
        </p:spPr>
        <p:txBody>
          <a:bodyPr wrap="square" rtlCol="0">
            <a:spAutoFit/>
          </a:bodyPr>
          <a:lstStyle/>
          <a:p>
            <a:r>
              <a:rPr lang="en-US" sz="1200" b="1" dirty="0" smtClean="0"/>
              <a:t>Client #2</a:t>
            </a:r>
            <a:endParaRPr lang="en-US" sz="1200" b="1" dirty="0"/>
          </a:p>
        </p:txBody>
      </p:sp>
      <p:cxnSp>
        <p:nvCxnSpPr>
          <p:cNvPr id="48" name="Straight Arrow Connector 47"/>
          <p:cNvCxnSpPr>
            <a:stCxn id="46" idx="2"/>
          </p:cNvCxnSpPr>
          <p:nvPr/>
        </p:nvCxnSpPr>
        <p:spPr>
          <a:xfrm flipH="1">
            <a:off x="3345664" y="2690678"/>
            <a:ext cx="194882" cy="1108629"/>
          </a:xfrm>
          <a:prstGeom prst="straightConnector1">
            <a:avLst/>
          </a:prstGeom>
          <a:ln w="19050">
            <a:solidFill>
              <a:srgbClr val="92D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flipV="1">
            <a:off x="4008091" y="1318893"/>
            <a:ext cx="1860522" cy="2480414"/>
          </a:xfrm>
          <a:prstGeom prst="straightConnector1">
            <a:avLst/>
          </a:prstGeom>
          <a:ln w="19050">
            <a:solidFill>
              <a:srgbClr val="FE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5166917" y="960120"/>
            <a:ext cx="1563420" cy="183067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361051" y="1156490"/>
            <a:ext cx="1191793" cy="1455253"/>
          </a:xfrm>
          <a:prstGeom prst="rect">
            <a:avLst/>
          </a:prstGeom>
          <a:solidFill>
            <a:srgbClr val="5A74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1051" y="1342103"/>
            <a:ext cx="340196" cy="361911"/>
          </a:xfrm>
          <a:prstGeom prst="rect">
            <a:avLst/>
          </a:prstGeom>
        </p:spPr>
      </p:pic>
      <p:sp>
        <p:nvSpPr>
          <p:cNvPr id="15" name="TextBox 14"/>
          <p:cNvSpPr txBox="1"/>
          <p:nvPr/>
        </p:nvSpPr>
        <p:spPr>
          <a:xfrm>
            <a:off x="5609703" y="1231811"/>
            <a:ext cx="1008550" cy="523220"/>
          </a:xfrm>
          <a:prstGeom prst="rect">
            <a:avLst/>
          </a:prstGeom>
          <a:noFill/>
        </p:spPr>
        <p:txBody>
          <a:bodyPr wrap="square" rtlCol="0">
            <a:spAutoFit/>
          </a:bodyPr>
          <a:lstStyle/>
          <a:p>
            <a:r>
              <a:rPr lang="en-US" sz="1400" dirty="0" smtClean="0">
                <a:solidFill>
                  <a:schemeClr val="bg1"/>
                </a:solidFill>
              </a:rPr>
              <a:t>Resource</a:t>
            </a:r>
          </a:p>
          <a:p>
            <a:r>
              <a:rPr lang="en-US" sz="1400" dirty="0" smtClean="0">
                <a:solidFill>
                  <a:schemeClr val="bg1"/>
                </a:solidFill>
              </a:rPr>
              <a:t>Manager</a:t>
            </a:r>
            <a:endParaRPr lang="en-US" sz="1400" dirty="0">
              <a:solidFill>
                <a:schemeClr val="bg1"/>
              </a:solidFill>
            </a:endParaRPr>
          </a:p>
        </p:txBody>
      </p:sp>
      <p:sp>
        <p:nvSpPr>
          <p:cNvPr id="51" name="Oval Callout 50"/>
          <p:cNvSpPr/>
          <p:nvPr/>
        </p:nvSpPr>
        <p:spPr>
          <a:xfrm>
            <a:off x="6694159" y="1231811"/>
            <a:ext cx="1337897" cy="690575"/>
          </a:xfrm>
          <a:prstGeom prst="wedgeEllipseCallout">
            <a:avLst>
              <a:gd name="adj1" fmla="val -63611"/>
              <a:gd name="adj2" fmla="val 24717"/>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r>
              <a:rPr lang="en-US" sz="1100" b="1" dirty="0" smtClean="0"/>
              <a:t>I’m HA via </a:t>
            </a:r>
            <a:r>
              <a:rPr lang="en-US" sz="1100" b="1" dirty="0" err="1" smtClean="0"/>
              <a:t>ZooKeeper</a:t>
            </a:r>
            <a:r>
              <a:rPr lang="en-US" sz="1100" b="1" dirty="0" smtClean="0"/>
              <a:t>  </a:t>
            </a:r>
            <a:endParaRPr lang="en-US" sz="1100" b="1" dirty="0"/>
          </a:p>
        </p:txBody>
      </p:sp>
      <p:sp>
        <p:nvSpPr>
          <p:cNvPr id="52" name="Rounded Rectangle 51"/>
          <p:cNvSpPr/>
          <p:nvPr/>
        </p:nvSpPr>
        <p:spPr>
          <a:xfrm>
            <a:off x="5459826" y="1817124"/>
            <a:ext cx="1037950" cy="333962"/>
          </a:xfrm>
          <a:prstGeom prst="round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5333339" y="1817928"/>
            <a:ext cx="1333784" cy="307777"/>
          </a:xfrm>
          <a:prstGeom prst="rect">
            <a:avLst/>
          </a:prstGeom>
          <a:noFill/>
        </p:spPr>
        <p:txBody>
          <a:bodyPr wrap="square" rtlCol="0">
            <a:spAutoFit/>
          </a:bodyPr>
          <a:lstStyle/>
          <a:p>
            <a:pPr algn="ctr"/>
            <a:r>
              <a:rPr lang="en-US" sz="1400" b="1" dirty="0" smtClean="0"/>
              <a:t>Scheduler</a:t>
            </a:r>
            <a:endParaRPr lang="en-US" sz="1400" b="1" dirty="0"/>
          </a:p>
        </p:txBody>
      </p:sp>
      <p:sp>
        <p:nvSpPr>
          <p:cNvPr id="54" name="Rounded Rectangle 53"/>
          <p:cNvSpPr/>
          <p:nvPr/>
        </p:nvSpPr>
        <p:spPr>
          <a:xfrm>
            <a:off x="5459826" y="2216545"/>
            <a:ext cx="1037950" cy="333962"/>
          </a:xfrm>
          <a:prstGeom prst="round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5361051" y="2217349"/>
            <a:ext cx="1262934" cy="307777"/>
          </a:xfrm>
          <a:prstGeom prst="rect">
            <a:avLst/>
          </a:prstGeom>
          <a:noFill/>
        </p:spPr>
        <p:txBody>
          <a:bodyPr wrap="square" rtlCol="0">
            <a:spAutoFit/>
          </a:bodyPr>
          <a:lstStyle/>
          <a:p>
            <a:pPr algn="ctr"/>
            <a:r>
              <a:rPr lang="en-US" sz="1400" b="1" dirty="0" smtClean="0"/>
              <a:t>Apps Master</a:t>
            </a:r>
            <a:endParaRPr lang="en-US" sz="1400" b="1" dirty="0"/>
          </a:p>
        </p:txBody>
      </p:sp>
      <p:sp>
        <p:nvSpPr>
          <p:cNvPr id="59" name="Title 1"/>
          <p:cNvSpPr>
            <a:spLocks noGrp="1"/>
          </p:cNvSpPr>
          <p:nvPr>
            <p:ph type="title"/>
          </p:nvPr>
        </p:nvSpPr>
        <p:spPr>
          <a:xfrm>
            <a:off x="254760" y="206375"/>
            <a:ext cx="3981960" cy="857250"/>
          </a:xfrm>
        </p:spPr>
        <p:txBody>
          <a:bodyPr>
            <a:normAutofit/>
          </a:bodyPr>
          <a:lstStyle/>
          <a:p>
            <a:r>
              <a:rPr lang="en-US" sz="4000" dirty="0" smtClean="0"/>
              <a:t>Spark YARN</a:t>
            </a:r>
            <a:endParaRPr lang="en-US" sz="4000" dirty="0"/>
          </a:p>
        </p:txBody>
      </p:sp>
      <p:pic>
        <p:nvPicPr>
          <p:cNvPr id="60" name="Picture 59">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813" y="1136367"/>
            <a:ext cx="640484" cy="480363"/>
          </a:xfrm>
          <a:prstGeom prst="rect">
            <a:avLst/>
          </a:prstGeom>
        </p:spPr>
      </p:pic>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spTree>
    <p:extLst>
      <p:ext uri="{BB962C8B-B14F-4D97-AF65-F5344CB8AC3E}">
        <p14:creationId xmlns:p14="http://schemas.microsoft.com/office/powerpoint/2010/main" val="84813366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6" grpId="0" animBg="1"/>
      <p:bldP spid="38" grpId="0"/>
      <p:bldP spid="39" grpId="0" animBg="1"/>
      <p:bldP spid="41" grpId="0"/>
      <p:bldP spid="47" grpId="0"/>
      <p:bldP spid="51"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p:cNvSpPr>
            <a:spLocks noGrp="1"/>
          </p:cNvSpPr>
          <p:nvPr>
            <p:ph type="title"/>
          </p:nvPr>
        </p:nvSpPr>
        <p:spPr>
          <a:xfrm>
            <a:off x="254760" y="206375"/>
            <a:ext cx="8560454" cy="857250"/>
          </a:xfrm>
        </p:spPr>
        <p:txBody>
          <a:bodyPr>
            <a:normAutofit/>
          </a:bodyPr>
          <a:lstStyle/>
          <a:p>
            <a:r>
              <a:rPr lang="en-US" sz="4000" dirty="0" smtClean="0"/>
              <a:t>Spark YARN (client mode)</a:t>
            </a:r>
            <a:endParaRPr lang="en-US" sz="4000" dirty="0"/>
          </a:p>
        </p:txBody>
      </p:sp>
      <p:sp>
        <p:nvSpPr>
          <p:cNvPr id="3" name="Rectangle 2"/>
          <p:cNvSpPr/>
          <p:nvPr/>
        </p:nvSpPr>
        <p:spPr>
          <a:xfrm>
            <a:off x="8351828" y="3029906"/>
            <a:ext cx="2151328" cy="3026664"/>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785103" y="3029906"/>
            <a:ext cx="2151328" cy="3026664"/>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699335" y="3029906"/>
            <a:ext cx="2151328" cy="3026664"/>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910231" y="3125127"/>
            <a:ext cx="1945110" cy="441488"/>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7757" y="3189283"/>
            <a:ext cx="340196" cy="361911"/>
          </a:xfrm>
          <a:prstGeom prst="rect">
            <a:avLst/>
          </a:prstGeom>
        </p:spPr>
      </p:pic>
      <p:sp>
        <p:nvSpPr>
          <p:cNvPr id="8" name="TextBox 7"/>
          <p:cNvSpPr txBox="1"/>
          <p:nvPr/>
        </p:nvSpPr>
        <p:spPr>
          <a:xfrm>
            <a:off x="5172350" y="3176594"/>
            <a:ext cx="1690517" cy="307777"/>
          </a:xfrm>
          <a:prstGeom prst="rect">
            <a:avLst/>
          </a:prstGeom>
          <a:noFill/>
        </p:spPr>
        <p:txBody>
          <a:bodyPr wrap="square" rtlCol="0">
            <a:spAutoFit/>
          </a:bodyPr>
          <a:lstStyle/>
          <a:p>
            <a:r>
              <a:rPr lang="en-US" sz="1400" dirty="0" smtClean="0">
                <a:solidFill>
                  <a:schemeClr val="bg1"/>
                </a:solidFill>
              </a:rPr>
              <a:t>NodeManager</a:t>
            </a:r>
            <a:endParaRPr lang="en-US" sz="1400" dirty="0">
              <a:solidFill>
                <a:schemeClr val="bg1"/>
              </a:solidFill>
            </a:endParaRPr>
          </a:p>
        </p:txBody>
      </p:sp>
      <p:grpSp>
        <p:nvGrpSpPr>
          <p:cNvPr id="52" name="Group 51"/>
          <p:cNvGrpSpPr/>
          <p:nvPr/>
        </p:nvGrpSpPr>
        <p:grpSpPr>
          <a:xfrm>
            <a:off x="5166917" y="960120"/>
            <a:ext cx="1563420" cy="1830673"/>
            <a:chOff x="5166917" y="632655"/>
            <a:chExt cx="1563420" cy="1830673"/>
          </a:xfrm>
        </p:grpSpPr>
        <p:sp>
          <p:nvSpPr>
            <p:cNvPr id="2" name="Rectangle 1"/>
            <p:cNvSpPr/>
            <p:nvPr/>
          </p:nvSpPr>
          <p:spPr>
            <a:xfrm>
              <a:off x="5166917" y="632655"/>
              <a:ext cx="1563420" cy="183067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361051" y="829025"/>
              <a:ext cx="1191793" cy="733139"/>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1051" y="1014638"/>
              <a:ext cx="340196" cy="361911"/>
            </a:xfrm>
            <a:prstGeom prst="rect">
              <a:avLst/>
            </a:prstGeom>
          </p:spPr>
        </p:pic>
        <p:sp>
          <p:nvSpPr>
            <p:cNvPr id="15" name="TextBox 14"/>
            <p:cNvSpPr txBox="1"/>
            <p:nvPr/>
          </p:nvSpPr>
          <p:spPr>
            <a:xfrm>
              <a:off x="5609703" y="904346"/>
              <a:ext cx="1008550" cy="523220"/>
            </a:xfrm>
            <a:prstGeom prst="rect">
              <a:avLst/>
            </a:prstGeom>
            <a:noFill/>
          </p:spPr>
          <p:txBody>
            <a:bodyPr wrap="square" rtlCol="0">
              <a:spAutoFit/>
            </a:bodyPr>
            <a:lstStyle/>
            <a:p>
              <a:r>
                <a:rPr lang="en-US" sz="1400" dirty="0" smtClean="0">
                  <a:solidFill>
                    <a:schemeClr val="bg1"/>
                  </a:solidFill>
                </a:rPr>
                <a:t>Resource</a:t>
              </a:r>
            </a:p>
            <a:p>
              <a:r>
                <a:rPr lang="en-US" sz="1400" dirty="0" smtClean="0">
                  <a:solidFill>
                    <a:schemeClr val="bg1"/>
                  </a:solidFill>
                </a:rPr>
                <a:t>Manager</a:t>
              </a:r>
              <a:endParaRPr lang="en-US" sz="1400" dirty="0">
                <a:solidFill>
                  <a:schemeClr val="bg1"/>
                </a:solidFill>
              </a:endParaRPr>
            </a:p>
          </p:txBody>
        </p:sp>
      </p:grpSp>
      <p:sp>
        <p:nvSpPr>
          <p:cNvPr id="16" name="Rectangle 15"/>
          <p:cNvSpPr/>
          <p:nvPr/>
        </p:nvSpPr>
        <p:spPr>
          <a:xfrm>
            <a:off x="1984377" y="3858613"/>
            <a:ext cx="1599099" cy="1094850"/>
          </a:xfrm>
          <a:prstGeom prst="rect">
            <a:avLst/>
          </a:prstGeom>
          <a:solidFill>
            <a:srgbClr val="FE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93336" y="3125127"/>
            <a:ext cx="1945110" cy="441488"/>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862" y="3189283"/>
            <a:ext cx="340196" cy="361911"/>
          </a:xfrm>
          <a:prstGeom prst="rect">
            <a:avLst/>
          </a:prstGeom>
        </p:spPr>
      </p:pic>
      <p:sp>
        <p:nvSpPr>
          <p:cNvPr id="19" name="TextBox 18"/>
          <p:cNvSpPr txBox="1"/>
          <p:nvPr/>
        </p:nvSpPr>
        <p:spPr>
          <a:xfrm>
            <a:off x="2055455" y="3176594"/>
            <a:ext cx="1690517" cy="307777"/>
          </a:xfrm>
          <a:prstGeom prst="rect">
            <a:avLst/>
          </a:prstGeom>
          <a:noFill/>
        </p:spPr>
        <p:txBody>
          <a:bodyPr wrap="square" rtlCol="0">
            <a:spAutoFit/>
          </a:bodyPr>
          <a:lstStyle/>
          <a:p>
            <a:r>
              <a:rPr lang="en-US" sz="1400" dirty="0" smtClean="0">
                <a:solidFill>
                  <a:schemeClr val="bg1"/>
                </a:solidFill>
              </a:rPr>
              <a:t>NodeManager</a:t>
            </a:r>
            <a:endParaRPr lang="en-US" sz="1400" dirty="0">
              <a:solidFill>
                <a:schemeClr val="bg1"/>
              </a:solidFill>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167" y="3862020"/>
            <a:ext cx="340196" cy="361911"/>
          </a:xfrm>
          <a:prstGeom prst="rect">
            <a:avLst/>
          </a:prstGeom>
        </p:spPr>
      </p:pic>
      <p:sp>
        <p:nvSpPr>
          <p:cNvPr id="21" name="TextBox 20"/>
          <p:cNvSpPr txBox="1"/>
          <p:nvPr/>
        </p:nvSpPr>
        <p:spPr>
          <a:xfrm>
            <a:off x="2322735" y="3842755"/>
            <a:ext cx="1175621" cy="307777"/>
          </a:xfrm>
          <a:prstGeom prst="rect">
            <a:avLst/>
          </a:prstGeom>
          <a:noFill/>
        </p:spPr>
        <p:txBody>
          <a:bodyPr wrap="square" rtlCol="0">
            <a:spAutoFit/>
          </a:bodyPr>
          <a:lstStyle/>
          <a:p>
            <a:r>
              <a:rPr lang="en-US" sz="1400" b="1" dirty="0" smtClean="0"/>
              <a:t>Container</a:t>
            </a:r>
            <a:endParaRPr lang="en-US" sz="1400" b="1" dirty="0"/>
          </a:p>
        </p:txBody>
      </p:sp>
      <p:sp>
        <p:nvSpPr>
          <p:cNvPr id="22" name="Rectangle 21"/>
          <p:cNvSpPr/>
          <p:nvPr/>
        </p:nvSpPr>
        <p:spPr>
          <a:xfrm>
            <a:off x="8454937" y="3125127"/>
            <a:ext cx="1945110" cy="441488"/>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2463" y="3189283"/>
            <a:ext cx="340196" cy="361911"/>
          </a:xfrm>
          <a:prstGeom prst="rect">
            <a:avLst/>
          </a:prstGeom>
        </p:spPr>
      </p:pic>
      <p:sp>
        <p:nvSpPr>
          <p:cNvPr id="24" name="TextBox 23"/>
          <p:cNvSpPr txBox="1"/>
          <p:nvPr/>
        </p:nvSpPr>
        <p:spPr>
          <a:xfrm>
            <a:off x="8717056" y="3176594"/>
            <a:ext cx="1690517" cy="307777"/>
          </a:xfrm>
          <a:prstGeom prst="rect">
            <a:avLst/>
          </a:prstGeom>
          <a:noFill/>
        </p:spPr>
        <p:txBody>
          <a:bodyPr wrap="square" rtlCol="0">
            <a:spAutoFit/>
          </a:bodyPr>
          <a:lstStyle/>
          <a:p>
            <a:r>
              <a:rPr lang="en-US" sz="1400" dirty="0" smtClean="0">
                <a:solidFill>
                  <a:schemeClr val="bg1"/>
                </a:solidFill>
              </a:rPr>
              <a:t>NodeManager</a:t>
            </a:r>
            <a:endParaRPr lang="en-US" sz="1400" dirty="0">
              <a:solidFill>
                <a:schemeClr val="bg1"/>
              </a:solidFill>
            </a:endParaRPr>
          </a:p>
        </p:txBody>
      </p:sp>
      <p:sp>
        <p:nvSpPr>
          <p:cNvPr id="25" name="Rectangle 24"/>
          <p:cNvSpPr/>
          <p:nvPr/>
        </p:nvSpPr>
        <p:spPr>
          <a:xfrm>
            <a:off x="5118537" y="3844373"/>
            <a:ext cx="1534602" cy="1347829"/>
          </a:xfrm>
          <a:prstGeom prst="rect">
            <a:avLst/>
          </a:prstGeom>
          <a:solidFill>
            <a:srgbClr val="FE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4407" y="3845211"/>
            <a:ext cx="340196" cy="361911"/>
          </a:xfrm>
          <a:prstGeom prst="rect">
            <a:avLst/>
          </a:prstGeom>
        </p:spPr>
      </p:pic>
      <p:sp>
        <p:nvSpPr>
          <p:cNvPr id="27" name="TextBox 26"/>
          <p:cNvSpPr txBox="1"/>
          <p:nvPr/>
        </p:nvSpPr>
        <p:spPr>
          <a:xfrm>
            <a:off x="5425083" y="3823630"/>
            <a:ext cx="1198902" cy="307777"/>
          </a:xfrm>
          <a:prstGeom prst="rect">
            <a:avLst/>
          </a:prstGeom>
          <a:noFill/>
        </p:spPr>
        <p:txBody>
          <a:bodyPr wrap="square" rtlCol="0">
            <a:spAutoFit/>
          </a:bodyPr>
          <a:lstStyle/>
          <a:p>
            <a:r>
              <a:rPr lang="en-US" sz="1400" b="1" dirty="0" smtClean="0"/>
              <a:t>App Master</a:t>
            </a:r>
            <a:endParaRPr lang="en-US" sz="1400" b="1" dirty="0"/>
          </a:p>
        </p:txBody>
      </p:sp>
      <p:pic>
        <p:nvPicPr>
          <p:cNvPr id="28" name="Picture 27"/>
          <p:cNvPicPr>
            <a:picLocks noChangeAspect="1"/>
          </p:cNvPicPr>
          <p:nvPr/>
        </p:nvPicPr>
        <p:blipFill>
          <a:blip r:embed="rId4"/>
          <a:stretch>
            <a:fillRect/>
          </a:stretch>
        </p:blipFill>
        <p:spPr>
          <a:xfrm>
            <a:off x="2075798" y="1214215"/>
            <a:ext cx="1612971" cy="1512151"/>
          </a:xfrm>
          <a:prstGeom prst="rect">
            <a:avLst/>
          </a:prstGeom>
        </p:spPr>
      </p:pic>
      <p:sp>
        <p:nvSpPr>
          <p:cNvPr id="29" name="TextBox 28"/>
          <p:cNvSpPr txBox="1"/>
          <p:nvPr/>
        </p:nvSpPr>
        <p:spPr>
          <a:xfrm>
            <a:off x="2418869" y="1337972"/>
            <a:ext cx="981663" cy="276999"/>
          </a:xfrm>
          <a:prstGeom prst="rect">
            <a:avLst/>
          </a:prstGeom>
          <a:noFill/>
        </p:spPr>
        <p:txBody>
          <a:bodyPr wrap="square" rtlCol="0">
            <a:spAutoFit/>
          </a:bodyPr>
          <a:lstStyle/>
          <a:p>
            <a:pPr algn="ctr"/>
            <a:r>
              <a:rPr lang="en-US" sz="1200" b="1" dirty="0" smtClean="0"/>
              <a:t>Client #1</a:t>
            </a:r>
            <a:endParaRPr lang="en-US" sz="1200" b="1" dirty="0"/>
          </a:p>
        </p:txBody>
      </p:sp>
      <p:sp>
        <p:nvSpPr>
          <p:cNvPr id="30" name="Rectangle 29"/>
          <p:cNvSpPr/>
          <p:nvPr/>
        </p:nvSpPr>
        <p:spPr>
          <a:xfrm>
            <a:off x="2128994" y="4227337"/>
            <a:ext cx="1307028" cy="6307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2487975" y="4275046"/>
            <a:ext cx="1175621" cy="307777"/>
          </a:xfrm>
          <a:prstGeom prst="rect">
            <a:avLst/>
          </a:prstGeom>
          <a:noFill/>
        </p:spPr>
        <p:txBody>
          <a:bodyPr wrap="square" rtlCol="0">
            <a:spAutoFit/>
          </a:bodyPr>
          <a:lstStyle/>
          <a:p>
            <a:r>
              <a:rPr lang="en-US" sz="1400" b="1" dirty="0" smtClean="0"/>
              <a:t>Executor</a:t>
            </a:r>
            <a:endParaRPr lang="en-US" sz="1400" b="1" dirty="0"/>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8053" y="4306379"/>
            <a:ext cx="323558" cy="271089"/>
          </a:xfrm>
          <a:prstGeom prst="rect">
            <a:avLst/>
          </a:prstGeom>
        </p:spPr>
      </p:pic>
      <p:sp>
        <p:nvSpPr>
          <p:cNvPr id="33" name="Rectangle 32"/>
          <p:cNvSpPr/>
          <p:nvPr/>
        </p:nvSpPr>
        <p:spPr>
          <a:xfrm>
            <a:off x="2178053" y="4630532"/>
            <a:ext cx="386175" cy="155976"/>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34" name="Oval 33"/>
          <p:cNvSpPr/>
          <p:nvPr/>
        </p:nvSpPr>
        <p:spPr>
          <a:xfrm>
            <a:off x="2692790" y="4620116"/>
            <a:ext cx="173037" cy="166392"/>
          </a:xfrm>
          <a:prstGeom prst="ellipse">
            <a:avLst/>
          </a:prstGeom>
          <a:solidFill>
            <a:srgbClr val="92D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35" name="Cloud 34"/>
          <p:cNvSpPr/>
          <p:nvPr/>
        </p:nvSpPr>
        <p:spPr>
          <a:xfrm>
            <a:off x="3005941" y="4609705"/>
            <a:ext cx="289390" cy="181193"/>
          </a:xfrm>
          <a:prstGeom prst="cloud">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6" name="Rectangle 35"/>
          <p:cNvSpPr/>
          <p:nvPr/>
        </p:nvSpPr>
        <p:spPr>
          <a:xfrm>
            <a:off x="8628211" y="3842755"/>
            <a:ext cx="1599099" cy="1094850"/>
          </a:xfrm>
          <a:prstGeom prst="rect">
            <a:avLst/>
          </a:prstGeom>
          <a:solidFill>
            <a:srgbClr val="FE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001" y="3846162"/>
            <a:ext cx="340196" cy="361911"/>
          </a:xfrm>
          <a:prstGeom prst="rect">
            <a:avLst/>
          </a:prstGeom>
        </p:spPr>
      </p:pic>
      <p:sp>
        <p:nvSpPr>
          <p:cNvPr id="38" name="TextBox 37"/>
          <p:cNvSpPr txBox="1"/>
          <p:nvPr/>
        </p:nvSpPr>
        <p:spPr>
          <a:xfrm>
            <a:off x="8966569" y="3826897"/>
            <a:ext cx="1175621" cy="307777"/>
          </a:xfrm>
          <a:prstGeom prst="rect">
            <a:avLst/>
          </a:prstGeom>
          <a:noFill/>
        </p:spPr>
        <p:txBody>
          <a:bodyPr wrap="square" rtlCol="0">
            <a:spAutoFit/>
          </a:bodyPr>
          <a:lstStyle/>
          <a:p>
            <a:r>
              <a:rPr lang="en-US" sz="1400" b="1" dirty="0" smtClean="0"/>
              <a:t>Container</a:t>
            </a:r>
            <a:endParaRPr lang="en-US" sz="1400" b="1" dirty="0"/>
          </a:p>
        </p:txBody>
      </p:sp>
      <p:sp>
        <p:nvSpPr>
          <p:cNvPr id="39" name="Rectangle 38"/>
          <p:cNvSpPr/>
          <p:nvPr/>
        </p:nvSpPr>
        <p:spPr>
          <a:xfrm>
            <a:off x="8772828" y="4211479"/>
            <a:ext cx="1307028" cy="6307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0" name="TextBox 39"/>
          <p:cNvSpPr txBox="1"/>
          <p:nvPr/>
        </p:nvSpPr>
        <p:spPr>
          <a:xfrm>
            <a:off x="9131809" y="4259188"/>
            <a:ext cx="1175621" cy="307777"/>
          </a:xfrm>
          <a:prstGeom prst="rect">
            <a:avLst/>
          </a:prstGeom>
          <a:noFill/>
        </p:spPr>
        <p:txBody>
          <a:bodyPr wrap="square" rtlCol="0">
            <a:spAutoFit/>
          </a:bodyPr>
          <a:lstStyle/>
          <a:p>
            <a:r>
              <a:rPr lang="en-US" sz="1400" b="1" dirty="0" smtClean="0"/>
              <a:t>Executor</a:t>
            </a:r>
            <a:endParaRPr lang="en-US" sz="1400" b="1" dirty="0"/>
          </a:p>
        </p:txBody>
      </p:sp>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1887" y="4290521"/>
            <a:ext cx="323558" cy="271089"/>
          </a:xfrm>
          <a:prstGeom prst="rect">
            <a:avLst/>
          </a:prstGeom>
        </p:spPr>
      </p:pic>
      <p:sp>
        <p:nvSpPr>
          <p:cNvPr id="42" name="Rectangle 41"/>
          <p:cNvSpPr/>
          <p:nvPr/>
        </p:nvSpPr>
        <p:spPr>
          <a:xfrm>
            <a:off x="8821887" y="4614674"/>
            <a:ext cx="386175" cy="155976"/>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43" name="Oval 42"/>
          <p:cNvSpPr/>
          <p:nvPr/>
        </p:nvSpPr>
        <p:spPr>
          <a:xfrm>
            <a:off x="9336624" y="4604258"/>
            <a:ext cx="173037" cy="166392"/>
          </a:xfrm>
          <a:prstGeom prst="ellipse">
            <a:avLst/>
          </a:prstGeom>
          <a:solidFill>
            <a:srgbClr val="92D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44" name="Cloud 43"/>
          <p:cNvSpPr/>
          <p:nvPr/>
        </p:nvSpPr>
        <p:spPr>
          <a:xfrm>
            <a:off x="9649775" y="4593847"/>
            <a:ext cx="289390" cy="181193"/>
          </a:xfrm>
          <a:prstGeom prst="cloud">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45" name="Picture 44"/>
          <p:cNvPicPr>
            <a:picLocks noChangeAspect="1"/>
          </p:cNvPicPr>
          <p:nvPr/>
        </p:nvPicPr>
        <p:blipFill>
          <a:blip r:embed="rId6"/>
          <a:stretch>
            <a:fillRect/>
          </a:stretch>
        </p:blipFill>
        <p:spPr>
          <a:xfrm>
            <a:off x="2490862" y="1652264"/>
            <a:ext cx="797769" cy="391305"/>
          </a:xfrm>
          <a:prstGeom prst="rect">
            <a:avLst/>
          </a:prstGeom>
        </p:spPr>
      </p:pic>
      <p:sp>
        <p:nvSpPr>
          <p:cNvPr id="48" name="TextBox 47"/>
          <p:cNvSpPr txBox="1"/>
          <p:nvPr/>
        </p:nvSpPr>
        <p:spPr>
          <a:xfrm>
            <a:off x="2511513" y="1682627"/>
            <a:ext cx="733425" cy="307777"/>
          </a:xfrm>
          <a:prstGeom prst="rect">
            <a:avLst/>
          </a:prstGeom>
          <a:noFill/>
        </p:spPr>
        <p:txBody>
          <a:bodyPr wrap="square" rtlCol="0">
            <a:spAutoFit/>
          </a:bodyPr>
          <a:lstStyle/>
          <a:p>
            <a:r>
              <a:rPr lang="en-US" sz="1400" dirty="0" smtClean="0">
                <a:solidFill>
                  <a:schemeClr val="bg1"/>
                </a:solidFill>
              </a:rPr>
              <a:t>Driver</a:t>
            </a:r>
            <a:endParaRPr lang="en-US" sz="1400" dirty="0">
              <a:solidFill>
                <a:schemeClr val="bg1"/>
              </a:solidFill>
            </a:endParaRPr>
          </a:p>
        </p:txBody>
      </p:sp>
      <p:pic>
        <p:nvPicPr>
          <p:cNvPr id="51" name="Picture 50">
            <a:hlinkClick r:id="rId7"/>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8813" y="1136367"/>
            <a:ext cx="640484" cy="480363"/>
          </a:xfrm>
          <a:prstGeom prst="rect">
            <a:avLst/>
          </a:prstGeom>
        </p:spPr>
      </p:pic>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spTree>
    <p:extLst>
      <p:ext uri="{BB962C8B-B14F-4D97-AF65-F5344CB8AC3E}">
        <p14:creationId xmlns:p14="http://schemas.microsoft.com/office/powerpoint/2010/main" val="173477065"/>
      </p:ext>
    </p:extLst>
  </p:cSld>
  <p:clrMapOvr>
    <a:masterClrMapping/>
  </p:clrMapOvr>
  <p:transition>
    <p:push dir="u"/>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
          <p:cNvSpPr>
            <a:spLocks noGrp="1"/>
          </p:cNvSpPr>
          <p:nvPr>
            <p:ph type="title"/>
          </p:nvPr>
        </p:nvSpPr>
        <p:spPr>
          <a:xfrm>
            <a:off x="254760" y="206375"/>
            <a:ext cx="8560454" cy="857250"/>
          </a:xfrm>
        </p:spPr>
        <p:txBody>
          <a:bodyPr>
            <a:normAutofit/>
          </a:bodyPr>
          <a:lstStyle/>
          <a:p>
            <a:r>
              <a:rPr lang="en-US" sz="4000" dirty="0" smtClean="0"/>
              <a:t>Spark YARN (cluster mode)</a:t>
            </a:r>
            <a:endParaRPr lang="en-US" sz="4000" dirty="0"/>
          </a:p>
        </p:txBody>
      </p:sp>
      <p:sp>
        <p:nvSpPr>
          <p:cNvPr id="3" name="Rectangle 2"/>
          <p:cNvSpPr/>
          <p:nvPr/>
        </p:nvSpPr>
        <p:spPr>
          <a:xfrm>
            <a:off x="8351828" y="3029906"/>
            <a:ext cx="2151328" cy="3024307"/>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785103" y="3029906"/>
            <a:ext cx="2151328" cy="3024307"/>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699334" y="3029906"/>
            <a:ext cx="2148840" cy="3024307"/>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910231" y="3125127"/>
            <a:ext cx="1945110" cy="441488"/>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7757" y="3189283"/>
            <a:ext cx="340196" cy="361911"/>
          </a:xfrm>
          <a:prstGeom prst="rect">
            <a:avLst/>
          </a:prstGeom>
        </p:spPr>
      </p:pic>
      <p:sp>
        <p:nvSpPr>
          <p:cNvPr id="8" name="TextBox 7"/>
          <p:cNvSpPr txBox="1"/>
          <p:nvPr/>
        </p:nvSpPr>
        <p:spPr>
          <a:xfrm>
            <a:off x="5172350" y="3176594"/>
            <a:ext cx="1690517" cy="307777"/>
          </a:xfrm>
          <a:prstGeom prst="rect">
            <a:avLst/>
          </a:prstGeom>
          <a:noFill/>
        </p:spPr>
        <p:txBody>
          <a:bodyPr wrap="square" rtlCol="0">
            <a:spAutoFit/>
          </a:bodyPr>
          <a:lstStyle/>
          <a:p>
            <a:r>
              <a:rPr lang="en-US" sz="1400" dirty="0" smtClean="0">
                <a:solidFill>
                  <a:schemeClr val="bg1"/>
                </a:solidFill>
              </a:rPr>
              <a:t>NodeManager</a:t>
            </a:r>
            <a:endParaRPr lang="en-US" sz="1400" dirty="0">
              <a:solidFill>
                <a:schemeClr val="bg1"/>
              </a:solidFill>
            </a:endParaRPr>
          </a:p>
        </p:txBody>
      </p:sp>
      <p:grpSp>
        <p:nvGrpSpPr>
          <p:cNvPr id="61" name="Group 60"/>
          <p:cNvGrpSpPr/>
          <p:nvPr/>
        </p:nvGrpSpPr>
        <p:grpSpPr>
          <a:xfrm>
            <a:off x="5166917" y="960120"/>
            <a:ext cx="1563420" cy="1830673"/>
            <a:chOff x="5166917" y="632655"/>
            <a:chExt cx="1563420" cy="1830673"/>
          </a:xfrm>
        </p:grpSpPr>
        <p:sp>
          <p:nvSpPr>
            <p:cNvPr id="2" name="Rectangle 1"/>
            <p:cNvSpPr/>
            <p:nvPr/>
          </p:nvSpPr>
          <p:spPr>
            <a:xfrm>
              <a:off x="5166917" y="632655"/>
              <a:ext cx="1563420" cy="183067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p:cNvSpPr/>
            <p:nvPr/>
          </p:nvSpPr>
          <p:spPr>
            <a:xfrm>
              <a:off x="5361051" y="829025"/>
              <a:ext cx="1191793" cy="733139"/>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1"/>
                </a:solidFil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1051" y="1014638"/>
              <a:ext cx="340196" cy="361911"/>
            </a:xfrm>
            <a:prstGeom prst="rect">
              <a:avLst/>
            </a:prstGeom>
          </p:spPr>
        </p:pic>
        <p:sp>
          <p:nvSpPr>
            <p:cNvPr id="15" name="TextBox 14"/>
            <p:cNvSpPr txBox="1"/>
            <p:nvPr/>
          </p:nvSpPr>
          <p:spPr>
            <a:xfrm>
              <a:off x="5609703" y="904346"/>
              <a:ext cx="1008550" cy="523220"/>
            </a:xfrm>
            <a:prstGeom prst="rect">
              <a:avLst/>
            </a:prstGeom>
            <a:noFill/>
          </p:spPr>
          <p:txBody>
            <a:bodyPr wrap="square" rtlCol="0">
              <a:spAutoFit/>
            </a:bodyPr>
            <a:lstStyle/>
            <a:p>
              <a:r>
                <a:rPr lang="en-US" sz="1400" dirty="0" smtClean="0">
                  <a:solidFill>
                    <a:schemeClr val="bg1"/>
                  </a:solidFill>
                </a:rPr>
                <a:t>Resource</a:t>
              </a:r>
            </a:p>
            <a:p>
              <a:r>
                <a:rPr lang="en-US" sz="1400" dirty="0" smtClean="0">
                  <a:solidFill>
                    <a:schemeClr val="bg1"/>
                  </a:solidFill>
                </a:rPr>
                <a:t>Manager</a:t>
              </a:r>
              <a:endParaRPr lang="en-US" sz="1400" dirty="0">
                <a:solidFill>
                  <a:schemeClr val="bg1"/>
                </a:solidFill>
              </a:endParaRPr>
            </a:p>
          </p:txBody>
        </p:sp>
      </p:grpSp>
      <p:sp>
        <p:nvSpPr>
          <p:cNvPr id="16" name="Rectangle 15"/>
          <p:cNvSpPr/>
          <p:nvPr/>
        </p:nvSpPr>
        <p:spPr>
          <a:xfrm>
            <a:off x="1972130" y="3688991"/>
            <a:ext cx="1599099" cy="1094850"/>
          </a:xfrm>
          <a:prstGeom prst="rect">
            <a:avLst/>
          </a:prstGeom>
          <a:solidFill>
            <a:srgbClr val="FE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93336" y="3125127"/>
            <a:ext cx="1945110" cy="441488"/>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862" y="3189283"/>
            <a:ext cx="340196" cy="361911"/>
          </a:xfrm>
          <a:prstGeom prst="rect">
            <a:avLst/>
          </a:prstGeom>
        </p:spPr>
      </p:pic>
      <p:sp>
        <p:nvSpPr>
          <p:cNvPr id="19" name="TextBox 18"/>
          <p:cNvSpPr txBox="1"/>
          <p:nvPr/>
        </p:nvSpPr>
        <p:spPr>
          <a:xfrm>
            <a:off x="2055455" y="3176594"/>
            <a:ext cx="1690517" cy="307777"/>
          </a:xfrm>
          <a:prstGeom prst="rect">
            <a:avLst/>
          </a:prstGeom>
          <a:noFill/>
        </p:spPr>
        <p:txBody>
          <a:bodyPr wrap="square" rtlCol="0">
            <a:spAutoFit/>
          </a:bodyPr>
          <a:lstStyle/>
          <a:p>
            <a:r>
              <a:rPr lang="en-US" sz="1400" dirty="0" smtClean="0">
                <a:solidFill>
                  <a:schemeClr val="bg1"/>
                </a:solidFill>
              </a:rPr>
              <a:t>NodeManager</a:t>
            </a:r>
            <a:endParaRPr lang="en-US" sz="1400" dirty="0">
              <a:solidFill>
                <a:schemeClr val="bg1"/>
              </a:solidFill>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920" y="3692398"/>
            <a:ext cx="340196" cy="361911"/>
          </a:xfrm>
          <a:prstGeom prst="rect">
            <a:avLst/>
          </a:prstGeom>
        </p:spPr>
      </p:pic>
      <p:sp>
        <p:nvSpPr>
          <p:cNvPr id="21" name="TextBox 20"/>
          <p:cNvSpPr txBox="1"/>
          <p:nvPr/>
        </p:nvSpPr>
        <p:spPr>
          <a:xfrm>
            <a:off x="2310488" y="3673133"/>
            <a:ext cx="1175621" cy="307777"/>
          </a:xfrm>
          <a:prstGeom prst="rect">
            <a:avLst/>
          </a:prstGeom>
          <a:noFill/>
        </p:spPr>
        <p:txBody>
          <a:bodyPr wrap="square" rtlCol="0">
            <a:spAutoFit/>
          </a:bodyPr>
          <a:lstStyle/>
          <a:p>
            <a:r>
              <a:rPr lang="en-US" sz="1400" b="1" dirty="0" smtClean="0"/>
              <a:t>Container</a:t>
            </a:r>
            <a:endParaRPr lang="en-US" sz="1400" b="1" dirty="0"/>
          </a:p>
        </p:txBody>
      </p:sp>
      <p:sp>
        <p:nvSpPr>
          <p:cNvPr id="22" name="Rectangle 21"/>
          <p:cNvSpPr/>
          <p:nvPr/>
        </p:nvSpPr>
        <p:spPr>
          <a:xfrm>
            <a:off x="8454937" y="3125127"/>
            <a:ext cx="1945110" cy="441488"/>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2463" y="3189283"/>
            <a:ext cx="340196" cy="361911"/>
          </a:xfrm>
          <a:prstGeom prst="rect">
            <a:avLst/>
          </a:prstGeom>
          <a:ln>
            <a:noFill/>
          </a:ln>
        </p:spPr>
      </p:pic>
      <p:sp>
        <p:nvSpPr>
          <p:cNvPr id="24" name="TextBox 23"/>
          <p:cNvSpPr txBox="1"/>
          <p:nvPr/>
        </p:nvSpPr>
        <p:spPr>
          <a:xfrm>
            <a:off x="8717056" y="3176594"/>
            <a:ext cx="1690517" cy="307777"/>
          </a:xfrm>
          <a:prstGeom prst="rect">
            <a:avLst/>
          </a:prstGeom>
          <a:noFill/>
        </p:spPr>
        <p:txBody>
          <a:bodyPr wrap="square" rtlCol="0">
            <a:spAutoFit/>
          </a:bodyPr>
          <a:lstStyle/>
          <a:p>
            <a:r>
              <a:rPr lang="en-US" sz="1400" dirty="0" smtClean="0">
                <a:solidFill>
                  <a:schemeClr val="bg1"/>
                </a:solidFill>
              </a:rPr>
              <a:t>NodeManager</a:t>
            </a:r>
            <a:endParaRPr lang="en-US" sz="1400" dirty="0">
              <a:solidFill>
                <a:schemeClr val="bg1"/>
              </a:solidFill>
            </a:endParaRPr>
          </a:p>
        </p:txBody>
      </p:sp>
      <p:sp>
        <p:nvSpPr>
          <p:cNvPr id="25" name="Rectangle 24"/>
          <p:cNvSpPr/>
          <p:nvPr/>
        </p:nvSpPr>
        <p:spPr>
          <a:xfrm>
            <a:off x="5118537" y="3844373"/>
            <a:ext cx="1534602" cy="1347829"/>
          </a:xfrm>
          <a:prstGeom prst="rect">
            <a:avLst/>
          </a:prstGeom>
          <a:solidFill>
            <a:srgbClr val="FE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4407" y="3845211"/>
            <a:ext cx="340196" cy="361911"/>
          </a:xfrm>
          <a:prstGeom prst="rect">
            <a:avLst/>
          </a:prstGeom>
        </p:spPr>
      </p:pic>
      <p:sp>
        <p:nvSpPr>
          <p:cNvPr id="27" name="TextBox 26"/>
          <p:cNvSpPr txBox="1"/>
          <p:nvPr/>
        </p:nvSpPr>
        <p:spPr>
          <a:xfrm>
            <a:off x="5436627" y="3842755"/>
            <a:ext cx="1198902" cy="307777"/>
          </a:xfrm>
          <a:prstGeom prst="rect">
            <a:avLst/>
          </a:prstGeom>
          <a:noFill/>
        </p:spPr>
        <p:txBody>
          <a:bodyPr wrap="square" rtlCol="0">
            <a:spAutoFit/>
          </a:bodyPr>
          <a:lstStyle/>
          <a:p>
            <a:r>
              <a:rPr lang="en-US" sz="1400" b="1" dirty="0" smtClean="0"/>
              <a:t>App Master</a:t>
            </a:r>
            <a:endParaRPr lang="en-US" sz="1400" b="1" dirty="0"/>
          </a:p>
        </p:txBody>
      </p:sp>
      <p:pic>
        <p:nvPicPr>
          <p:cNvPr id="28" name="Picture 27"/>
          <p:cNvPicPr>
            <a:picLocks noChangeAspect="1"/>
          </p:cNvPicPr>
          <p:nvPr/>
        </p:nvPicPr>
        <p:blipFill>
          <a:blip r:embed="rId4"/>
          <a:stretch>
            <a:fillRect/>
          </a:stretch>
        </p:blipFill>
        <p:spPr>
          <a:xfrm>
            <a:off x="2447873" y="1388490"/>
            <a:ext cx="963011" cy="733082"/>
          </a:xfrm>
          <a:prstGeom prst="rect">
            <a:avLst/>
          </a:prstGeom>
        </p:spPr>
      </p:pic>
      <p:sp>
        <p:nvSpPr>
          <p:cNvPr id="29" name="TextBox 28"/>
          <p:cNvSpPr txBox="1"/>
          <p:nvPr/>
        </p:nvSpPr>
        <p:spPr>
          <a:xfrm>
            <a:off x="2522007" y="1500540"/>
            <a:ext cx="761078" cy="276999"/>
          </a:xfrm>
          <a:prstGeom prst="rect">
            <a:avLst/>
          </a:prstGeom>
          <a:noFill/>
        </p:spPr>
        <p:txBody>
          <a:bodyPr wrap="square" rtlCol="0">
            <a:spAutoFit/>
          </a:bodyPr>
          <a:lstStyle/>
          <a:p>
            <a:pPr algn="ctr"/>
            <a:r>
              <a:rPr lang="en-US" sz="1200" b="1" dirty="0" smtClean="0"/>
              <a:t>Client #1</a:t>
            </a:r>
            <a:endParaRPr lang="en-US" sz="1200" b="1" dirty="0"/>
          </a:p>
        </p:txBody>
      </p:sp>
      <p:sp>
        <p:nvSpPr>
          <p:cNvPr id="30" name="Rectangle 29"/>
          <p:cNvSpPr/>
          <p:nvPr/>
        </p:nvSpPr>
        <p:spPr>
          <a:xfrm>
            <a:off x="2116747" y="4057715"/>
            <a:ext cx="1307028" cy="6307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2475728" y="4105424"/>
            <a:ext cx="1175621" cy="307777"/>
          </a:xfrm>
          <a:prstGeom prst="rect">
            <a:avLst/>
          </a:prstGeom>
          <a:noFill/>
        </p:spPr>
        <p:txBody>
          <a:bodyPr wrap="square" rtlCol="0">
            <a:spAutoFit/>
          </a:bodyPr>
          <a:lstStyle/>
          <a:p>
            <a:r>
              <a:rPr lang="en-US" sz="1400" b="1" dirty="0" smtClean="0"/>
              <a:t>Executor</a:t>
            </a:r>
            <a:endParaRPr lang="en-US" sz="1400" b="1" dirty="0"/>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5806" y="4136757"/>
            <a:ext cx="323558" cy="271089"/>
          </a:xfrm>
          <a:prstGeom prst="rect">
            <a:avLst/>
          </a:prstGeom>
        </p:spPr>
      </p:pic>
      <p:sp>
        <p:nvSpPr>
          <p:cNvPr id="33" name="Rectangle 32"/>
          <p:cNvSpPr/>
          <p:nvPr/>
        </p:nvSpPr>
        <p:spPr>
          <a:xfrm>
            <a:off x="2165806" y="4460910"/>
            <a:ext cx="386175" cy="155976"/>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34" name="Oval 33"/>
          <p:cNvSpPr/>
          <p:nvPr/>
        </p:nvSpPr>
        <p:spPr>
          <a:xfrm>
            <a:off x="2680543" y="4450494"/>
            <a:ext cx="173037" cy="166392"/>
          </a:xfrm>
          <a:prstGeom prst="ellipse">
            <a:avLst/>
          </a:prstGeom>
          <a:solidFill>
            <a:srgbClr val="92D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35" name="Cloud 34"/>
          <p:cNvSpPr/>
          <p:nvPr/>
        </p:nvSpPr>
        <p:spPr>
          <a:xfrm>
            <a:off x="2993694" y="4440083"/>
            <a:ext cx="289390" cy="181193"/>
          </a:xfrm>
          <a:prstGeom prst="cloud">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6" name="Rectangle 35"/>
          <p:cNvSpPr/>
          <p:nvPr/>
        </p:nvSpPr>
        <p:spPr>
          <a:xfrm>
            <a:off x="8628211" y="3842755"/>
            <a:ext cx="1599099" cy="1094850"/>
          </a:xfrm>
          <a:prstGeom prst="rect">
            <a:avLst/>
          </a:prstGeom>
          <a:solidFill>
            <a:srgbClr val="FE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001" y="3846162"/>
            <a:ext cx="340196" cy="361911"/>
          </a:xfrm>
          <a:prstGeom prst="rect">
            <a:avLst/>
          </a:prstGeom>
        </p:spPr>
      </p:pic>
      <p:sp>
        <p:nvSpPr>
          <p:cNvPr id="38" name="TextBox 37"/>
          <p:cNvSpPr txBox="1"/>
          <p:nvPr/>
        </p:nvSpPr>
        <p:spPr>
          <a:xfrm>
            <a:off x="8966569" y="3826897"/>
            <a:ext cx="1175621" cy="307777"/>
          </a:xfrm>
          <a:prstGeom prst="rect">
            <a:avLst/>
          </a:prstGeom>
          <a:noFill/>
        </p:spPr>
        <p:txBody>
          <a:bodyPr wrap="square" rtlCol="0">
            <a:spAutoFit/>
          </a:bodyPr>
          <a:lstStyle/>
          <a:p>
            <a:r>
              <a:rPr lang="en-US" sz="1400" b="1" dirty="0" smtClean="0"/>
              <a:t>Container</a:t>
            </a:r>
            <a:endParaRPr lang="en-US" sz="1400" b="1" dirty="0"/>
          </a:p>
        </p:txBody>
      </p:sp>
      <p:sp>
        <p:nvSpPr>
          <p:cNvPr id="39" name="Rectangle 38"/>
          <p:cNvSpPr/>
          <p:nvPr/>
        </p:nvSpPr>
        <p:spPr>
          <a:xfrm>
            <a:off x="8772828" y="4211479"/>
            <a:ext cx="1307028" cy="6307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9131809" y="4259188"/>
            <a:ext cx="1175621" cy="307777"/>
          </a:xfrm>
          <a:prstGeom prst="rect">
            <a:avLst/>
          </a:prstGeom>
          <a:noFill/>
        </p:spPr>
        <p:txBody>
          <a:bodyPr wrap="square" rtlCol="0">
            <a:spAutoFit/>
          </a:bodyPr>
          <a:lstStyle/>
          <a:p>
            <a:r>
              <a:rPr lang="en-US" sz="1400" b="1" dirty="0" smtClean="0"/>
              <a:t>Executor</a:t>
            </a:r>
            <a:endParaRPr lang="en-US" sz="1400" b="1" dirty="0"/>
          </a:p>
        </p:txBody>
      </p:sp>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1887" y="4290521"/>
            <a:ext cx="323558" cy="271089"/>
          </a:xfrm>
          <a:prstGeom prst="rect">
            <a:avLst/>
          </a:prstGeom>
        </p:spPr>
      </p:pic>
      <p:sp>
        <p:nvSpPr>
          <p:cNvPr id="42" name="Rectangle 41"/>
          <p:cNvSpPr/>
          <p:nvPr/>
        </p:nvSpPr>
        <p:spPr>
          <a:xfrm>
            <a:off x="8821887" y="4614674"/>
            <a:ext cx="386175" cy="155976"/>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43" name="Oval 42"/>
          <p:cNvSpPr/>
          <p:nvPr/>
        </p:nvSpPr>
        <p:spPr>
          <a:xfrm>
            <a:off x="9336624" y="4604258"/>
            <a:ext cx="173037" cy="166392"/>
          </a:xfrm>
          <a:prstGeom prst="ellipse">
            <a:avLst/>
          </a:prstGeom>
          <a:solidFill>
            <a:srgbClr val="92D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44" name="Cloud 43"/>
          <p:cNvSpPr/>
          <p:nvPr/>
        </p:nvSpPr>
        <p:spPr>
          <a:xfrm>
            <a:off x="9649775" y="4593847"/>
            <a:ext cx="289390" cy="181193"/>
          </a:xfrm>
          <a:prstGeom prst="cloud">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5" name="TextBox 44"/>
          <p:cNvSpPr txBox="1"/>
          <p:nvPr/>
        </p:nvSpPr>
        <p:spPr>
          <a:xfrm>
            <a:off x="5524371" y="4842188"/>
            <a:ext cx="1175621" cy="307777"/>
          </a:xfrm>
          <a:prstGeom prst="rect">
            <a:avLst/>
          </a:prstGeom>
          <a:noFill/>
        </p:spPr>
        <p:txBody>
          <a:bodyPr wrap="square" rtlCol="0">
            <a:spAutoFit/>
          </a:bodyPr>
          <a:lstStyle/>
          <a:p>
            <a:r>
              <a:rPr lang="en-US" sz="1400" b="1" dirty="0" smtClean="0"/>
              <a:t>Driver</a:t>
            </a:r>
            <a:endParaRPr lang="en-US" sz="1400" b="1" dirty="0"/>
          </a:p>
        </p:txBody>
      </p:sp>
      <p:pic>
        <p:nvPicPr>
          <p:cNvPr id="46" name="Picture 45"/>
          <p:cNvPicPr>
            <a:picLocks noChangeAspect="1"/>
          </p:cNvPicPr>
          <p:nvPr/>
        </p:nvPicPr>
        <p:blipFill>
          <a:blip r:embed="rId6"/>
          <a:stretch>
            <a:fillRect/>
          </a:stretch>
        </p:blipFill>
        <p:spPr>
          <a:xfrm>
            <a:off x="5564509" y="4503287"/>
            <a:ext cx="636553" cy="378749"/>
          </a:xfrm>
          <a:prstGeom prst="rect">
            <a:avLst/>
          </a:prstGeom>
        </p:spPr>
      </p:pic>
      <p:sp>
        <p:nvSpPr>
          <p:cNvPr id="49" name="Rectangle 48"/>
          <p:cNvSpPr/>
          <p:nvPr/>
        </p:nvSpPr>
        <p:spPr>
          <a:xfrm>
            <a:off x="1975293" y="4859897"/>
            <a:ext cx="1599099" cy="1094850"/>
          </a:xfrm>
          <a:prstGeom prst="rect">
            <a:avLst/>
          </a:prstGeom>
          <a:solidFill>
            <a:srgbClr val="FE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9083" y="4863304"/>
            <a:ext cx="340196" cy="361911"/>
          </a:xfrm>
          <a:prstGeom prst="rect">
            <a:avLst/>
          </a:prstGeom>
        </p:spPr>
      </p:pic>
      <p:sp>
        <p:nvSpPr>
          <p:cNvPr id="51" name="TextBox 50"/>
          <p:cNvSpPr txBox="1"/>
          <p:nvPr/>
        </p:nvSpPr>
        <p:spPr>
          <a:xfrm>
            <a:off x="2313651" y="4844039"/>
            <a:ext cx="1175621" cy="307777"/>
          </a:xfrm>
          <a:prstGeom prst="rect">
            <a:avLst/>
          </a:prstGeom>
          <a:noFill/>
        </p:spPr>
        <p:txBody>
          <a:bodyPr wrap="square" rtlCol="0">
            <a:spAutoFit/>
          </a:bodyPr>
          <a:lstStyle/>
          <a:p>
            <a:r>
              <a:rPr lang="en-US" sz="1400" b="1" dirty="0" smtClean="0"/>
              <a:t>Container</a:t>
            </a:r>
            <a:endParaRPr lang="en-US" sz="1400" b="1" dirty="0"/>
          </a:p>
        </p:txBody>
      </p:sp>
      <p:sp>
        <p:nvSpPr>
          <p:cNvPr id="52" name="Rectangle 51"/>
          <p:cNvSpPr/>
          <p:nvPr/>
        </p:nvSpPr>
        <p:spPr>
          <a:xfrm>
            <a:off x="2119910" y="5228621"/>
            <a:ext cx="1307028" cy="6307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2478891" y="5276330"/>
            <a:ext cx="1175621" cy="307777"/>
          </a:xfrm>
          <a:prstGeom prst="rect">
            <a:avLst/>
          </a:prstGeom>
          <a:noFill/>
        </p:spPr>
        <p:txBody>
          <a:bodyPr wrap="square" rtlCol="0">
            <a:spAutoFit/>
          </a:bodyPr>
          <a:lstStyle/>
          <a:p>
            <a:r>
              <a:rPr lang="en-US" sz="1400" b="1" dirty="0" smtClean="0"/>
              <a:t>Executor</a:t>
            </a:r>
            <a:endParaRPr lang="en-US" sz="1400" b="1" dirty="0"/>
          </a:p>
        </p:txBody>
      </p:sp>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8969" y="5307663"/>
            <a:ext cx="323558" cy="271089"/>
          </a:xfrm>
          <a:prstGeom prst="rect">
            <a:avLst/>
          </a:prstGeom>
        </p:spPr>
      </p:pic>
      <p:sp>
        <p:nvSpPr>
          <p:cNvPr id="55" name="Rectangle 54"/>
          <p:cNvSpPr/>
          <p:nvPr/>
        </p:nvSpPr>
        <p:spPr>
          <a:xfrm>
            <a:off x="2168969" y="5631816"/>
            <a:ext cx="386175" cy="155976"/>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56" name="Oval 55"/>
          <p:cNvSpPr/>
          <p:nvPr/>
        </p:nvSpPr>
        <p:spPr>
          <a:xfrm>
            <a:off x="2683706" y="5621400"/>
            <a:ext cx="173037" cy="166392"/>
          </a:xfrm>
          <a:prstGeom prst="ellipse">
            <a:avLst/>
          </a:prstGeom>
          <a:solidFill>
            <a:srgbClr val="92D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57" name="Cloud 56"/>
          <p:cNvSpPr/>
          <p:nvPr/>
        </p:nvSpPr>
        <p:spPr>
          <a:xfrm>
            <a:off x="2996857" y="5610989"/>
            <a:ext cx="289390" cy="181193"/>
          </a:xfrm>
          <a:prstGeom prst="cloud">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8" name="TextBox 57"/>
          <p:cNvSpPr txBox="1"/>
          <p:nvPr/>
        </p:nvSpPr>
        <p:spPr>
          <a:xfrm>
            <a:off x="8313565" y="1295392"/>
            <a:ext cx="3532581" cy="369332"/>
          </a:xfrm>
          <a:prstGeom prst="rect">
            <a:avLst/>
          </a:prstGeom>
          <a:noFill/>
        </p:spPr>
        <p:txBody>
          <a:bodyPr wrap="square" rtlCol="0">
            <a:spAutoFit/>
          </a:bodyPr>
          <a:lstStyle/>
          <a:p>
            <a:r>
              <a:rPr lang="en-US" b="1" dirty="0" smtClean="0"/>
              <a:t>Does not support Spark Shells</a:t>
            </a:r>
            <a:endParaRPr lang="en-US" b="1" dirty="0"/>
          </a:p>
        </p:txBody>
      </p:sp>
      <p:pic>
        <p:nvPicPr>
          <p:cNvPr id="62" name="Picture 61">
            <a:hlinkClick r:id="rId7"/>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8813" y="1136367"/>
            <a:ext cx="640484" cy="480363"/>
          </a:xfrm>
          <a:prstGeom prst="rect">
            <a:avLst/>
          </a:prstGeom>
        </p:spPr>
      </p:pic>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spTree>
    <p:extLst>
      <p:ext uri="{BB962C8B-B14F-4D97-AF65-F5344CB8AC3E}">
        <p14:creationId xmlns:p14="http://schemas.microsoft.com/office/powerpoint/2010/main" val="909820702"/>
      </p:ext>
    </p:extLst>
  </p:cSld>
  <p:clrMapOvr>
    <a:masterClrMapping/>
  </p:clrMapOvr>
  <p:transition>
    <p:push dir="u"/>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985490" y="1408596"/>
            <a:ext cx="8091376" cy="1477328"/>
          </a:xfrm>
          <a:prstGeom prst="rect">
            <a:avLst/>
          </a:prstGeom>
          <a:noFill/>
        </p:spPr>
        <p:txBody>
          <a:bodyPr wrap="square" rtlCol="0">
            <a:spAutoFit/>
          </a:bodyPr>
          <a:lstStyle/>
          <a:p>
            <a:r>
              <a:rPr lang="en-US" b="1" dirty="0">
                <a:solidFill>
                  <a:schemeClr val="accent3">
                    <a:lumMod val="75000"/>
                  </a:schemeClr>
                </a:solidFill>
                <a:latin typeface="Consolas" panose="020B0609020204030204" pitchFamily="49" charset="0"/>
                <a:cs typeface="Consolas" panose="020B0609020204030204" pitchFamily="49" charset="0"/>
              </a:rPr>
              <a:t>--</a:t>
            </a:r>
            <a:r>
              <a:rPr lang="en-US" b="1" dirty="0" err="1" smtClean="0">
                <a:solidFill>
                  <a:schemeClr val="accent3">
                    <a:lumMod val="75000"/>
                  </a:schemeClr>
                </a:solidFill>
                <a:latin typeface="Consolas" panose="020B0609020204030204" pitchFamily="49" charset="0"/>
                <a:cs typeface="Consolas" panose="020B0609020204030204" pitchFamily="49" charset="0"/>
              </a:rPr>
              <a:t>num</a:t>
            </a:r>
            <a:r>
              <a:rPr lang="en-US" b="1" dirty="0" smtClean="0">
                <a:solidFill>
                  <a:schemeClr val="accent3">
                    <a:lumMod val="75000"/>
                  </a:schemeClr>
                </a:solidFill>
                <a:latin typeface="Consolas" panose="020B0609020204030204" pitchFamily="49" charset="0"/>
                <a:cs typeface="Consolas" panose="020B0609020204030204" pitchFamily="49" charset="0"/>
              </a:rPr>
              <a:t>-executors: </a:t>
            </a:r>
            <a:r>
              <a:rPr lang="en-US" dirty="0"/>
              <a:t>controls how many executors </a:t>
            </a:r>
            <a:r>
              <a:rPr lang="en-US" dirty="0" smtClean="0"/>
              <a:t>will be allocated </a:t>
            </a:r>
          </a:p>
          <a:p>
            <a:endParaRPr lang="en-US" dirty="0"/>
          </a:p>
          <a:p>
            <a:r>
              <a:rPr lang="en-US" b="1" dirty="0">
                <a:solidFill>
                  <a:schemeClr val="accent3">
                    <a:lumMod val="75000"/>
                  </a:schemeClr>
                </a:solidFill>
                <a:latin typeface="Consolas" panose="020B0609020204030204" pitchFamily="49" charset="0"/>
                <a:cs typeface="Consolas" panose="020B0609020204030204" pitchFamily="49" charset="0"/>
              </a:rPr>
              <a:t>--</a:t>
            </a:r>
            <a:r>
              <a:rPr lang="en-US" b="1" dirty="0" smtClean="0">
                <a:solidFill>
                  <a:schemeClr val="accent3">
                    <a:lumMod val="75000"/>
                  </a:schemeClr>
                </a:solidFill>
                <a:latin typeface="Consolas" panose="020B0609020204030204" pitchFamily="49" charset="0"/>
                <a:cs typeface="Consolas" panose="020B0609020204030204" pitchFamily="49" charset="0"/>
              </a:rPr>
              <a:t>executor-memory: </a:t>
            </a:r>
            <a:r>
              <a:rPr lang="en-US" dirty="0" smtClean="0"/>
              <a:t>RAM for each executor</a:t>
            </a:r>
          </a:p>
          <a:p>
            <a:endParaRPr lang="en-US" dirty="0"/>
          </a:p>
          <a:p>
            <a:r>
              <a:rPr lang="en-US" b="1" dirty="0">
                <a:solidFill>
                  <a:schemeClr val="accent3">
                    <a:lumMod val="75000"/>
                  </a:schemeClr>
                </a:solidFill>
                <a:latin typeface="Consolas" panose="020B0609020204030204" pitchFamily="49" charset="0"/>
                <a:cs typeface="Consolas" panose="020B0609020204030204" pitchFamily="49" charset="0"/>
              </a:rPr>
              <a:t>--</a:t>
            </a:r>
            <a:r>
              <a:rPr lang="en-US" b="1" dirty="0" smtClean="0">
                <a:solidFill>
                  <a:schemeClr val="accent3">
                    <a:lumMod val="75000"/>
                  </a:schemeClr>
                </a:solidFill>
                <a:latin typeface="Consolas" panose="020B0609020204030204" pitchFamily="49" charset="0"/>
                <a:cs typeface="Consolas" panose="020B0609020204030204" pitchFamily="49" charset="0"/>
              </a:rPr>
              <a:t>executor-cores: </a:t>
            </a:r>
            <a:r>
              <a:rPr lang="en-US" dirty="0" smtClean="0"/>
              <a:t>CPU cores for each executor</a:t>
            </a:r>
            <a:endParaRPr lang="en-US" dirty="0"/>
          </a:p>
        </p:txBody>
      </p:sp>
      <p:sp>
        <p:nvSpPr>
          <p:cNvPr id="18" name="TextBox 17"/>
          <p:cNvSpPr txBox="1"/>
          <p:nvPr/>
        </p:nvSpPr>
        <p:spPr>
          <a:xfrm>
            <a:off x="2152405" y="4246394"/>
            <a:ext cx="8091376" cy="969496"/>
          </a:xfrm>
          <a:prstGeom prst="rect">
            <a:avLst/>
          </a:prstGeom>
          <a:noFill/>
        </p:spPr>
        <p:txBody>
          <a:bodyPr wrap="square" rtlCol="0">
            <a:spAutoFit/>
          </a:bodyPr>
          <a:lstStyle/>
          <a:p>
            <a:r>
              <a:rPr lang="en-US" b="1" dirty="0" err="1" smtClean="0">
                <a:solidFill>
                  <a:schemeClr val="accent2"/>
                </a:solidFill>
                <a:latin typeface="Consolas" panose="020B0609020204030204" pitchFamily="49" charset="0"/>
                <a:cs typeface="Consolas" panose="020B0609020204030204" pitchFamily="49" charset="0"/>
              </a:rPr>
              <a:t>spark.dynamicAllocation.enabled</a:t>
            </a:r>
            <a:endParaRPr lang="en-US" b="1" dirty="0" smtClean="0">
              <a:solidFill>
                <a:schemeClr val="accent2"/>
              </a:solidFill>
              <a:latin typeface="Consolas" panose="020B0609020204030204" pitchFamily="49" charset="0"/>
              <a:cs typeface="Consolas" panose="020B0609020204030204" pitchFamily="49" charset="0"/>
            </a:endParaRPr>
          </a:p>
          <a:p>
            <a:r>
              <a:rPr lang="en-US" b="1" dirty="0" err="1" smtClean="0">
                <a:solidFill>
                  <a:schemeClr val="accent2"/>
                </a:solidFill>
                <a:latin typeface="Consolas" panose="020B0609020204030204" pitchFamily="49" charset="0"/>
                <a:cs typeface="Consolas" panose="020B0609020204030204" pitchFamily="49" charset="0"/>
              </a:rPr>
              <a:t>spark.dynamicAllocation.minExecutors</a:t>
            </a:r>
            <a:endParaRPr lang="en-US" b="1" dirty="0" smtClean="0">
              <a:solidFill>
                <a:schemeClr val="accent2"/>
              </a:solidFill>
              <a:latin typeface="Consolas" panose="020B0609020204030204" pitchFamily="49" charset="0"/>
              <a:cs typeface="Consolas" panose="020B0609020204030204" pitchFamily="49" charset="0"/>
            </a:endParaRPr>
          </a:p>
          <a:p>
            <a:r>
              <a:rPr lang="en-US" b="1" dirty="0" err="1" smtClean="0">
                <a:solidFill>
                  <a:schemeClr val="accent2"/>
                </a:solidFill>
                <a:latin typeface="Consolas" panose="020B0609020204030204" pitchFamily="49" charset="0"/>
                <a:cs typeface="Consolas" panose="020B0609020204030204" pitchFamily="49" charset="0"/>
              </a:rPr>
              <a:t>spark.dynamicAllocation.maxExecutors</a:t>
            </a:r>
            <a:endParaRPr lang="en-US" b="1" dirty="0">
              <a:solidFill>
                <a:schemeClr val="accent2"/>
              </a:solidFill>
              <a:latin typeface="Consolas" panose="020B0609020204030204" pitchFamily="49" charset="0"/>
              <a:cs typeface="Consolas" panose="020B0609020204030204" pitchFamily="49" charset="0"/>
            </a:endParaRPr>
          </a:p>
        </p:txBody>
      </p:sp>
      <p:sp>
        <p:nvSpPr>
          <p:cNvPr id="19" name="TextBox 18"/>
          <p:cNvSpPr txBox="1"/>
          <p:nvPr/>
        </p:nvSpPr>
        <p:spPr>
          <a:xfrm>
            <a:off x="1517658" y="3877062"/>
            <a:ext cx="2945219" cy="369332"/>
          </a:xfrm>
          <a:prstGeom prst="rect">
            <a:avLst/>
          </a:prstGeom>
          <a:noFill/>
        </p:spPr>
        <p:txBody>
          <a:bodyPr wrap="square" rtlCol="0">
            <a:spAutoFit/>
          </a:bodyPr>
          <a:lstStyle/>
          <a:p>
            <a:r>
              <a:rPr lang="en-US" dirty="0" smtClean="0"/>
              <a:t>Dynamic Allocation:</a:t>
            </a:r>
            <a:endParaRPr lang="en-US" dirty="0"/>
          </a:p>
        </p:txBody>
      </p:sp>
      <p:sp>
        <p:nvSpPr>
          <p:cNvPr id="20" name="TextBox 19"/>
          <p:cNvSpPr txBox="1"/>
          <p:nvPr/>
        </p:nvSpPr>
        <p:spPr>
          <a:xfrm>
            <a:off x="3600894" y="6596390"/>
            <a:ext cx="8591106" cy="261610"/>
          </a:xfrm>
          <a:prstGeom prst="rect">
            <a:avLst/>
          </a:prstGeom>
          <a:noFill/>
        </p:spPr>
        <p:txBody>
          <a:bodyPr wrap="square" rtlCol="0">
            <a:spAutoFit/>
          </a:bodyPr>
          <a:lstStyle/>
          <a:p>
            <a:pPr algn="r"/>
            <a:r>
              <a:rPr lang="en-US" sz="1100" dirty="0"/>
              <a:t>https://github.com/apache/spark/blob/master/core/src/main/scala/org/apache/spark/ExecutorAllocationManager.scala</a:t>
            </a:r>
          </a:p>
        </p:txBody>
      </p:sp>
      <p:sp>
        <p:nvSpPr>
          <p:cNvPr id="11" name="Title 1"/>
          <p:cNvSpPr>
            <a:spLocks noGrp="1"/>
          </p:cNvSpPr>
          <p:nvPr>
            <p:ph type="title"/>
          </p:nvPr>
        </p:nvSpPr>
        <p:spPr>
          <a:xfrm>
            <a:off x="254760" y="206375"/>
            <a:ext cx="8560454" cy="857250"/>
          </a:xfrm>
        </p:spPr>
        <p:txBody>
          <a:bodyPr>
            <a:normAutofit/>
          </a:bodyPr>
          <a:lstStyle/>
          <a:p>
            <a:r>
              <a:rPr lang="en-US" sz="4000" dirty="0" smtClean="0"/>
              <a:t>YARN Settings</a:t>
            </a:r>
            <a:endParaRPr lang="en-US" sz="4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spTree>
    <p:extLst>
      <p:ext uri="{BB962C8B-B14F-4D97-AF65-F5344CB8AC3E}">
        <p14:creationId xmlns:p14="http://schemas.microsoft.com/office/powerpoint/2010/main" val="1606194904"/>
      </p:ext>
    </p:extLst>
  </p:cSld>
  <p:clrMapOvr>
    <a:masterClrMapping/>
  </p:clrMapOvr>
  <p:transition>
    <p:push dir="u"/>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lh5.googleusercontent.com/l3xl6X3snq4rx_nuhp5vzPkQqD7RiEPRguLBmrItdfe4273oiVdG0la8knZxZ4jnViazADHCBmdmhzDLu4Fnag5u4Q7cEYqIrf0SPpeQpkajkgoNUMkCJkTNiqtXF7ls8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37" y="1283732"/>
            <a:ext cx="10972800" cy="4732583"/>
          </a:xfrm>
          <a:prstGeom prst="rect">
            <a:avLst/>
          </a:prstGeom>
          <a:noFill/>
          <a:ln>
            <a:solidFill>
              <a:schemeClr val="tx1"/>
            </a:solidFill>
          </a:ln>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4418518" y="878959"/>
            <a:ext cx="7166919" cy="369332"/>
          </a:xfrm>
          <a:prstGeom prst="rect">
            <a:avLst/>
          </a:prstGeom>
        </p:spPr>
        <p:txBody>
          <a:bodyPr wrap="square">
            <a:spAutoFit/>
          </a:bodyPr>
          <a:lstStyle/>
          <a:p>
            <a:pPr algn="r"/>
            <a:r>
              <a:rPr lang="en-US" dirty="0" smtClean="0">
                <a:solidFill>
                  <a:schemeClr val="accent2"/>
                </a:solidFill>
                <a:latin typeface="Consolas" panose="020B0609020204030204" pitchFamily="49" charset="0"/>
              </a:rPr>
              <a:t>http</a:t>
            </a:r>
            <a:r>
              <a:rPr lang="en-US" dirty="0">
                <a:solidFill>
                  <a:schemeClr val="accent2"/>
                </a:solidFill>
                <a:latin typeface="Consolas" panose="020B0609020204030204" pitchFamily="49" charset="0"/>
              </a:rPr>
              <a:t>://&lt;ip address&gt;:8088</a:t>
            </a:r>
            <a:endParaRPr lang="en-US" dirty="0">
              <a:solidFill>
                <a:schemeClr val="accent2"/>
              </a:solidFill>
            </a:endParaRPr>
          </a:p>
        </p:txBody>
      </p:sp>
      <p:sp>
        <p:nvSpPr>
          <p:cNvPr id="5" name="TextBox 4"/>
          <p:cNvSpPr txBox="1"/>
          <p:nvPr/>
        </p:nvSpPr>
        <p:spPr>
          <a:xfrm>
            <a:off x="612637" y="914400"/>
            <a:ext cx="2432340" cy="369332"/>
          </a:xfrm>
          <a:prstGeom prst="rect">
            <a:avLst/>
          </a:prstGeom>
          <a:noFill/>
        </p:spPr>
        <p:txBody>
          <a:bodyPr wrap="square" rtlCol="0">
            <a:spAutoFit/>
          </a:bodyPr>
          <a:lstStyle/>
          <a:p>
            <a:r>
              <a:rPr lang="en-US" dirty="0" smtClean="0"/>
              <a:t>No apps running</a:t>
            </a:r>
            <a:endParaRPr lang="en-US" dirty="0"/>
          </a:p>
        </p:txBody>
      </p:sp>
      <p:sp>
        <p:nvSpPr>
          <p:cNvPr id="6" name="Title 1"/>
          <p:cNvSpPr>
            <a:spLocks noGrp="1"/>
          </p:cNvSpPr>
          <p:nvPr>
            <p:ph type="title"/>
          </p:nvPr>
        </p:nvSpPr>
        <p:spPr>
          <a:xfrm>
            <a:off x="254760" y="206375"/>
            <a:ext cx="8560454" cy="857250"/>
          </a:xfrm>
        </p:spPr>
        <p:txBody>
          <a:bodyPr>
            <a:normAutofit/>
          </a:bodyPr>
          <a:lstStyle/>
          <a:p>
            <a:r>
              <a:rPr lang="en-US" sz="4000" dirty="0" smtClean="0"/>
              <a:t>YARN Resource Manager UI</a:t>
            </a:r>
            <a:endParaRPr lang="en-US" sz="40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spTree>
    <p:extLst>
      <p:ext uri="{BB962C8B-B14F-4D97-AF65-F5344CB8AC3E}">
        <p14:creationId xmlns:p14="http://schemas.microsoft.com/office/powerpoint/2010/main" val="2145304468"/>
      </p:ext>
    </p:extLst>
  </p:cSld>
  <p:clrMapOvr>
    <a:masterClrMapping/>
  </p:clrMapOvr>
  <p:transition>
    <p:push dir="u"/>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54760" y="206375"/>
            <a:ext cx="8560454" cy="857250"/>
          </a:xfrm>
        </p:spPr>
        <p:txBody>
          <a:bodyPr>
            <a:normAutofit/>
          </a:bodyPr>
          <a:lstStyle/>
          <a:p>
            <a:r>
              <a:rPr lang="en-US" sz="4000" dirty="0" smtClean="0"/>
              <a:t>Starting in “client” mode</a:t>
            </a:r>
            <a:endParaRPr lang="en-US" sz="4000" dirty="0"/>
          </a:p>
        </p:txBody>
      </p:sp>
      <p:sp>
        <p:nvSpPr>
          <p:cNvPr id="4" name="TextBox 3"/>
          <p:cNvSpPr txBox="1"/>
          <p:nvPr/>
        </p:nvSpPr>
        <p:spPr>
          <a:xfrm>
            <a:off x="783775" y="2698978"/>
            <a:ext cx="10604665" cy="1815882"/>
          </a:xfrm>
          <a:prstGeom prst="rect">
            <a:avLst/>
          </a:prstGeom>
          <a:solidFill>
            <a:schemeClr val="tx1"/>
          </a:solidFill>
          <a:ln w="50800" cmpd="thickThin">
            <a:solidFill>
              <a:schemeClr val="tx1">
                <a:lumMod val="50000"/>
                <a:lumOff val="50000"/>
              </a:schemeClr>
            </a:solidFill>
          </a:ln>
        </p:spPr>
        <p:txBody>
          <a:bodyPr wrap="square" rtlCol="0">
            <a:spAutoFit/>
          </a:bodyPr>
          <a:lstStyle/>
          <a:p>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[ec2-user@ip-10-0-72-36 ~]$ spark-submit </a:t>
            </a:r>
            <a:endPar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endParaRPr>
          </a:p>
          <a:p>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class </a:t>
            </a:r>
            <a:r>
              <a:rPr lang="en-US" sz="1400" dirty="0" err="1">
                <a:solidFill>
                  <a:schemeClr val="bg1"/>
                </a:solidFill>
                <a:latin typeface="Consolas" panose="020B0609020204030204" pitchFamily="49" charset="0"/>
                <a:ea typeface="Anonymous Pro" panose="02060609030202000504" pitchFamily="49" charset="0"/>
                <a:cs typeface="Consolas" panose="020B0609020204030204" pitchFamily="49" charset="0"/>
              </a:rPr>
              <a:t>org.apache.spark.examples.SparkPi</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a:t>
            </a:r>
            <a:endPar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endParaRPr>
          </a:p>
          <a:p>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deploy-mode </a:t>
            </a:r>
            <a:r>
              <a:rPr lang="en-US" sz="1400" b="1" dirty="0">
                <a:solidFill>
                  <a:srgbClr val="FFFF00"/>
                </a:solidFill>
                <a:latin typeface="Consolas" panose="020B0609020204030204" pitchFamily="49" charset="0"/>
                <a:ea typeface="Anonymous Pro" panose="02060609030202000504" pitchFamily="49" charset="0"/>
                <a:cs typeface="Consolas" panose="020B0609020204030204" pitchFamily="49" charset="0"/>
              </a:rPr>
              <a:t>client</a:t>
            </a:r>
            <a:r>
              <a:rPr lang="en-US" sz="1400" dirty="0">
                <a:solidFill>
                  <a:srgbClr val="FFFF00"/>
                </a:solidFill>
                <a:latin typeface="Consolas" panose="020B0609020204030204" pitchFamily="49" charset="0"/>
                <a:ea typeface="Anonymous Pro" panose="02060609030202000504" pitchFamily="49" charset="0"/>
                <a:cs typeface="Consolas" panose="020B0609020204030204" pitchFamily="49" charset="0"/>
              </a:rPr>
              <a:t> </a:t>
            </a:r>
            <a:endParaRPr lang="en-US" sz="1400" dirty="0" smtClean="0">
              <a:solidFill>
                <a:srgbClr val="FFFF00"/>
              </a:solidFill>
              <a:latin typeface="Consolas" panose="020B0609020204030204" pitchFamily="49" charset="0"/>
              <a:ea typeface="Anonymous Pro" panose="02060609030202000504" pitchFamily="49" charset="0"/>
              <a:cs typeface="Consolas" panose="020B0609020204030204" pitchFamily="49" charset="0"/>
            </a:endParaRPr>
          </a:p>
          <a:p>
            <a:r>
              <a:rPr lang="en-US" sz="1400" dirty="0">
                <a:solidFill>
                  <a:srgbClr val="FFFF00"/>
                </a:solidFill>
                <a:latin typeface="Consolas" panose="020B0609020204030204" pitchFamily="49" charset="0"/>
                <a:ea typeface="Anonymous Pro" panose="02060609030202000504" pitchFamily="49" charset="0"/>
                <a:cs typeface="Consolas" panose="020B0609020204030204" pitchFamily="49" charset="0"/>
              </a:rPr>
              <a:t> </a:t>
            </a:r>
            <a:r>
              <a:rPr lang="en-US" sz="1400" dirty="0" smtClean="0">
                <a:solidFill>
                  <a:srgbClr val="FFFF00"/>
                </a:solidFill>
                <a:latin typeface="Consolas" panose="020B0609020204030204" pitchFamily="49" charset="0"/>
                <a:ea typeface="Anonymous Pro" panose="02060609030202000504" pitchFamily="49" charset="0"/>
                <a:cs typeface="Consolas" panose="020B0609020204030204" pitchFamily="49" charset="0"/>
              </a:rPr>
              <a:t>                           </a:t>
            </a:r>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master yarn </a:t>
            </a:r>
            <a:endPar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endParaRPr>
          </a:p>
          <a:p>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opt/</a:t>
            </a:r>
            <a:r>
              <a:rPr lang="en-US" sz="1400" dirty="0" err="1">
                <a:solidFill>
                  <a:schemeClr val="bg1"/>
                </a:solidFill>
                <a:latin typeface="Consolas" panose="020B0609020204030204" pitchFamily="49" charset="0"/>
                <a:ea typeface="Anonymous Pro" panose="02060609030202000504" pitchFamily="49" charset="0"/>
                <a:cs typeface="Consolas" panose="020B0609020204030204" pitchFamily="49" charset="0"/>
              </a:rPr>
              <a:t>cloudera</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/parcels/CDH-5.2.1-1.cdh5.2.1.p0.12/jars/spark-examples-1.1.0-cdh5.2.1-hadoop2.5.0-cdh5.2.1.jar </a:t>
            </a:r>
            <a:endPar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endParaRPr>
          </a:p>
          <a:p>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                           10</a:t>
            </a:r>
            <a:endPar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endParaRPr>
          </a:p>
          <a:p>
            <a:endParaRPr lang="en-US" sz="1400" dirty="0">
              <a:solidFill>
                <a:schemeClr val="bg1"/>
              </a:solidFill>
              <a:latin typeface="Consolas" panose="020B0609020204030204" pitchFamily="49" charset="0"/>
              <a:cs typeface="Consolas" panose="020B0609020204030204" pitchFamily="49" charset="0"/>
            </a:endParaRPr>
          </a:p>
        </p:txBody>
      </p:sp>
      <p:pic>
        <p:nvPicPr>
          <p:cNvPr id="5" name="Picture 12" descr="http://mininook.com/wp-content/uploads/2014/03/utilities-terminal-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7700" y="2748556"/>
            <a:ext cx="352444" cy="338328"/>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spTree>
    <p:extLst>
      <p:ext uri="{BB962C8B-B14F-4D97-AF65-F5344CB8AC3E}">
        <p14:creationId xmlns:p14="http://schemas.microsoft.com/office/powerpoint/2010/main" val="1319353744"/>
      </p:ext>
    </p:extLst>
  </p:cSld>
  <p:clrMapOvr>
    <a:masterClrMapping/>
  </p:clrMapOvr>
  <p:transition>
    <p:push dir="u"/>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lh4.googleusercontent.com/honEZLl0iOfiRS5EVSKPFNQ2u2PuIEKpKPvNdN8cC_hVBoKcLc4P1AWvsuiq8Q0Ld8aydtzlBCd8X6iSztrPXrQcARHgUd7iy31wxQ7YH0VORNkvZzEWOK4i999WF5vtyc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48" y="1283732"/>
            <a:ext cx="10972800" cy="4659683"/>
          </a:xfrm>
          <a:prstGeom prst="rect">
            <a:avLst/>
          </a:prstGeom>
          <a:noFill/>
          <a:ln>
            <a:solidFill>
              <a:schemeClr val="tx1"/>
            </a:solidFill>
          </a:ln>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614448" y="914400"/>
            <a:ext cx="3278660" cy="369332"/>
          </a:xfrm>
          <a:prstGeom prst="rect">
            <a:avLst/>
          </a:prstGeom>
          <a:noFill/>
        </p:spPr>
        <p:txBody>
          <a:bodyPr wrap="square" rtlCol="0">
            <a:spAutoFit/>
          </a:bodyPr>
          <a:lstStyle/>
          <a:p>
            <a:r>
              <a:rPr lang="en-US" dirty="0" smtClean="0"/>
              <a:t>App running in </a:t>
            </a:r>
            <a:r>
              <a:rPr lang="en-US" dirty="0" smtClean="0">
                <a:solidFill>
                  <a:srgbClr val="FF0000"/>
                </a:solidFill>
              </a:rPr>
              <a:t>client</a:t>
            </a:r>
            <a:r>
              <a:rPr lang="en-US" dirty="0" smtClean="0"/>
              <a:t> mode</a:t>
            </a:r>
            <a:endParaRPr lang="en-US" dirty="0"/>
          </a:p>
        </p:txBody>
      </p:sp>
      <p:sp>
        <p:nvSpPr>
          <p:cNvPr id="7" name="Title 1"/>
          <p:cNvSpPr txBox="1">
            <a:spLocks/>
          </p:cNvSpPr>
          <p:nvPr/>
        </p:nvSpPr>
        <p:spPr bwMode="auto">
          <a:xfrm>
            <a:off x="254760" y="206375"/>
            <a:ext cx="11332488" cy="85725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defTabSz="609585" rtl="0" eaLnBrk="1" fontAlgn="base" hangingPunct="1">
              <a:spcBef>
                <a:spcPct val="0"/>
              </a:spcBef>
              <a:spcAft>
                <a:spcPct val="0"/>
              </a:spcAft>
              <a:defRPr sz="5333" kern="1200">
                <a:solidFill>
                  <a:schemeClr val="tx1">
                    <a:lumMod val="75000"/>
                    <a:lumOff val="25000"/>
                  </a:schemeClr>
                </a:solidFill>
                <a:latin typeface="Newslab Thin"/>
                <a:ea typeface="ＭＳ Ｐゴシック" charset="0"/>
                <a:cs typeface="Newslab Thin"/>
              </a:defRPr>
            </a:lvl1pPr>
            <a:lvl2pPr algn="l" defTabSz="609585" rtl="0" eaLnBrk="1" fontAlgn="base" hangingPunct="1">
              <a:spcBef>
                <a:spcPct val="0"/>
              </a:spcBef>
              <a:spcAft>
                <a:spcPct val="0"/>
              </a:spcAft>
              <a:defRPr sz="5333">
                <a:solidFill>
                  <a:schemeClr val="tx1"/>
                </a:solidFill>
                <a:latin typeface="Newslab Light" charset="0"/>
                <a:ea typeface="ＭＳ Ｐゴシック" charset="0"/>
              </a:defRPr>
            </a:lvl2pPr>
            <a:lvl3pPr algn="l" defTabSz="609585" rtl="0" eaLnBrk="1" fontAlgn="base" hangingPunct="1">
              <a:spcBef>
                <a:spcPct val="0"/>
              </a:spcBef>
              <a:spcAft>
                <a:spcPct val="0"/>
              </a:spcAft>
              <a:defRPr sz="5333">
                <a:solidFill>
                  <a:schemeClr val="tx1"/>
                </a:solidFill>
                <a:latin typeface="Newslab Light" charset="0"/>
                <a:ea typeface="ＭＳ Ｐゴシック" charset="0"/>
              </a:defRPr>
            </a:lvl3pPr>
            <a:lvl4pPr algn="l" defTabSz="609585" rtl="0" eaLnBrk="1" fontAlgn="base" hangingPunct="1">
              <a:spcBef>
                <a:spcPct val="0"/>
              </a:spcBef>
              <a:spcAft>
                <a:spcPct val="0"/>
              </a:spcAft>
              <a:defRPr sz="5333">
                <a:solidFill>
                  <a:schemeClr val="tx1"/>
                </a:solidFill>
                <a:latin typeface="Newslab Light" charset="0"/>
                <a:ea typeface="ＭＳ Ｐゴシック" charset="0"/>
              </a:defRPr>
            </a:lvl4pPr>
            <a:lvl5pPr algn="l" defTabSz="609585" rtl="0" eaLnBrk="1" fontAlgn="base" hangingPunct="1">
              <a:spcBef>
                <a:spcPct val="0"/>
              </a:spcBef>
              <a:spcAft>
                <a:spcPct val="0"/>
              </a:spcAft>
              <a:defRPr sz="5333">
                <a:solidFill>
                  <a:schemeClr val="tx1"/>
                </a:solidFill>
                <a:latin typeface="Newslab Light" charset="0"/>
                <a:ea typeface="ＭＳ Ｐゴシック" charset="0"/>
              </a:defRPr>
            </a:lvl5pPr>
            <a:lvl6pPr marL="609585" algn="l" defTabSz="609585" rtl="0" eaLnBrk="1" fontAlgn="base" hangingPunct="1">
              <a:spcBef>
                <a:spcPct val="0"/>
              </a:spcBef>
              <a:spcAft>
                <a:spcPct val="0"/>
              </a:spcAft>
              <a:defRPr sz="5333">
                <a:solidFill>
                  <a:schemeClr val="tx1"/>
                </a:solidFill>
                <a:latin typeface="Newslab Light" charset="0"/>
                <a:ea typeface="ＭＳ Ｐゴシック" charset="0"/>
              </a:defRPr>
            </a:lvl6pPr>
            <a:lvl7pPr marL="1219170" algn="l" defTabSz="609585" rtl="0" eaLnBrk="1" fontAlgn="base" hangingPunct="1">
              <a:spcBef>
                <a:spcPct val="0"/>
              </a:spcBef>
              <a:spcAft>
                <a:spcPct val="0"/>
              </a:spcAft>
              <a:defRPr sz="5333">
                <a:solidFill>
                  <a:schemeClr val="tx1"/>
                </a:solidFill>
                <a:latin typeface="Newslab Light" charset="0"/>
                <a:ea typeface="ＭＳ Ｐゴシック" charset="0"/>
              </a:defRPr>
            </a:lvl7pPr>
            <a:lvl8pPr marL="1828754" algn="l" defTabSz="609585" rtl="0" eaLnBrk="1" fontAlgn="base" hangingPunct="1">
              <a:spcBef>
                <a:spcPct val="0"/>
              </a:spcBef>
              <a:spcAft>
                <a:spcPct val="0"/>
              </a:spcAft>
              <a:defRPr sz="5333">
                <a:solidFill>
                  <a:schemeClr val="tx1"/>
                </a:solidFill>
                <a:latin typeface="Newslab Light" charset="0"/>
                <a:ea typeface="ＭＳ Ｐゴシック" charset="0"/>
              </a:defRPr>
            </a:lvl8pPr>
            <a:lvl9pPr marL="2438339" algn="l" defTabSz="609585" rtl="0" eaLnBrk="1" fontAlgn="base" hangingPunct="1">
              <a:spcBef>
                <a:spcPct val="0"/>
              </a:spcBef>
              <a:spcAft>
                <a:spcPct val="0"/>
              </a:spcAft>
              <a:defRPr sz="5333">
                <a:solidFill>
                  <a:schemeClr val="tx1"/>
                </a:solidFill>
                <a:latin typeface="Newslab Light" charset="0"/>
                <a:ea typeface="ＭＳ Ｐゴシック" charset="0"/>
              </a:defRPr>
            </a:lvl9pPr>
          </a:lstStyle>
          <a:p>
            <a:r>
              <a:rPr lang="en-US" sz="4000" dirty="0" smtClean="0"/>
              <a:t>YARN Resource Manager UI</a:t>
            </a:r>
            <a:endParaRPr lang="en-US" sz="40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spTree>
    <p:extLst>
      <p:ext uri="{BB962C8B-B14F-4D97-AF65-F5344CB8AC3E}">
        <p14:creationId xmlns:p14="http://schemas.microsoft.com/office/powerpoint/2010/main" val="567290425"/>
      </p:ext>
    </p:extLst>
  </p:cSld>
  <p:clrMapOvr>
    <a:masterClrMapping/>
  </p:clrMapOvr>
  <p:transition>
    <p:push dir="u"/>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lh3.googleusercontent.com/7hjStyJOPMuHHZp-L7bOY_mI3CFwGLRChTFgdGWpGnQNEHRox_DJ9gy0YSoTjMg1eVAPZ5__SHBSozZSaWnN4woO5AIfn6nJ-elINqKShVOT0UaFtbtOmFTHf1uxJUr6ff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48" y="1283732"/>
            <a:ext cx="10972800" cy="4360600"/>
          </a:xfrm>
          <a:prstGeom prst="rect">
            <a:avLst/>
          </a:prstGeom>
          <a:noFill/>
          <a:ln>
            <a:solidFill>
              <a:schemeClr val="tx1"/>
            </a:solidFill>
          </a:ln>
          <a:extLst>
            <a:ext uri="{909E8E84-426E-40dd-AFC4-6F175D3DCCD1}">
              <a14:hiddenFill xmlns:a14="http://schemas.microsoft.com/office/drawing/2010/main" xmlns="">
                <a:solidFill>
                  <a:srgbClr val="FFFFFF"/>
                </a:solidFill>
              </a14:hiddenFill>
            </a:ext>
          </a:extLst>
        </p:spPr>
      </p:pic>
      <p:sp>
        <p:nvSpPr>
          <p:cNvPr id="6" name="Title 1"/>
          <p:cNvSpPr txBox="1">
            <a:spLocks/>
          </p:cNvSpPr>
          <p:nvPr/>
        </p:nvSpPr>
        <p:spPr bwMode="auto">
          <a:xfrm>
            <a:off x="254760" y="206375"/>
            <a:ext cx="11332488" cy="85725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defTabSz="609585" rtl="0" eaLnBrk="1" fontAlgn="base" hangingPunct="1">
              <a:spcBef>
                <a:spcPct val="0"/>
              </a:spcBef>
              <a:spcAft>
                <a:spcPct val="0"/>
              </a:spcAft>
              <a:defRPr sz="5333" kern="1200">
                <a:solidFill>
                  <a:schemeClr val="tx1">
                    <a:lumMod val="75000"/>
                    <a:lumOff val="25000"/>
                  </a:schemeClr>
                </a:solidFill>
                <a:latin typeface="Newslab Thin"/>
                <a:ea typeface="ＭＳ Ｐゴシック" charset="0"/>
                <a:cs typeface="Newslab Thin"/>
              </a:defRPr>
            </a:lvl1pPr>
            <a:lvl2pPr algn="l" defTabSz="609585" rtl="0" eaLnBrk="1" fontAlgn="base" hangingPunct="1">
              <a:spcBef>
                <a:spcPct val="0"/>
              </a:spcBef>
              <a:spcAft>
                <a:spcPct val="0"/>
              </a:spcAft>
              <a:defRPr sz="5333">
                <a:solidFill>
                  <a:schemeClr val="tx1"/>
                </a:solidFill>
                <a:latin typeface="Newslab Light" charset="0"/>
                <a:ea typeface="ＭＳ Ｐゴシック" charset="0"/>
              </a:defRPr>
            </a:lvl2pPr>
            <a:lvl3pPr algn="l" defTabSz="609585" rtl="0" eaLnBrk="1" fontAlgn="base" hangingPunct="1">
              <a:spcBef>
                <a:spcPct val="0"/>
              </a:spcBef>
              <a:spcAft>
                <a:spcPct val="0"/>
              </a:spcAft>
              <a:defRPr sz="5333">
                <a:solidFill>
                  <a:schemeClr val="tx1"/>
                </a:solidFill>
                <a:latin typeface="Newslab Light" charset="0"/>
                <a:ea typeface="ＭＳ Ｐゴシック" charset="0"/>
              </a:defRPr>
            </a:lvl3pPr>
            <a:lvl4pPr algn="l" defTabSz="609585" rtl="0" eaLnBrk="1" fontAlgn="base" hangingPunct="1">
              <a:spcBef>
                <a:spcPct val="0"/>
              </a:spcBef>
              <a:spcAft>
                <a:spcPct val="0"/>
              </a:spcAft>
              <a:defRPr sz="5333">
                <a:solidFill>
                  <a:schemeClr val="tx1"/>
                </a:solidFill>
                <a:latin typeface="Newslab Light" charset="0"/>
                <a:ea typeface="ＭＳ Ｐゴシック" charset="0"/>
              </a:defRPr>
            </a:lvl4pPr>
            <a:lvl5pPr algn="l" defTabSz="609585" rtl="0" eaLnBrk="1" fontAlgn="base" hangingPunct="1">
              <a:spcBef>
                <a:spcPct val="0"/>
              </a:spcBef>
              <a:spcAft>
                <a:spcPct val="0"/>
              </a:spcAft>
              <a:defRPr sz="5333">
                <a:solidFill>
                  <a:schemeClr val="tx1"/>
                </a:solidFill>
                <a:latin typeface="Newslab Light" charset="0"/>
                <a:ea typeface="ＭＳ Ｐゴシック" charset="0"/>
              </a:defRPr>
            </a:lvl5pPr>
            <a:lvl6pPr marL="609585" algn="l" defTabSz="609585" rtl="0" eaLnBrk="1" fontAlgn="base" hangingPunct="1">
              <a:spcBef>
                <a:spcPct val="0"/>
              </a:spcBef>
              <a:spcAft>
                <a:spcPct val="0"/>
              </a:spcAft>
              <a:defRPr sz="5333">
                <a:solidFill>
                  <a:schemeClr val="tx1"/>
                </a:solidFill>
                <a:latin typeface="Newslab Light" charset="0"/>
                <a:ea typeface="ＭＳ Ｐゴシック" charset="0"/>
              </a:defRPr>
            </a:lvl6pPr>
            <a:lvl7pPr marL="1219170" algn="l" defTabSz="609585" rtl="0" eaLnBrk="1" fontAlgn="base" hangingPunct="1">
              <a:spcBef>
                <a:spcPct val="0"/>
              </a:spcBef>
              <a:spcAft>
                <a:spcPct val="0"/>
              </a:spcAft>
              <a:defRPr sz="5333">
                <a:solidFill>
                  <a:schemeClr val="tx1"/>
                </a:solidFill>
                <a:latin typeface="Newslab Light" charset="0"/>
                <a:ea typeface="ＭＳ Ｐゴシック" charset="0"/>
              </a:defRPr>
            </a:lvl7pPr>
            <a:lvl8pPr marL="1828754" algn="l" defTabSz="609585" rtl="0" eaLnBrk="1" fontAlgn="base" hangingPunct="1">
              <a:spcBef>
                <a:spcPct val="0"/>
              </a:spcBef>
              <a:spcAft>
                <a:spcPct val="0"/>
              </a:spcAft>
              <a:defRPr sz="5333">
                <a:solidFill>
                  <a:schemeClr val="tx1"/>
                </a:solidFill>
                <a:latin typeface="Newslab Light" charset="0"/>
                <a:ea typeface="ＭＳ Ｐゴシック" charset="0"/>
              </a:defRPr>
            </a:lvl8pPr>
            <a:lvl9pPr marL="2438339" algn="l" defTabSz="609585" rtl="0" eaLnBrk="1" fontAlgn="base" hangingPunct="1">
              <a:spcBef>
                <a:spcPct val="0"/>
              </a:spcBef>
              <a:spcAft>
                <a:spcPct val="0"/>
              </a:spcAft>
              <a:defRPr sz="5333">
                <a:solidFill>
                  <a:schemeClr val="tx1"/>
                </a:solidFill>
                <a:latin typeface="Newslab Light" charset="0"/>
                <a:ea typeface="ＭＳ Ｐゴシック" charset="0"/>
              </a:defRPr>
            </a:lvl9pPr>
          </a:lstStyle>
          <a:p>
            <a:r>
              <a:rPr lang="en-US" sz="4000" dirty="0" smtClean="0"/>
              <a:t>YARN Resource Manager UI</a:t>
            </a:r>
            <a:endParaRPr lang="en-US" sz="4000" dirty="0"/>
          </a:p>
        </p:txBody>
      </p:sp>
      <p:sp>
        <p:nvSpPr>
          <p:cNvPr id="7" name="TextBox 6"/>
          <p:cNvSpPr txBox="1"/>
          <p:nvPr/>
        </p:nvSpPr>
        <p:spPr>
          <a:xfrm>
            <a:off x="614448" y="914400"/>
            <a:ext cx="3278660" cy="369332"/>
          </a:xfrm>
          <a:prstGeom prst="rect">
            <a:avLst/>
          </a:prstGeom>
          <a:noFill/>
        </p:spPr>
        <p:txBody>
          <a:bodyPr wrap="square" rtlCol="0">
            <a:spAutoFit/>
          </a:bodyPr>
          <a:lstStyle/>
          <a:p>
            <a:r>
              <a:rPr lang="en-US" dirty="0" smtClean="0"/>
              <a:t>App running in </a:t>
            </a:r>
            <a:r>
              <a:rPr lang="en-US" dirty="0" smtClean="0">
                <a:solidFill>
                  <a:srgbClr val="FF0000"/>
                </a:solidFill>
              </a:rPr>
              <a:t>client</a:t>
            </a:r>
            <a:r>
              <a:rPr lang="en-US" dirty="0" smtClean="0"/>
              <a:t> mode</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spTree>
    <p:extLst>
      <p:ext uri="{BB962C8B-B14F-4D97-AF65-F5344CB8AC3E}">
        <p14:creationId xmlns:p14="http://schemas.microsoft.com/office/powerpoint/2010/main" val="1587627656"/>
      </p:ext>
    </p:extLst>
  </p:cSld>
  <p:clrMapOvr>
    <a:masterClrMapping/>
  </p:clrMapOvr>
  <p:transition>
    <p:push dir="u"/>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83775" y="2698978"/>
            <a:ext cx="10604665" cy="1815882"/>
          </a:xfrm>
          <a:prstGeom prst="rect">
            <a:avLst/>
          </a:prstGeom>
          <a:solidFill>
            <a:schemeClr val="tx1"/>
          </a:solidFill>
          <a:ln w="50800" cmpd="thickThin">
            <a:solidFill>
              <a:schemeClr val="tx1">
                <a:lumMod val="50000"/>
                <a:lumOff val="50000"/>
              </a:schemeClr>
            </a:solidFill>
          </a:ln>
        </p:spPr>
        <p:txBody>
          <a:bodyPr wrap="square" rtlCol="0">
            <a:spAutoFit/>
          </a:bodyPr>
          <a:lstStyle/>
          <a:p>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[ec2-user@ip-10-0-72-36 ~]$ spark-submit </a:t>
            </a:r>
            <a:endPar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endParaRPr>
          </a:p>
          <a:p>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class </a:t>
            </a:r>
            <a:r>
              <a:rPr lang="en-US" sz="1400" dirty="0" err="1">
                <a:solidFill>
                  <a:schemeClr val="bg1"/>
                </a:solidFill>
                <a:latin typeface="Consolas" panose="020B0609020204030204" pitchFamily="49" charset="0"/>
                <a:ea typeface="Anonymous Pro" panose="02060609030202000504" pitchFamily="49" charset="0"/>
                <a:cs typeface="Consolas" panose="020B0609020204030204" pitchFamily="49" charset="0"/>
              </a:rPr>
              <a:t>org.apache.spark.examples.SparkPi</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a:t>
            </a:r>
            <a:endPar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endParaRPr>
          </a:p>
          <a:p>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deploy-mode </a:t>
            </a:r>
            <a:r>
              <a:rPr lang="en-US" sz="1400" b="1" dirty="0">
                <a:solidFill>
                  <a:srgbClr val="FFFF00"/>
                </a:solidFill>
                <a:latin typeface="Consolas" panose="020B0609020204030204" pitchFamily="49" charset="0"/>
                <a:ea typeface="Anonymous Pro" panose="02060609030202000504" pitchFamily="49" charset="0"/>
                <a:cs typeface="Consolas" panose="020B0609020204030204" pitchFamily="49" charset="0"/>
              </a:rPr>
              <a:t>cluster</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a:t>
            </a:r>
            <a:endPar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endParaRPr>
          </a:p>
          <a:p>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master yarn </a:t>
            </a:r>
            <a:endPar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endParaRPr>
          </a:p>
          <a:p>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opt/</a:t>
            </a:r>
            <a:r>
              <a:rPr lang="en-US" sz="1400" dirty="0" err="1">
                <a:solidFill>
                  <a:schemeClr val="bg1"/>
                </a:solidFill>
                <a:latin typeface="Consolas" panose="020B0609020204030204" pitchFamily="49" charset="0"/>
                <a:ea typeface="Anonymous Pro" panose="02060609030202000504" pitchFamily="49" charset="0"/>
                <a:cs typeface="Consolas" panose="020B0609020204030204" pitchFamily="49" charset="0"/>
              </a:rPr>
              <a:t>cloudera</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/parcels/CDH-5.2.1-1.cdh5.2.1.p0.12/jars/spark-examples-1.1.0-cdh5.2.1-hadoop2.5.0-cdh5.2.1.jar </a:t>
            </a:r>
            <a:endPar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endParaRPr>
          </a:p>
          <a:p>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                           10</a:t>
            </a:r>
          </a:p>
          <a:p>
            <a:endPar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endParaRPr>
          </a:p>
        </p:txBody>
      </p:sp>
      <p:sp>
        <p:nvSpPr>
          <p:cNvPr id="6" name="Title 1"/>
          <p:cNvSpPr>
            <a:spLocks noGrp="1"/>
          </p:cNvSpPr>
          <p:nvPr>
            <p:ph type="title"/>
          </p:nvPr>
        </p:nvSpPr>
        <p:spPr>
          <a:xfrm>
            <a:off x="254760" y="206375"/>
            <a:ext cx="8560454" cy="857250"/>
          </a:xfrm>
        </p:spPr>
        <p:txBody>
          <a:bodyPr>
            <a:normAutofit/>
          </a:bodyPr>
          <a:lstStyle/>
          <a:p>
            <a:r>
              <a:rPr lang="en-US" sz="4000" dirty="0" smtClean="0"/>
              <a:t>Starting in “cluster” mode</a:t>
            </a:r>
            <a:endParaRPr lang="en-US" sz="4000" dirty="0"/>
          </a:p>
        </p:txBody>
      </p:sp>
      <p:pic>
        <p:nvPicPr>
          <p:cNvPr id="5" name="Picture 12" descr="http://mininook.com/wp-content/uploads/2014/03/utilities-terminal-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7700" y="2748556"/>
            <a:ext cx="352444" cy="338328"/>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spTree>
    <p:extLst>
      <p:ext uri="{BB962C8B-B14F-4D97-AF65-F5344CB8AC3E}">
        <p14:creationId xmlns:p14="http://schemas.microsoft.com/office/powerpoint/2010/main" val="569425934"/>
      </p:ext>
    </p:extLst>
  </p:cSld>
  <p:clrMapOvr>
    <a:masterClrMapping/>
  </p:clrMapOvr>
  <p:transition>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5238855" y="6152004"/>
            <a:ext cx="1454504" cy="384719"/>
          </a:xfrm>
          <a:prstGeom prst="rect">
            <a:avLst/>
          </a:prstGeom>
          <a:noFill/>
        </p:spPr>
        <p:txBody>
          <a:bodyPr wrap="square" lIns="91438" tIns="45719" rIns="91438" bIns="45719" rtlCol="0">
            <a:spAutoFit/>
          </a:bodyPr>
          <a:lstStyle/>
          <a:p>
            <a:pPr algn="ctr"/>
            <a:r>
              <a:rPr lang="en-US" dirty="0" smtClean="0">
                <a:latin typeface="Source Sans Pro"/>
                <a:cs typeface="Source Sans Pro"/>
              </a:rPr>
              <a:t>Driver</a:t>
            </a:r>
          </a:p>
        </p:txBody>
      </p:sp>
      <p:pic>
        <p:nvPicPr>
          <p:cNvPr id="54" name="Picture 5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39779" y="150453"/>
            <a:ext cx="282080" cy="321571"/>
          </a:xfrm>
          <a:prstGeom prst="rect">
            <a:avLst/>
          </a:prstGeom>
        </p:spPr>
      </p:pic>
      <p:pic>
        <p:nvPicPr>
          <p:cNvPr id="56" name="Picture 5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49079" y="150453"/>
            <a:ext cx="282080" cy="321571"/>
          </a:xfrm>
          <a:prstGeom prst="rect">
            <a:avLst/>
          </a:prstGeom>
        </p:spPr>
      </p:pic>
      <p:pic>
        <p:nvPicPr>
          <p:cNvPr id="58" name="Picture 5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74233" y="150453"/>
            <a:ext cx="282080" cy="321571"/>
          </a:xfrm>
          <a:prstGeom prst="rect">
            <a:avLst/>
          </a:prstGeom>
        </p:spPr>
      </p:pic>
      <p:pic>
        <p:nvPicPr>
          <p:cNvPr id="60" name="Picture 5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17895" y="150453"/>
            <a:ext cx="282080" cy="321571"/>
          </a:xfrm>
          <a:prstGeom prst="rect">
            <a:avLst/>
          </a:prstGeom>
        </p:spPr>
      </p:pic>
      <p:sp>
        <p:nvSpPr>
          <p:cNvPr id="61" name="Rectangle 60"/>
          <p:cNvSpPr/>
          <p:nvPr/>
        </p:nvSpPr>
        <p:spPr>
          <a:xfrm>
            <a:off x="4397597" y="995035"/>
            <a:ext cx="2975191" cy="955091"/>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62" name="Straight Connector 61"/>
          <p:cNvCxnSpPr/>
          <p:nvPr/>
        </p:nvCxnSpPr>
        <p:spPr>
          <a:xfrm>
            <a:off x="5114523" y="1012080"/>
            <a:ext cx="0" cy="938047"/>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5870333" y="995036"/>
            <a:ext cx="0" cy="938047"/>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5293" y="1012080"/>
            <a:ext cx="0" cy="938047"/>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7410995" y="1641957"/>
            <a:ext cx="1912924"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logLinesRDD</a:t>
            </a:r>
            <a:endParaRPr lang="en-US" dirty="0">
              <a:solidFill>
                <a:schemeClr val="tx1">
                  <a:lumMod val="95000"/>
                </a:schemeClr>
              </a:solidFill>
              <a:latin typeface="Source Sans Pro"/>
              <a:cs typeface="Source Sans Pro"/>
            </a:endParaRPr>
          </a:p>
        </p:txBody>
      </p:sp>
      <p:sp>
        <p:nvSpPr>
          <p:cNvPr id="66" name="TextBox 65"/>
          <p:cNvSpPr txBox="1"/>
          <p:nvPr/>
        </p:nvSpPr>
        <p:spPr>
          <a:xfrm>
            <a:off x="7410995" y="3045730"/>
            <a:ext cx="1912924"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errorsRDD</a:t>
            </a:r>
            <a:endParaRPr lang="en-US" dirty="0">
              <a:solidFill>
                <a:schemeClr val="tx1">
                  <a:lumMod val="95000"/>
                </a:schemeClr>
              </a:solidFill>
              <a:latin typeface="Source Sans Pro"/>
              <a:cs typeface="Source Sans Pro"/>
            </a:endParaRPr>
          </a:p>
        </p:txBody>
      </p:sp>
      <p:sp>
        <p:nvSpPr>
          <p:cNvPr id="67" name="Rectangle 66"/>
          <p:cNvSpPr/>
          <p:nvPr/>
        </p:nvSpPr>
        <p:spPr>
          <a:xfrm>
            <a:off x="4435809" y="2504999"/>
            <a:ext cx="2975191" cy="955091"/>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68" name="Straight Connector 67"/>
          <p:cNvCxnSpPr/>
          <p:nvPr/>
        </p:nvCxnSpPr>
        <p:spPr>
          <a:xfrm>
            <a:off x="5152735" y="2522044"/>
            <a:ext cx="0" cy="938047"/>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908545" y="2505000"/>
            <a:ext cx="0" cy="938047"/>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643505" y="2522044"/>
            <a:ext cx="0" cy="938047"/>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5148078" y="3884791"/>
            <a:ext cx="1520943" cy="955091"/>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72" name="Straight Connector 71"/>
          <p:cNvCxnSpPr/>
          <p:nvPr/>
        </p:nvCxnSpPr>
        <p:spPr>
          <a:xfrm>
            <a:off x="5938744" y="3901836"/>
            <a:ext cx="0" cy="938047"/>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729416" y="4449496"/>
            <a:ext cx="2594501"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cleanedRDD</a:t>
            </a:r>
            <a:endParaRPr lang="en-US" dirty="0">
              <a:solidFill>
                <a:schemeClr val="tx1">
                  <a:lumMod val="95000"/>
                </a:schemeClr>
              </a:solidFill>
              <a:latin typeface="Source Sans Pro"/>
              <a:cs typeface="Source Sans Pro"/>
            </a:endParaRPr>
          </a:p>
        </p:txBody>
      </p:sp>
      <p:cxnSp>
        <p:nvCxnSpPr>
          <p:cNvPr id="74" name="Straight Connector 73"/>
          <p:cNvCxnSpPr/>
          <p:nvPr/>
        </p:nvCxnSpPr>
        <p:spPr>
          <a:xfrm>
            <a:off x="5264988" y="4150099"/>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5273697" y="4354749"/>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5278941" y="4541983"/>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040662" y="4236592"/>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045906" y="4423827"/>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urved Left Arrow 27"/>
          <p:cNvSpPr/>
          <p:nvPr/>
        </p:nvSpPr>
        <p:spPr>
          <a:xfrm rot="10800000">
            <a:off x="4197344" y="4541989"/>
            <a:ext cx="1143477" cy="1555767"/>
          </a:xfrm>
          <a:prstGeom prst="curvedLeftArrow">
            <a:avLst/>
          </a:prstGeom>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solidFill>
                <a:schemeClr val="tx1"/>
              </a:solidFill>
            </a:endParaRPr>
          </a:p>
        </p:txBody>
      </p:sp>
      <p:sp>
        <p:nvSpPr>
          <p:cNvPr id="29" name="Curved Left Arrow 28"/>
          <p:cNvSpPr/>
          <p:nvPr/>
        </p:nvSpPr>
        <p:spPr>
          <a:xfrm rot="10800000">
            <a:off x="3424708" y="1172238"/>
            <a:ext cx="1143477" cy="1555767"/>
          </a:xfrm>
          <a:prstGeom prst="curvedLeftArrow">
            <a:avLst/>
          </a:prstGeom>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solidFill>
                <a:schemeClr val="tx1"/>
              </a:solidFill>
            </a:endParaRPr>
          </a:p>
        </p:txBody>
      </p:sp>
      <p:sp>
        <p:nvSpPr>
          <p:cNvPr id="30" name="Curved Left Arrow 29"/>
          <p:cNvSpPr/>
          <p:nvPr/>
        </p:nvSpPr>
        <p:spPr>
          <a:xfrm rot="10800000">
            <a:off x="3864068" y="2914568"/>
            <a:ext cx="1143477" cy="1555767"/>
          </a:xfrm>
          <a:prstGeom prst="curvedLeftArrow">
            <a:avLst/>
          </a:prstGeom>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solidFill>
                <a:schemeClr val="tx1"/>
              </a:solidFill>
            </a:endParaRPr>
          </a:p>
        </p:txBody>
      </p:sp>
      <p:sp>
        <p:nvSpPr>
          <p:cNvPr id="4" name="Down Arrow 3"/>
          <p:cNvSpPr/>
          <p:nvPr/>
        </p:nvSpPr>
        <p:spPr>
          <a:xfrm>
            <a:off x="4639779" y="472018"/>
            <a:ext cx="282080" cy="581604"/>
          </a:xfrm>
          <a:prstGeom prst="downArrow">
            <a:avLst/>
          </a:prstGeom>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33" name="Down Arrow 32"/>
          <p:cNvSpPr/>
          <p:nvPr/>
        </p:nvSpPr>
        <p:spPr>
          <a:xfrm>
            <a:off x="5340819" y="472018"/>
            <a:ext cx="282080" cy="581604"/>
          </a:xfrm>
          <a:prstGeom prst="downArrow">
            <a:avLst/>
          </a:prstGeom>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34" name="Down Arrow 33"/>
          <p:cNvSpPr/>
          <p:nvPr/>
        </p:nvSpPr>
        <p:spPr>
          <a:xfrm>
            <a:off x="6074233" y="472018"/>
            <a:ext cx="282080" cy="581604"/>
          </a:xfrm>
          <a:prstGeom prst="downArrow">
            <a:avLst/>
          </a:prstGeom>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35" name="Down Arrow 34"/>
          <p:cNvSpPr/>
          <p:nvPr/>
        </p:nvSpPr>
        <p:spPr>
          <a:xfrm>
            <a:off x="6817895" y="472018"/>
            <a:ext cx="282080" cy="581604"/>
          </a:xfrm>
          <a:prstGeom prst="downArrow">
            <a:avLst/>
          </a:prstGeom>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36" name="TextBox 35"/>
          <p:cNvSpPr txBox="1"/>
          <p:nvPr/>
        </p:nvSpPr>
        <p:spPr>
          <a:xfrm rot="20458086">
            <a:off x="2961704" y="5489244"/>
            <a:ext cx="1451897" cy="384719"/>
          </a:xfrm>
          <a:prstGeom prst="rect">
            <a:avLst/>
          </a:prstGeom>
          <a:noFill/>
        </p:spPr>
        <p:txBody>
          <a:bodyPr wrap="square" lIns="91438" tIns="45719" rIns="91438" bIns="45719" rtlCol="0">
            <a:spAutoFit/>
          </a:bodyPr>
          <a:lstStyle/>
          <a:p>
            <a:r>
              <a:rPr lang="en-US" dirty="0">
                <a:solidFill>
                  <a:schemeClr val="tx1">
                    <a:lumMod val="95000"/>
                  </a:schemeClr>
                </a:solidFill>
                <a:latin typeface="Source Sans Pro Light"/>
                <a:cs typeface="Source Sans Pro Light"/>
              </a:rPr>
              <a:t>1. compute</a:t>
            </a:r>
          </a:p>
        </p:txBody>
      </p:sp>
      <p:sp>
        <p:nvSpPr>
          <p:cNvPr id="37" name="TextBox 36"/>
          <p:cNvSpPr txBox="1"/>
          <p:nvPr/>
        </p:nvSpPr>
        <p:spPr>
          <a:xfrm rot="20458086">
            <a:off x="2627714" y="3929034"/>
            <a:ext cx="1451897" cy="384719"/>
          </a:xfrm>
          <a:prstGeom prst="rect">
            <a:avLst/>
          </a:prstGeom>
          <a:noFill/>
        </p:spPr>
        <p:txBody>
          <a:bodyPr wrap="square" lIns="91438" tIns="45719" rIns="91438" bIns="45719" rtlCol="0">
            <a:spAutoFit/>
          </a:bodyPr>
          <a:lstStyle/>
          <a:p>
            <a:r>
              <a:rPr lang="en-US" dirty="0">
                <a:solidFill>
                  <a:schemeClr val="tx1">
                    <a:lumMod val="95000"/>
                  </a:schemeClr>
                </a:solidFill>
                <a:latin typeface="Source Sans Pro Light"/>
                <a:cs typeface="Source Sans Pro Light"/>
              </a:rPr>
              <a:t>2. compute</a:t>
            </a:r>
          </a:p>
        </p:txBody>
      </p:sp>
      <p:sp>
        <p:nvSpPr>
          <p:cNvPr id="38" name="TextBox 37"/>
          <p:cNvSpPr txBox="1"/>
          <p:nvPr/>
        </p:nvSpPr>
        <p:spPr>
          <a:xfrm rot="20458086">
            <a:off x="2213545" y="2173913"/>
            <a:ext cx="1451897" cy="384719"/>
          </a:xfrm>
          <a:prstGeom prst="rect">
            <a:avLst/>
          </a:prstGeom>
          <a:noFill/>
        </p:spPr>
        <p:txBody>
          <a:bodyPr wrap="square" lIns="91438" tIns="45719" rIns="91438" bIns="45719" rtlCol="0">
            <a:spAutoFit/>
          </a:bodyPr>
          <a:lstStyle/>
          <a:p>
            <a:r>
              <a:rPr lang="en-US" dirty="0">
                <a:solidFill>
                  <a:schemeClr val="tx1">
                    <a:lumMod val="95000"/>
                  </a:schemeClr>
                </a:solidFill>
                <a:latin typeface="Source Sans Pro Light"/>
                <a:cs typeface="Source Sans Pro Light"/>
              </a:rPr>
              <a:t>3. compute</a:t>
            </a:r>
          </a:p>
        </p:txBody>
      </p:sp>
      <p:sp>
        <p:nvSpPr>
          <p:cNvPr id="39" name="TextBox 38"/>
          <p:cNvSpPr txBox="1"/>
          <p:nvPr/>
        </p:nvSpPr>
        <p:spPr>
          <a:xfrm>
            <a:off x="3424713" y="472021"/>
            <a:ext cx="1451897" cy="384719"/>
          </a:xfrm>
          <a:prstGeom prst="rect">
            <a:avLst/>
          </a:prstGeom>
          <a:noFill/>
        </p:spPr>
        <p:txBody>
          <a:bodyPr wrap="square" lIns="91438" tIns="45719" rIns="91438" bIns="45719" rtlCol="0">
            <a:spAutoFit/>
          </a:bodyPr>
          <a:lstStyle/>
          <a:p>
            <a:r>
              <a:rPr lang="en-US" dirty="0">
                <a:solidFill>
                  <a:schemeClr val="tx1">
                    <a:lumMod val="95000"/>
                  </a:schemeClr>
                </a:solidFill>
                <a:latin typeface="Source Sans Pro Light"/>
                <a:cs typeface="Source Sans Pro Light"/>
              </a:rPr>
              <a:t>4. compute</a:t>
            </a:r>
          </a:p>
        </p:txBody>
      </p:sp>
      <p:sp>
        <p:nvSpPr>
          <p:cNvPr id="40" name="Title 1"/>
          <p:cNvSpPr>
            <a:spLocks noGrp="1"/>
          </p:cNvSpPr>
          <p:nvPr>
            <p:ph type="title"/>
          </p:nvPr>
        </p:nvSpPr>
        <p:spPr>
          <a:xfrm>
            <a:off x="339681" y="275167"/>
            <a:ext cx="11413939" cy="1143000"/>
          </a:xfrm>
        </p:spPr>
        <p:txBody>
          <a:bodyPr>
            <a:normAutofit/>
          </a:bodyPr>
          <a:lstStyle/>
          <a:p>
            <a:r>
              <a:rPr lang="en-US" sz="3700" dirty="0"/>
              <a:t>Physical</a:t>
            </a: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078" y="5222291"/>
            <a:ext cx="1166057" cy="1072469"/>
          </a:xfrm>
          <a:prstGeom prst="rect">
            <a:avLst/>
          </a:prstGeom>
        </p:spPr>
      </p:pic>
    </p:spTree>
    <p:extLst>
      <p:ext uri="{BB962C8B-B14F-4D97-AF65-F5344CB8AC3E}">
        <p14:creationId xmlns:p14="http://schemas.microsoft.com/office/powerpoint/2010/main" val="1214875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5751" y="914400"/>
            <a:ext cx="3616127" cy="369332"/>
          </a:xfrm>
          <a:prstGeom prst="rect">
            <a:avLst/>
          </a:prstGeom>
          <a:noFill/>
        </p:spPr>
        <p:txBody>
          <a:bodyPr wrap="square" rtlCol="0">
            <a:spAutoFit/>
          </a:bodyPr>
          <a:lstStyle/>
          <a:p>
            <a:r>
              <a:rPr lang="en-US" dirty="0" smtClean="0"/>
              <a:t>App running in </a:t>
            </a:r>
            <a:r>
              <a:rPr lang="en-US" dirty="0" smtClean="0">
                <a:solidFill>
                  <a:srgbClr val="FF0000"/>
                </a:solidFill>
              </a:rPr>
              <a:t>cluster </a:t>
            </a:r>
            <a:r>
              <a:rPr lang="en-US" dirty="0" smtClean="0"/>
              <a:t>mode</a:t>
            </a:r>
            <a:endParaRPr lang="en-US" dirty="0"/>
          </a:p>
        </p:txBody>
      </p:sp>
      <p:pic>
        <p:nvPicPr>
          <p:cNvPr id="4" name="Picture 2" descr="https://lh5.googleusercontent.com/fT-4KAUa36v8G57EcqU87JZy3OE8hBio2mCirb1ULAZGqNDDRpd7Tm_k8Ber6H__pE1JjWi1nYo9g0PdXz4DJTi8u7SM_ElQvTPeA9Yh4Y7cuXNpYTIin2SZbsC-Ytuw_g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51" y="1283732"/>
            <a:ext cx="10972800" cy="4236671"/>
          </a:xfrm>
          <a:prstGeom prst="rect">
            <a:avLst/>
          </a:prstGeom>
          <a:noFill/>
          <a:ln>
            <a:solidFill>
              <a:schemeClr val="tx1"/>
            </a:solidFill>
          </a:ln>
          <a:extLst>
            <a:ext uri="{909E8E84-426E-40dd-AFC4-6F175D3DCCD1}">
              <a14:hiddenFill xmlns:a14="http://schemas.microsoft.com/office/drawing/2010/main" xmlns="">
                <a:solidFill>
                  <a:srgbClr val="FFFFFF"/>
                </a:solidFill>
              </a14:hiddenFill>
            </a:ext>
          </a:extLst>
        </p:spPr>
      </p:pic>
      <p:sp>
        <p:nvSpPr>
          <p:cNvPr id="7" name="Title 1"/>
          <p:cNvSpPr txBox="1">
            <a:spLocks/>
          </p:cNvSpPr>
          <p:nvPr/>
        </p:nvSpPr>
        <p:spPr bwMode="auto">
          <a:xfrm>
            <a:off x="254760" y="206375"/>
            <a:ext cx="11332488" cy="85725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defTabSz="609585" rtl="0" eaLnBrk="1" fontAlgn="base" hangingPunct="1">
              <a:spcBef>
                <a:spcPct val="0"/>
              </a:spcBef>
              <a:spcAft>
                <a:spcPct val="0"/>
              </a:spcAft>
              <a:defRPr sz="5333" kern="1200">
                <a:solidFill>
                  <a:schemeClr val="tx1">
                    <a:lumMod val="75000"/>
                    <a:lumOff val="25000"/>
                  </a:schemeClr>
                </a:solidFill>
                <a:latin typeface="Newslab Thin"/>
                <a:ea typeface="ＭＳ Ｐゴシック" charset="0"/>
                <a:cs typeface="Newslab Thin"/>
              </a:defRPr>
            </a:lvl1pPr>
            <a:lvl2pPr algn="l" defTabSz="609585" rtl="0" eaLnBrk="1" fontAlgn="base" hangingPunct="1">
              <a:spcBef>
                <a:spcPct val="0"/>
              </a:spcBef>
              <a:spcAft>
                <a:spcPct val="0"/>
              </a:spcAft>
              <a:defRPr sz="5333">
                <a:solidFill>
                  <a:schemeClr val="tx1"/>
                </a:solidFill>
                <a:latin typeface="Newslab Light" charset="0"/>
                <a:ea typeface="ＭＳ Ｐゴシック" charset="0"/>
              </a:defRPr>
            </a:lvl2pPr>
            <a:lvl3pPr algn="l" defTabSz="609585" rtl="0" eaLnBrk="1" fontAlgn="base" hangingPunct="1">
              <a:spcBef>
                <a:spcPct val="0"/>
              </a:spcBef>
              <a:spcAft>
                <a:spcPct val="0"/>
              </a:spcAft>
              <a:defRPr sz="5333">
                <a:solidFill>
                  <a:schemeClr val="tx1"/>
                </a:solidFill>
                <a:latin typeface="Newslab Light" charset="0"/>
                <a:ea typeface="ＭＳ Ｐゴシック" charset="0"/>
              </a:defRPr>
            </a:lvl3pPr>
            <a:lvl4pPr algn="l" defTabSz="609585" rtl="0" eaLnBrk="1" fontAlgn="base" hangingPunct="1">
              <a:spcBef>
                <a:spcPct val="0"/>
              </a:spcBef>
              <a:spcAft>
                <a:spcPct val="0"/>
              </a:spcAft>
              <a:defRPr sz="5333">
                <a:solidFill>
                  <a:schemeClr val="tx1"/>
                </a:solidFill>
                <a:latin typeface="Newslab Light" charset="0"/>
                <a:ea typeface="ＭＳ Ｐゴシック" charset="0"/>
              </a:defRPr>
            </a:lvl4pPr>
            <a:lvl5pPr algn="l" defTabSz="609585" rtl="0" eaLnBrk="1" fontAlgn="base" hangingPunct="1">
              <a:spcBef>
                <a:spcPct val="0"/>
              </a:spcBef>
              <a:spcAft>
                <a:spcPct val="0"/>
              </a:spcAft>
              <a:defRPr sz="5333">
                <a:solidFill>
                  <a:schemeClr val="tx1"/>
                </a:solidFill>
                <a:latin typeface="Newslab Light" charset="0"/>
                <a:ea typeface="ＭＳ Ｐゴシック" charset="0"/>
              </a:defRPr>
            </a:lvl5pPr>
            <a:lvl6pPr marL="609585" algn="l" defTabSz="609585" rtl="0" eaLnBrk="1" fontAlgn="base" hangingPunct="1">
              <a:spcBef>
                <a:spcPct val="0"/>
              </a:spcBef>
              <a:spcAft>
                <a:spcPct val="0"/>
              </a:spcAft>
              <a:defRPr sz="5333">
                <a:solidFill>
                  <a:schemeClr val="tx1"/>
                </a:solidFill>
                <a:latin typeface="Newslab Light" charset="0"/>
                <a:ea typeface="ＭＳ Ｐゴシック" charset="0"/>
              </a:defRPr>
            </a:lvl6pPr>
            <a:lvl7pPr marL="1219170" algn="l" defTabSz="609585" rtl="0" eaLnBrk="1" fontAlgn="base" hangingPunct="1">
              <a:spcBef>
                <a:spcPct val="0"/>
              </a:spcBef>
              <a:spcAft>
                <a:spcPct val="0"/>
              </a:spcAft>
              <a:defRPr sz="5333">
                <a:solidFill>
                  <a:schemeClr val="tx1"/>
                </a:solidFill>
                <a:latin typeface="Newslab Light" charset="0"/>
                <a:ea typeface="ＭＳ Ｐゴシック" charset="0"/>
              </a:defRPr>
            </a:lvl7pPr>
            <a:lvl8pPr marL="1828754" algn="l" defTabSz="609585" rtl="0" eaLnBrk="1" fontAlgn="base" hangingPunct="1">
              <a:spcBef>
                <a:spcPct val="0"/>
              </a:spcBef>
              <a:spcAft>
                <a:spcPct val="0"/>
              </a:spcAft>
              <a:defRPr sz="5333">
                <a:solidFill>
                  <a:schemeClr val="tx1"/>
                </a:solidFill>
                <a:latin typeface="Newslab Light" charset="0"/>
                <a:ea typeface="ＭＳ Ｐゴシック" charset="0"/>
              </a:defRPr>
            </a:lvl8pPr>
            <a:lvl9pPr marL="2438339" algn="l" defTabSz="609585" rtl="0" eaLnBrk="1" fontAlgn="base" hangingPunct="1">
              <a:spcBef>
                <a:spcPct val="0"/>
              </a:spcBef>
              <a:spcAft>
                <a:spcPct val="0"/>
              </a:spcAft>
              <a:defRPr sz="5333">
                <a:solidFill>
                  <a:schemeClr val="tx1"/>
                </a:solidFill>
                <a:latin typeface="Newslab Light" charset="0"/>
                <a:ea typeface="ＭＳ Ｐゴシック" charset="0"/>
              </a:defRPr>
            </a:lvl9pPr>
          </a:lstStyle>
          <a:p>
            <a:r>
              <a:rPr lang="en-US" sz="4000" dirty="0" smtClean="0"/>
              <a:t>YARN Resource Manager UI</a:t>
            </a:r>
            <a:endParaRPr lang="en-US" sz="40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spTree>
    <p:extLst>
      <p:ext uri="{BB962C8B-B14F-4D97-AF65-F5344CB8AC3E}">
        <p14:creationId xmlns:p14="http://schemas.microsoft.com/office/powerpoint/2010/main" val="1867702097"/>
      </p:ext>
    </p:extLst>
  </p:cSld>
  <p:clrMapOvr>
    <a:masterClrMapping/>
  </p:clrMapOvr>
  <p:transition>
    <p:push dir="u"/>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lh5.googleusercontent.com/wUUZ4TXZh-96SVfd-LwwLs8N3Af4irxg6-e50wFLUn9q7O4NTMqyw9XDC67NgaA-Gdg6nwtoMDtvNG9lhUQN3L6QJk_1BBHp9wbN-lEb-b3aJlUvWdO0yG86fve1URubrY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54" y="1292648"/>
            <a:ext cx="10972800" cy="4973482"/>
          </a:xfrm>
          <a:prstGeom prst="rect">
            <a:avLst/>
          </a:prstGeom>
          <a:solidFill>
            <a:schemeClr val="tx1"/>
          </a:solidFill>
          <a:ln>
            <a:solidFill>
              <a:schemeClr val="tx1"/>
            </a:solidFill>
          </a:ln>
          <a:extLst/>
        </p:spPr>
      </p:pic>
      <p:sp>
        <p:nvSpPr>
          <p:cNvPr id="6" name="TextBox 5"/>
          <p:cNvSpPr txBox="1"/>
          <p:nvPr/>
        </p:nvSpPr>
        <p:spPr>
          <a:xfrm>
            <a:off x="616754" y="914400"/>
            <a:ext cx="3616127" cy="369332"/>
          </a:xfrm>
          <a:prstGeom prst="rect">
            <a:avLst/>
          </a:prstGeom>
          <a:noFill/>
        </p:spPr>
        <p:txBody>
          <a:bodyPr wrap="square" rtlCol="0">
            <a:spAutoFit/>
          </a:bodyPr>
          <a:lstStyle/>
          <a:p>
            <a:r>
              <a:rPr lang="en-US" dirty="0" smtClean="0"/>
              <a:t>App running in </a:t>
            </a:r>
            <a:r>
              <a:rPr lang="en-US" dirty="0" smtClean="0">
                <a:solidFill>
                  <a:srgbClr val="FF0000"/>
                </a:solidFill>
              </a:rPr>
              <a:t>cluster </a:t>
            </a:r>
            <a:r>
              <a:rPr lang="en-US" dirty="0" smtClean="0"/>
              <a:t>mode</a:t>
            </a:r>
            <a:endParaRPr lang="en-US" dirty="0"/>
          </a:p>
        </p:txBody>
      </p:sp>
      <p:sp>
        <p:nvSpPr>
          <p:cNvPr id="8" name="Title 1"/>
          <p:cNvSpPr txBox="1">
            <a:spLocks/>
          </p:cNvSpPr>
          <p:nvPr/>
        </p:nvSpPr>
        <p:spPr bwMode="auto">
          <a:xfrm>
            <a:off x="254760" y="206375"/>
            <a:ext cx="11332488" cy="85725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defTabSz="609585" rtl="0" eaLnBrk="1" fontAlgn="base" hangingPunct="1">
              <a:spcBef>
                <a:spcPct val="0"/>
              </a:spcBef>
              <a:spcAft>
                <a:spcPct val="0"/>
              </a:spcAft>
              <a:defRPr sz="5333" kern="1200">
                <a:solidFill>
                  <a:schemeClr val="tx1">
                    <a:lumMod val="75000"/>
                    <a:lumOff val="25000"/>
                  </a:schemeClr>
                </a:solidFill>
                <a:latin typeface="Newslab Thin"/>
                <a:ea typeface="ＭＳ Ｐゴシック" charset="0"/>
                <a:cs typeface="Newslab Thin"/>
              </a:defRPr>
            </a:lvl1pPr>
            <a:lvl2pPr algn="l" defTabSz="609585" rtl="0" eaLnBrk="1" fontAlgn="base" hangingPunct="1">
              <a:spcBef>
                <a:spcPct val="0"/>
              </a:spcBef>
              <a:spcAft>
                <a:spcPct val="0"/>
              </a:spcAft>
              <a:defRPr sz="5333">
                <a:solidFill>
                  <a:schemeClr val="tx1"/>
                </a:solidFill>
                <a:latin typeface="Newslab Light" charset="0"/>
                <a:ea typeface="ＭＳ Ｐゴシック" charset="0"/>
              </a:defRPr>
            </a:lvl2pPr>
            <a:lvl3pPr algn="l" defTabSz="609585" rtl="0" eaLnBrk="1" fontAlgn="base" hangingPunct="1">
              <a:spcBef>
                <a:spcPct val="0"/>
              </a:spcBef>
              <a:spcAft>
                <a:spcPct val="0"/>
              </a:spcAft>
              <a:defRPr sz="5333">
                <a:solidFill>
                  <a:schemeClr val="tx1"/>
                </a:solidFill>
                <a:latin typeface="Newslab Light" charset="0"/>
                <a:ea typeface="ＭＳ Ｐゴシック" charset="0"/>
              </a:defRPr>
            </a:lvl3pPr>
            <a:lvl4pPr algn="l" defTabSz="609585" rtl="0" eaLnBrk="1" fontAlgn="base" hangingPunct="1">
              <a:spcBef>
                <a:spcPct val="0"/>
              </a:spcBef>
              <a:spcAft>
                <a:spcPct val="0"/>
              </a:spcAft>
              <a:defRPr sz="5333">
                <a:solidFill>
                  <a:schemeClr val="tx1"/>
                </a:solidFill>
                <a:latin typeface="Newslab Light" charset="0"/>
                <a:ea typeface="ＭＳ Ｐゴシック" charset="0"/>
              </a:defRPr>
            </a:lvl4pPr>
            <a:lvl5pPr algn="l" defTabSz="609585" rtl="0" eaLnBrk="1" fontAlgn="base" hangingPunct="1">
              <a:spcBef>
                <a:spcPct val="0"/>
              </a:spcBef>
              <a:spcAft>
                <a:spcPct val="0"/>
              </a:spcAft>
              <a:defRPr sz="5333">
                <a:solidFill>
                  <a:schemeClr val="tx1"/>
                </a:solidFill>
                <a:latin typeface="Newslab Light" charset="0"/>
                <a:ea typeface="ＭＳ Ｐゴシック" charset="0"/>
              </a:defRPr>
            </a:lvl5pPr>
            <a:lvl6pPr marL="609585" algn="l" defTabSz="609585" rtl="0" eaLnBrk="1" fontAlgn="base" hangingPunct="1">
              <a:spcBef>
                <a:spcPct val="0"/>
              </a:spcBef>
              <a:spcAft>
                <a:spcPct val="0"/>
              </a:spcAft>
              <a:defRPr sz="5333">
                <a:solidFill>
                  <a:schemeClr val="tx1"/>
                </a:solidFill>
                <a:latin typeface="Newslab Light" charset="0"/>
                <a:ea typeface="ＭＳ Ｐゴシック" charset="0"/>
              </a:defRPr>
            </a:lvl6pPr>
            <a:lvl7pPr marL="1219170" algn="l" defTabSz="609585" rtl="0" eaLnBrk="1" fontAlgn="base" hangingPunct="1">
              <a:spcBef>
                <a:spcPct val="0"/>
              </a:spcBef>
              <a:spcAft>
                <a:spcPct val="0"/>
              </a:spcAft>
              <a:defRPr sz="5333">
                <a:solidFill>
                  <a:schemeClr val="tx1"/>
                </a:solidFill>
                <a:latin typeface="Newslab Light" charset="0"/>
                <a:ea typeface="ＭＳ Ｐゴシック" charset="0"/>
              </a:defRPr>
            </a:lvl7pPr>
            <a:lvl8pPr marL="1828754" algn="l" defTabSz="609585" rtl="0" eaLnBrk="1" fontAlgn="base" hangingPunct="1">
              <a:spcBef>
                <a:spcPct val="0"/>
              </a:spcBef>
              <a:spcAft>
                <a:spcPct val="0"/>
              </a:spcAft>
              <a:defRPr sz="5333">
                <a:solidFill>
                  <a:schemeClr val="tx1"/>
                </a:solidFill>
                <a:latin typeface="Newslab Light" charset="0"/>
                <a:ea typeface="ＭＳ Ｐゴシック" charset="0"/>
              </a:defRPr>
            </a:lvl8pPr>
            <a:lvl9pPr marL="2438339" algn="l" defTabSz="609585" rtl="0" eaLnBrk="1" fontAlgn="base" hangingPunct="1">
              <a:spcBef>
                <a:spcPct val="0"/>
              </a:spcBef>
              <a:spcAft>
                <a:spcPct val="0"/>
              </a:spcAft>
              <a:defRPr sz="5333">
                <a:solidFill>
                  <a:schemeClr val="tx1"/>
                </a:solidFill>
                <a:latin typeface="Newslab Light" charset="0"/>
                <a:ea typeface="ＭＳ Ｐゴシック" charset="0"/>
              </a:defRPr>
            </a:lvl9pPr>
          </a:lstStyle>
          <a:p>
            <a:r>
              <a:rPr lang="en-US" sz="4000" dirty="0" smtClean="0"/>
              <a:t>YARN Resource Manager UI</a:t>
            </a:r>
            <a:endParaRPr lang="en-US" sz="40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spTree>
    <p:extLst>
      <p:ext uri="{BB962C8B-B14F-4D97-AF65-F5344CB8AC3E}">
        <p14:creationId xmlns:p14="http://schemas.microsoft.com/office/powerpoint/2010/main" val="1610040059"/>
      </p:ext>
    </p:extLst>
  </p:cSld>
  <p:clrMapOvr>
    <a:masterClrMapping/>
  </p:clrMapOvr>
  <p:transition>
    <p:push dir="u"/>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lh3.googleusercontent.com/n-eLGter0xpRQT9G8cmnKvrENXSysf9KkmdR1r5Vge8JDwKImR8B0mzuaJHBPperqfywobNdphXHUvBrlXsejvMy02qFItMnMO3_EFtYZsx0i3YzYh8eQuP4qimbeGINUos"/>
          <p:cNvPicPr>
            <a:picLocks noChangeAspect="1" noChangeArrowheads="1"/>
          </p:cNvPicPr>
          <p:nvPr/>
        </p:nvPicPr>
        <p:blipFill rotWithShape="1">
          <a:blip r:embed="rId3">
            <a:extLst>
              <a:ext uri="{28A0092B-C50C-407E-A947-70E740481C1C}">
                <a14:useLocalDpi xmlns:a14="http://schemas.microsoft.com/office/drawing/2010/main" val="0"/>
              </a:ext>
            </a:extLst>
          </a:blip>
          <a:srcRect t="1" b="55997"/>
          <a:stretch/>
        </p:blipFill>
        <p:spPr bwMode="auto">
          <a:xfrm>
            <a:off x="626738" y="1289305"/>
            <a:ext cx="10972800" cy="3252215"/>
          </a:xfrm>
          <a:prstGeom prst="rect">
            <a:avLst/>
          </a:prstGeom>
          <a:noFill/>
          <a:ln>
            <a:solidFill>
              <a:schemeClr val="tx1"/>
            </a:solidFill>
          </a:ln>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626738" y="914400"/>
            <a:ext cx="3616127" cy="369332"/>
          </a:xfrm>
          <a:prstGeom prst="rect">
            <a:avLst/>
          </a:prstGeom>
          <a:noFill/>
        </p:spPr>
        <p:txBody>
          <a:bodyPr wrap="square" rtlCol="0">
            <a:spAutoFit/>
          </a:bodyPr>
          <a:lstStyle/>
          <a:p>
            <a:r>
              <a:rPr lang="en-US" dirty="0" smtClean="0"/>
              <a:t>App running in </a:t>
            </a:r>
            <a:r>
              <a:rPr lang="en-US" dirty="0" smtClean="0">
                <a:solidFill>
                  <a:srgbClr val="FF0000"/>
                </a:solidFill>
              </a:rPr>
              <a:t>cluster </a:t>
            </a:r>
            <a:r>
              <a:rPr lang="en-US" dirty="0" smtClean="0"/>
              <a:t>mode</a:t>
            </a:r>
            <a:endParaRPr lang="en-US" dirty="0"/>
          </a:p>
        </p:txBody>
      </p:sp>
      <p:sp>
        <p:nvSpPr>
          <p:cNvPr id="5" name="Title 1"/>
          <p:cNvSpPr>
            <a:spLocks noGrp="1"/>
          </p:cNvSpPr>
          <p:nvPr>
            <p:ph type="title"/>
          </p:nvPr>
        </p:nvSpPr>
        <p:spPr>
          <a:xfrm>
            <a:off x="254760" y="206375"/>
            <a:ext cx="8560454" cy="857250"/>
          </a:xfrm>
        </p:spPr>
        <p:txBody>
          <a:bodyPr>
            <a:normAutofit/>
          </a:bodyPr>
          <a:lstStyle/>
          <a:p>
            <a:r>
              <a:rPr lang="en-US" sz="4000" dirty="0"/>
              <a:t>YARN Resource Manager UI</a:t>
            </a:r>
          </a:p>
        </p:txBody>
      </p:sp>
      <p:pic>
        <p:nvPicPr>
          <p:cNvPr id="6" name="Picture 5" descr="https://lh3.googleusercontent.com/n-eLGter0xpRQT9G8cmnKvrENXSysf9KkmdR1r5Vge8JDwKImR8B0mzuaJHBPperqfywobNdphXHUvBrlXsejvMy02qFItMnMO3_EFtYZsx0i3YzYh8eQuP4qimbeGINUos"/>
          <p:cNvPicPr>
            <a:picLocks noChangeAspect="1" noChangeArrowheads="1"/>
          </p:cNvPicPr>
          <p:nvPr/>
        </p:nvPicPr>
        <p:blipFill rotWithShape="1">
          <a:blip r:embed="rId3">
            <a:extLst>
              <a:ext uri="{28A0092B-C50C-407E-A947-70E740481C1C}">
                <a14:useLocalDpi xmlns:a14="http://schemas.microsoft.com/office/drawing/2010/main" val="0"/>
              </a:ext>
            </a:extLst>
          </a:blip>
          <a:srcRect t="77891"/>
          <a:stretch/>
        </p:blipFill>
        <p:spPr bwMode="auto">
          <a:xfrm>
            <a:off x="626738" y="4704080"/>
            <a:ext cx="10972800" cy="1634095"/>
          </a:xfrm>
          <a:prstGeom prst="rect">
            <a:avLst/>
          </a:prstGeom>
          <a:noFill/>
          <a:ln>
            <a:solidFill>
              <a:schemeClr val="tx1"/>
            </a:solidFill>
          </a:ln>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spTree>
    <p:extLst>
      <p:ext uri="{BB962C8B-B14F-4D97-AF65-F5344CB8AC3E}">
        <p14:creationId xmlns:p14="http://schemas.microsoft.com/office/powerpoint/2010/main" val="392458815"/>
      </p:ext>
    </p:extLst>
  </p:cSld>
  <p:clrMapOvr>
    <a:masterClrMapping/>
  </p:clrMapOvr>
  <p:transition>
    <p:push dir="u"/>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lh4.googleusercontent.com/xzzPQh0zZurAqywBPuL6dwYpbg66VpuGN6ZKfhOIyP5P2Gjl2lPLcT2tDnoF3Jx2ziVTvSHxAoO7gtFhbF3k6NtWYdNIlKNrxKALVKmOyGMGZjvCpucMwxeSk7hcTpn7h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86" y="1289304"/>
            <a:ext cx="10972800" cy="4034902"/>
          </a:xfrm>
          <a:prstGeom prst="rect">
            <a:avLst/>
          </a:prstGeom>
          <a:noFill/>
          <a:ln w="12700">
            <a:solidFill>
              <a:schemeClr val="tx1"/>
            </a:solidFill>
          </a:ln>
          <a:extLst>
            <a:ext uri="{909E8E84-426E-40dd-AFC4-6F175D3DCCD1}">
              <a14:hiddenFill xmlns:a14="http://schemas.microsoft.com/office/drawing/2010/main" xmlns="">
                <a:solidFill>
                  <a:srgbClr val="FFFFFF"/>
                </a:solidFill>
              </a14:hiddenFill>
            </a:ext>
          </a:extLst>
        </p:spPr>
      </p:pic>
      <p:sp>
        <p:nvSpPr>
          <p:cNvPr id="7" name="Title 1"/>
          <p:cNvSpPr>
            <a:spLocks noGrp="1"/>
          </p:cNvSpPr>
          <p:nvPr>
            <p:ph type="title"/>
          </p:nvPr>
        </p:nvSpPr>
        <p:spPr>
          <a:xfrm>
            <a:off x="254760" y="206375"/>
            <a:ext cx="8560454" cy="857250"/>
          </a:xfrm>
        </p:spPr>
        <p:txBody>
          <a:bodyPr>
            <a:normAutofit/>
          </a:bodyPr>
          <a:lstStyle/>
          <a:p>
            <a:r>
              <a:rPr lang="en-US" sz="4000" dirty="0" smtClean="0"/>
              <a:t>History Server</a:t>
            </a:r>
            <a:endParaRPr lang="en-US" sz="40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pic>
        <p:nvPicPr>
          <p:cNvPr id="5" name="Picture 2" descr="https://pbs.twimg.com/profile_images/378800000152512466/d64b637225a3e671799940d5fe13c76b_400x4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0674" y="1"/>
            <a:ext cx="685462" cy="68546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992970827"/>
      </p:ext>
    </p:extLst>
  </p:cSld>
  <p:clrMapOvr>
    <a:masterClrMapping/>
  </p:clrMapOvr>
  <p:transition>
    <p:push dir="u"/>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28576" y="1119977"/>
            <a:ext cx="4519761" cy="646331"/>
          </a:xfrm>
          <a:prstGeom prst="rect">
            <a:avLst/>
          </a:prstGeom>
          <a:noFill/>
        </p:spPr>
        <p:txBody>
          <a:bodyPr wrap="square" rtlCol="0">
            <a:spAutoFit/>
          </a:bodyPr>
          <a:lstStyle/>
          <a:p>
            <a:r>
              <a:rPr lang="en-US" dirty="0" smtClean="0">
                <a:latin typeface="Consolas" panose="020B0609020204030204" pitchFamily="49" charset="0"/>
                <a:cs typeface="Consolas" panose="020B0609020204030204" pitchFamily="49" charset="0"/>
              </a:rPr>
              <a:t>spark-submit</a:t>
            </a:r>
            <a:r>
              <a:rPr lang="en-US" dirty="0" smtClean="0"/>
              <a:t> </a:t>
            </a:r>
            <a:r>
              <a:rPr lang="en-US" dirty="0"/>
              <a:t>provides a uniform interface for submitting jobs across all cluster managers</a:t>
            </a:r>
          </a:p>
        </p:txBody>
      </p:sp>
      <p:pic>
        <p:nvPicPr>
          <p:cNvPr id="6" name="Picture 5"/>
          <p:cNvPicPr>
            <a:picLocks noChangeAspect="1"/>
          </p:cNvPicPr>
          <p:nvPr/>
        </p:nvPicPr>
        <p:blipFill>
          <a:blip r:embed="rId3"/>
          <a:stretch>
            <a:fillRect/>
          </a:stretch>
        </p:blipFill>
        <p:spPr>
          <a:xfrm>
            <a:off x="2433265" y="3330160"/>
            <a:ext cx="7047619" cy="2980952"/>
          </a:xfrm>
          <a:prstGeom prst="rect">
            <a:avLst/>
          </a:prstGeom>
        </p:spPr>
      </p:pic>
      <p:sp>
        <p:nvSpPr>
          <p:cNvPr id="10" name="TextBox 9"/>
          <p:cNvSpPr txBox="1"/>
          <p:nvPr/>
        </p:nvSpPr>
        <p:spPr>
          <a:xfrm>
            <a:off x="9376611" y="6431428"/>
            <a:ext cx="2815389" cy="307777"/>
          </a:xfrm>
          <a:prstGeom prst="rect">
            <a:avLst/>
          </a:prstGeom>
          <a:noFill/>
        </p:spPr>
        <p:txBody>
          <a:bodyPr wrap="square" rtlCol="0">
            <a:spAutoFit/>
          </a:bodyPr>
          <a:lstStyle/>
          <a:p>
            <a:r>
              <a:rPr lang="en-US" sz="1400" dirty="0" smtClean="0"/>
              <a:t>Source: Learning Spark</a:t>
            </a:r>
            <a:endParaRPr lang="en-US" sz="1400"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8910" y="2143018"/>
            <a:ext cx="602480" cy="783223"/>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3257" y="4927992"/>
            <a:ext cx="466003" cy="495748"/>
          </a:xfrm>
          <a:prstGeom prst="rect">
            <a:avLst/>
          </a:prstGeom>
        </p:spPr>
      </p:pic>
      <p:pic>
        <p:nvPicPr>
          <p:cNvPr id="15" name="Picture 14"/>
          <p:cNvPicPr>
            <a:picLocks noChangeAspect="1"/>
          </p:cNvPicPr>
          <p:nvPr/>
        </p:nvPicPr>
        <p:blipFill>
          <a:blip r:embed="rId6"/>
          <a:stretch>
            <a:fillRect/>
          </a:stretch>
        </p:blipFill>
        <p:spPr>
          <a:xfrm>
            <a:off x="1745531" y="5609955"/>
            <a:ext cx="607989" cy="507856"/>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0737" y="4382814"/>
            <a:ext cx="439591" cy="529918"/>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0737" y="3829609"/>
            <a:ext cx="353922" cy="460098"/>
          </a:xfrm>
          <a:prstGeom prst="rect">
            <a:avLst/>
          </a:prstGeom>
        </p:spPr>
      </p:pic>
      <p:sp>
        <p:nvSpPr>
          <p:cNvPr id="12" name="Title 1"/>
          <p:cNvSpPr>
            <a:spLocks noGrp="1"/>
          </p:cNvSpPr>
          <p:nvPr>
            <p:ph type="title"/>
          </p:nvPr>
        </p:nvSpPr>
        <p:spPr>
          <a:xfrm>
            <a:off x="254760" y="206375"/>
            <a:ext cx="8560454" cy="857250"/>
          </a:xfrm>
        </p:spPr>
        <p:txBody>
          <a:bodyPr>
            <a:normAutofit/>
          </a:bodyPr>
          <a:lstStyle/>
          <a:p>
            <a:r>
              <a:rPr lang="en-US" sz="4000" dirty="0" smtClean="0"/>
              <a:t>Deploying an App to the Cluster</a:t>
            </a:r>
            <a:endParaRPr lang="en-US" sz="4000" dirty="0"/>
          </a:p>
        </p:txBody>
      </p:sp>
      <p:sp>
        <p:nvSpPr>
          <p:cNvPr id="20" name="TextBox 19"/>
          <p:cNvSpPr txBox="1"/>
          <p:nvPr/>
        </p:nvSpPr>
        <p:spPr>
          <a:xfrm>
            <a:off x="3523100" y="2117380"/>
            <a:ext cx="5122127" cy="954107"/>
          </a:xfrm>
          <a:prstGeom prst="rect">
            <a:avLst/>
          </a:prstGeom>
          <a:solidFill>
            <a:schemeClr val="tx1"/>
          </a:solidFill>
          <a:ln w="50800" cmpd="thickThin">
            <a:solidFill>
              <a:schemeClr val="tx1">
                <a:lumMod val="50000"/>
                <a:lumOff val="50000"/>
              </a:schemeClr>
            </a:solidFill>
          </a:ln>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bin/spark-submit --master spark://host:7077</a:t>
            </a:r>
          </a:p>
          <a:p>
            <a:r>
              <a:rPr lang="en-US" sz="1400" dirty="0">
                <a:solidFill>
                  <a:schemeClr val="bg1"/>
                </a:solidFill>
                <a:latin typeface="Consolas" panose="020B0609020204030204" pitchFamily="49" charset="0"/>
                <a:cs typeface="Consolas" panose="020B0609020204030204" pitchFamily="49" charset="0"/>
              </a:rPr>
              <a:t>                 --executor-memory 10g</a:t>
            </a:r>
          </a:p>
          <a:p>
            <a:r>
              <a:rPr lang="en-US" sz="1400" dirty="0">
                <a:solidFill>
                  <a:schemeClr val="bg1"/>
                </a:solidFill>
                <a:latin typeface="Consolas" panose="020B0609020204030204" pitchFamily="49" charset="0"/>
                <a:cs typeface="Consolas" panose="020B0609020204030204" pitchFamily="49" charset="0"/>
              </a:rPr>
              <a:t>                 </a:t>
            </a:r>
            <a:r>
              <a:rPr lang="en-US" sz="1400" dirty="0" smtClean="0">
                <a:solidFill>
                  <a:schemeClr val="bg1"/>
                </a:solidFill>
                <a:latin typeface="Consolas" panose="020B0609020204030204" pitchFamily="49" charset="0"/>
                <a:cs typeface="Consolas" panose="020B0609020204030204" pitchFamily="49" charset="0"/>
              </a:rPr>
              <a:t>my_script.py</a:t>
            </a:r>
          </a:p>
          <a:p>
            <a:endParaRPr lang="en-US" sz="1400" dirty="0">
              <a:solidFill>
                <a:schemeClr val="bg1"/>
              </a:solidFill>
              <a:latin typeface="Anonymous Pro" panose="02060609030202000504" pitchFamily="49" charset="0"/>
              <a:ea typeface="Anonymous Pro" panose="02060609030202000504" pitchFamily="49" charset="0"/>
            </a:endParaRPr>
          </a:p>
        </p:txBody>
      </p:sp>
      <p:pic>
        <p:nvPicPr>
          <p:cNvPr id="21" name="Picture 12" descr="http://mininook.com/wp-content/uploads/2014/03/utilities-terminal-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34488" y="2166958"/>
            <a:ext cx="352444" cy="33832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17313766"/>
      </p:ext>
    </p:extLst>
  </p:cSld>
  <p:clrMapOvr>
    <a:masterClrMapping/>
  </p:clrMapOvr>
  <p:transition>
    <p:push dir="u"/>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376611" y="6431428"/>
            <a:ext cx="2815389" cy="307777"/>
          </a:xfrm>
          <a:prstGeom prst="rect">
            <a:avLst/>
          </a:prstGeom>
          <a:noFill/>
        </p:spPr>
        <p:txBody>
          <a:bodyPr wrap="square" rtlCol="0">
            <a:spAutoFit/>
          </a:bodyPr>
          <a:lstStyle/>
          <a:p>
            <a:r>
              <a:rPr lang="en-US" sz="1400" dirty="0" smtClean="0"/>
              <a:t>Source: Learning Spark</a:t>
            </a:r>
            <a:endParaRPr lang="en-US" sz="1400" dirty="0"/>
          </a:p>
        </p:txBody>
      </p:sp>
      <p:sp>
        <p:nvSpPr>
          <p:cNvPr id="4" name="Title 1"/>
          <p:cNvSpPr>
            <a:spLocks noGrp="1"/>
          </p:cNvSpPr>
          <p:nvPr>
            <p:ph type="title"/>
          </p:nvPr>
        </p:nvSpPr>
        <p:spPr>
          <a:xfrm>
            <a:off x="254760" y="206375"/>
            <a:ext cx="8560454" cy="857250"/>
          </a:xfrm>
        </p:spPr>
        <p:txBody>
          <a:bodyPr>
            <a:normAutofit/>
          </a:bodyPr>
          <a:lstStyle/>
          <a:p>
            <a:r>
              <a:rPr lang="en-US" sz="4000" dirty="0" smtClean="0"/>
              <a:t>Summary</a:t>
            </a:r>
            <a:endParaRPr lang="en-US" sz="4000" dirty="0"/>
          </a:p>
        </p:txBody>
      </p:sp>
      <p:sp>
        <p:nvSpPr>
          <p:cNvPr id="2" name="TextBox 1"/>
          <p:cNvSpPr txBox="1"/>
          <p:nvPr/>
        </p:nvSpPr>
        <p:spPr>
          <a:xfrm>
            <a:off x="1402840" y="1412483"/>
            <a:ext cx="9397240" cy="4247317"/>
          </a:xfrm>
          <a:prstGeom prst="rect">
            <a:avLst/>
          </a:prstGeom>
          <a:noFill/>
        </p:spPr>
        <p:txBody>
          <a:bodyPr wrap="square" rtlCol="0">
            <a:spAutoFit/>
          </a:bodyPr>
          <a:lstStyle/>
          <a:p>
            <a:r>
              <a:rPr lang="en-US" dirty="0" smtClean="0"/>
              <a:t>To summarize the concepts in this section, let’s walk through the exact steps that occur when you run a Spark application on a cluster.</a:t>
            </a:r>
          </a:p>
          <a:p>
            <a:endParaRPr lang="en-US" dirty="0" smtClean="0"/>
          </a:p>
          <a:p>
            <a:pPr marL="342900" indent="-342900">
              <a:buFont typeface="+mj-lt"/>
              <a:buAutoNum type="arabicPeriod"/>
            </a:pPr>
            <a:r>
              <a:rPr lang="en-US" dirty="0" smtClean="0"/>
              <a:t>The user submits an application using </a:t>
            </a:r>
            <a:r>
              <a:rPr lang="en-US" b="1" dirty="0" smtClean="0"/>
              <a:t>spark-submit</a:t>
            </a:r>
            <a:r>
              <a:rPr lang="en-US" dirty="0" smtClean="0"/>
              <a:t>.</a:t>
            </a:r>
          </a:p>
          <a:p>
            <a:pPr marL="342900" indent="-342900">
              <a:buFont typeface="+mj-lt"/>
              <a:buAutoNum type="arabicPeriod"/>
            </a:pPr>
            <a:endParaRPr lang="en-US" dirty="0" smtClean="0"/>
          </a:p>
          <a:p>
            <a:pPr marL="342900" indent="-342900">
              <a:buFont typeface="+mj-lt"/>
              <a:buAutoNum type="arabicPeriod"/>
            </a:pPr>
            <a:r>
              <a:rPr lang="en-US" dirty="0" smtClean="0"/>
              <a:t> </a:t>
            </a:r>
            <a:r>
              <a:rPr lang="en-US" b="1" dirty="0" smtClean="0"/>
              <a:t>spark-submit</a:t>
            </a:r>
            <a:r>
              <a:rPr lang="en-US" dirty="0" smtClean="0"/>
              <a:t> launches the driver program and invokes the main method specified by the user.</a:t>
            </a:r>
          </a:p>
          <a:p>
            <a:pPr marL="342900" indent="-342900">
              <a:buFont typeface="+mj-lt"/>
              <a:buAutoNum type="arabicPeriod"/>
            </a:pPr>
            <a:endParaRPr lang="en-US" dirty="0" smtClean="0"/>
          </a:p>
          <a:p>
            <a:pPr marL="342900" indent="-342900">
              <a:buFont typeface="+mj-lt"/>
              <a:buAutoNum type="arabicPeriod"/>
            </a:pPr>
            <a:r>
              <a:rPr lang="en-US" dirty="0" smtClean="0"/>
              <a:t>The driver program contacts the cluster manager to ask for resources to launch executors.</a:t>
            </a:r>
          </a:p>
          <a:p>
            <a:pPr marL="342900" indent="-342900">
              <a:buFont typeface="+mj-lt"/>
              <a:buAutoNum type="arabicPeriod"/>
            </a:pPr>
            <a:endParaRPr lang="en-US" dirty="0" smtClean="0"/>
          </a:p>
          <a:p>
            <a:pPr marL="342900" indent="-342900">
              <a:buFont typeface="+mj-lt"/>
              <a:buAutoNum type="arabicPeriod"/>
            </a:pPr>
            <a:r>
              <a:rPr lang="en-US" dirty="0" smtClean="0"/>
              <a:t>The cluster manager launches executors on behalf of the driver program.</a:t>
            </a:r>
          </a:p>
          <a:p>
            <a:pPr marL="342900" indent="-342900">
              <a:buFont typeface="+mj-lt"/>
              <a:buAutoNum type="arabicPeriod"/>
            </a:pPr>
            <a:endParaRPr lang="en-US" dirty="0" smtClean="0"/>
          </a:p>
          <a:p>
            <a:pPr marL="342900" indent="-342900">
              <a:buFont typeface="+mj-lt"/>
              <a:buAutoNum type="arabicPeriod"/>
            </a:pPr>
            <a:r>
              <a:rPr lang="en-US" dirty="0" smtClean="0"/>
              <a:t>The driver process runs through the user application. Based on the RDD actions and transformations in the program, it sends work to executors in the form of tasks.</a:t>
            </a:r>
          </a:p>
          <a:p>
            <a:pPr marL="342900" indent="-342900">
              <a:buFont typeface="+mj-lt"/>
              <a:buAutoNum type="arabicPeriod"/>
            </a:pPr>
            <a:endParaRPr lang="en-US" dirty="0" smtClean="0"/>
          </a:p>
          <a:p>
            <a:pPr marL="342900" indent="-342900">
              <a:buFont typeface="+mj-lt"/>
              <a:buAutoNum type="arabicPeriod"/>
            </a:pPr>
            <a:r>
              <a:rPr lang="en-US" dirty="0" smtClean="0"/>
              <a:t>Tasks are run on executor processes to compute and save results.</a:t>
            </a:r>
            <a:endParaRPr lang="en-US" dirty="0"/>
          </a:p>
        </p:txBody>
      </p:sp>
    </p:spTree>
    <p:extLst>
      <p:ext uri="{BB962C8B-B14F-4D97-AF65-F5344CB8AC3E}">
        <p14:creationId xmlns:p14="http://schemas.microsoft.com/office/powerpoint/2010/main" val="703195596"/>
      </p:ext>
    </p:extLst>
  </p:cSld>
  <p:clrMapOvr>
    <a:masterClrMapping/>
  </p:clrMapOvr>
  <p:transition>
    <p:push dir="u"/>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27564" y="2161310"/>
            <a:ext cx="7325591" cy="830997"/>
          </a:xfrm>
          <a:prstGeom prst="rect">
            <a:avLst/>
          </a:prstGeom>
          <a:noFill/>
        </p:spPr>
        <p:txBody>
          <a:bodyPr wrap="square" rtlCol="0">
            <a:spAutoFit/>
          </a:bodyPr>
          <a:lstStyle/>
          <a:p>
            <a:r>
              <a:rPr lang="en-US" sz="2400" dirty="0" smtClean="0"/>
              <a:t>Each Spark application scales the number of executors up and down based on workload</a:t>
            </a:r>
            <a:endParaRPr lang="en-US" sz="2400" dirty="0"/>
          </a:p>
        </p:txBody>
      </p:sp>
      <p:sp>
        <p:nvSpPr>
          <p:cNvPr id="4" name="TextBox 3"/>
          <p:cNvSpPr txBox="1"/>
          <p:nvPr/>
        </p:nvSpPr>
        <p:spPr>
          <a:xfrm>
            <a:off x="2327563" y="4167898"/>
            <a:ext cx="7325591"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If executors are idle, remove them</a:t>
            </a:r>
          </a:p>
          <a:p>
            <a:pPr marL="342900" indent="-342900">
              <a:buFont typeface="Arial" panose="020B0604020202020204" pitchFamily="34" charset="0"/>
              <a:buChar char="•"/>
            </a:pPr>
            <a:r>
              <a:rPr lang="en-US" sz="2400" dirty="0" smtClean="0"/>
              <a:t>If we need more executors, request them</a:t>
            </a:r>
            <a:endParaRPr lang="en-US" sz="2400" dirty="0"/>
          </a:p>
        </p:txBody>
      </p:sp>
      <p:sp>
        <p:nvSpPr>
          <p:cNvPr id="5" name="Title 1"/>
          <p:cNvSpPr>
            <a:spLocks noGrp="1"/>
          </p:cNvSpPr>
          <p:nvPr>
            <p:ph type="title"/>
          </p:nvPr>
        </p:nvSpPr>
        <p:spPr>
          <a:xfrm>
            <a:off x="254760" y="206375"/>
            <a:ext cx="8560454" cy="857250"/>
          </a:xfrm>
        </p:spPr>
        <p:txBody>
          <a:bodyPr>
            <a:normAutofit/>
          </a:bodyPr>
          <a:lstStyle/>
          <a:p>
            <a:r>
              <a:rPr lang="en-US" sz="4000" dirty="0" smtClean="0"/>
              <a:t>Dynamic Resource Allocation</a:t>
            </a:r>
            <a:endParaRPr lang="en-US" sz="4000" dirty="0"/>
          </a:p>
        </p:txBody>
      </p:sp>
    </p:spTree>
    <p:extLst>
      <p:ext uri="{BB962C8B-B14F-4D97-AF65-F5344CB8AC3E}">
        <p14:creationId xmlns:p14="http://schemas.microsoft.com/office/powerpoint/2010/main" val="1875587624"/>
      </p:ext>
    </p:extLst>
  </p:cSld>
  <p:clrMapOvr>
    <a:masterClrMapping/>
  </p:clrMapOvr>
  <p:transition>
    <p:push dir="u"/>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14"/>
          <p:cNvSpPr/>
          <p:nvPr/>
        </p:nvSpPr>
        <p:spPr>
          <a:xfrm>
            <a:off x="3893953" y="3165254"/>
            <a:ext cx="766499" cy="276600"/>
          </a:xfrm>
          <a:prstGeom prst="roundRect">
            <a:avLst>
              <a:gd name="adj" fmla="val 16667"/>
            </a:avLst>
          </a:prstGeom>
          <a:solidFill>
            <a:srgbClr val="E06666"/>
          </a:solidFill>
          <a:ln>
            <a:noFill/>
          </a:ln>
        </p:spPr>
        <p:txBody>
          <a:bodyPr lIns="91425" tIns="91425" rIns="91425" bIns="91425" anchor="ctr" anchorCtr="0">
            <a:noAutofit/>
          </a:bodyPr>
          <a:lstStyle/>
          <a:p>
            <a:pPr lvl="0" algn="ctr" rtl="0">
              <a:spcBef>
                <a:spcPts val="0"/>
              </a:spcBef>
              <a:buNone/>
            </a:pPr>
            <a:r>
              <a:rPr lang="en-US" sz="1200" b="1" i="1">
                <a:solidFill>
                  <a:schemeClr val="bg1"/>
                </a:solidFill>
              </a:rPr>
              <a:t>Task 3</a:t>
            </a:r>
          </a:p>
        </p:txBody>
      </p:sp>
      <p:sp>
        <p:nvSpPr>
          <p:cNvPr id="6" name="Shape 215"/>
          <p:cNvSpPr/>
          <p:nvPr/>
        </p:nvSpPr>
        <p:spPr>
          <a:xfrm>
            <a:off x="3674503" y="3605529"/>
            <a:ext cx="1205400" cy="792299"/>
          </a:xfrm>
          <a:prstGeom prst="roundRect">
            <a:avLst>
              <a:gd name="adj" fmla="val 16667"/>
            </a:avLst>
          </a:prstGeom>
          <a:solidFill>
            <a:srgbClr val="FFFFFF"/>
          </a:solidFill>
          <a:ln w="38100"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b="1" dirty="0"/>
              <a:t>Executor 1</a:t>
            </a:r>
          </a:p>
        </p:txBody>
      </p:sp>
      <p:sp>
        <p:nvSpPr>
          <p:cNvPr id="7" name="Shape 216"/>
          <p:cNvSpPr/>
          <p:nvPr/>
        </p:nvSpPr>
        <p:spPr>
          <a:xfrm>
            <a:off x="5496368" y="3605529"/>
            <a:ext cx="1205400" cy="792299"/>
          </a:xfrm>
          <a:prstGeom prst="roundRect">
            <a:avLst>
              <a:gd name="adj" fmla="val 16667"/>
            </a:avLst>
          </a:prstGeom>
          <a:solidFill>
            <a:srgbClr val="FFFFFF"/>
          </a:solidFill>
          <a:ln w="38100" cap="flat" cmpd="sng">
            <a:solidFill>
              <a:srgbClr val="4A86E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b="1" dirty="0"/>
              <a:t>Executor 2</a:t>
            </a:r>
          </a:p>
        </p:txBody>
      </p:sp>
      <p:sp>
        <p:nvSpPr>
          <p:cNvPr id="8" name="Shape 217"/>
          <p:cNvSpPr/>
          <p:nvPr/>
        </p:nvSpPr>
        <p:spPr>
          <a:xfrm>
            <a:off x="7328393" y="3605529"/>
            <a:ext cx="1205400" cy="792299"/>
          </a:xfrm>
          <a:prstGeom prst="roundRect">
            <a:avLst>
              <a:gd name="adj" fmla="val 16667"/>
            </a:avLst>
          </a:prstGeom>
          <a:solidFill>
            <a:srgbClr val="FFFFFF"/>
          </a:solidFill>
          <a:ln w="38100" cap="flat" cmpd="sng">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b="1" dirty="0"/>
              <a:t>Executor 3</a:t>
            </a:r>
          </a:p>
        </p:txBody>
      </p:sp>
      <p:sp>
        <p:nvSpPr>
          <p:cNvPr id="9" name="Shape 218"/>
          <p:cNvSpPr/>
          <p:nvPr/>
        </p:nvSpPr>
        <p:spPr>
          <a:xfrm>
            <a:off x="3893953" y="2860454"/>
            <a:ext cx="766499" cy="276600"/>
          </a:xfrm>
          <a:prstGeom prst="roundRect">
            <a:avLst>
              <a:gd name="adj" fmla="val 16667"/>
            </a:avLst>
          </a:prstGeom>
          <a:solidFill>
            <a:srgbClr val="E06666"/>
          </a:solidFill>
          <a:ln>
            <a:noFill/>
          </a:ln>
        </p:spPr>
        <p:txBody>
          <a:bodyPr lIns="91425" tIns="91425" rIns="91425" bIns="91425" anchor="ctr" anchorCtr="0">
            <a:noAutofit/>
          </a:bodyPr>
          <a:lstStyle/>
          <a:p>
            <a:pPr lvl="0" algn="ctr" rtl="0">
              <a:spcBef>
                <a:spcPts val="0"/>
              </a:spcBef>
              <a:buNone/>
            </a:pPr>
            <a:r>
              <a:rPr lang="en-US" sz="1200" b="1" i="1">
                <a:solidFill>
                  <a:schemeClr val="bg1"/>
                </a:solidFill>
              </a:rPr>
              <a:t>Task 2</a:t>
            </a:r>
          </a:p>
        </p:txBody>
      </p:sp>
      <p:sp>
        <p:nvSpPr>
          <p:cNvPr id="10" name="Shape 219"/>
          <p:cNvSpPr/>
          <p:nvPr/>
        </p:nvSpPr>
        <p:spPr>
          <a:xfrm>
            <a:off x="3893953" y="2555654"/>
            <a:ext cx="766499" cy="276600"/>
          </a:xfrm>
          <a:prstGeom prst="roundRect">
            <a:avLst>
              <a:gd name="adj" fmla="val 16667"/>
            </a:avLst>
          </a:prstGeom>
          <a:solidFill>
            <a:srgbClr val="E06666"/>
          </a:solidFill>
          <a:ln>
            <a:noFill/>
          </a:ln>
        </p:spPr>
        <p:txBody>
          <a:bodyPr lIns="91425" tIns="91425" rIns="91425" bIns="91425" anchor="ctr" anchorCtr="0">
            <a:noAutofit/>
          </a:bodyPr>
          <a:lstStyle/>
          <a:p>
            <a:pPr lvl="0" algn="ctr" rtl="0">
              <a:spcBef>
                <a:spcPts val="0"/>
              </a:spcBef>
              <a:buNone/>
            </a:pPr>
            <a:r>
              <a:rPr lang="en-US" sz="1200" b="1" i="1" dirty="0">
                <a:solidFill>
                  <a:schemeClr val="bg1"/>
                </a:solidFill>
              </a:rPr>
              <a:t>Task 1</a:t>
            </a:r>
          </a:p>
        </p:txBody>
      </p:sp>
      <p:sp>
        <p:nvSpPr>
          <p:cNvPr id="11" name="Shape 220"/>
          <p:cNvSpPr/>
          <p:nvPr/>
        </p:nvSpPr>
        <p:spPr>
          <a:xfrm>
            <a:off x="5715818" y="3165262"/>
            <a:ext cx="766499" cy="276600"/>
          </a:xfrm>
          <a:prstGeom prst="roundRect">
            <a:avLst>
              <a:gd name="adj" fmla="val 16667"/>
            </a:avLst>
          </a:prstGeom>
          <a:solidFill>
            <a:srgbClr val="4A86E8"/>
          </a:solidFill>
          <a:ln>
            <a:noFill/>
          </a:ln>
        </p:spPr>
        <p:txBody>
          <a:bodyPr lIns="91425" tIns="91425" rIns="91425" bIns="91425" anchor="ctr" anchorCtr="0">
            <a:noAutofit/>
          </a:bodyPr>
          <a:lstStyle/>
          <a:p>
            <a:pPr lvl="0" algn="ctr" rtl="0">
              <a:spcBef>
                <a:spcPts val="0"/>
              </a:spcBef>
              <a:buNone/>
            </a:pPr>
            <a:r>
              <a:rPr lang="en-US" sz="1200" b="1" i="1" dirty="0">
                <a:solidFill>
                  <a:schemeClr val="bg1"/>
                </a:solidFill>
              </a:rPr>
              <a:t>Task 5</a:t>
            </a:r>
          </a:p>
        </p:txBody>
      </p:sp>
      <p:sp>
        <p:nvSpPr>
          <p:cNvPr id="12" name="Shape 221"/>
          <p:cNvSpPr/>
          <p:nvPr/>
        </p:nvSpPr>
        <p:spPr>
          <a:xfrm>
            <a:off x="5715818" y="2860462"/>
            <a:ext cx="766499" cy="276600"/>
          </a:xfrm>
          <a:prstGeom prst="roundRect">
            <a:avLst>
              <a:gd name="adj" fmla="val 16667"/>
            </a:avLst>
          </a:prstGeom>
          <a:solidFill>
            <a:srgbClr val="4A86E8"/>
          </a:solidFill>
          <a:ln>
            <a:noFill/>
          </a:ln>
        </p:spPr>
        <p:txBody>
          <a:bodyPr lIns="91425" tIns="91425" rIns="91425" bIns="91425" anchor="ctr" anchorCtr="0">
            <a:noAutofit/>
          </a:bodyPr>
          <a:lstStyle/>
          <a:p>
            <a:pPr lvl="0" algn="ctr" rtl="0">
              <a:spcBef>
                <a:spcPts val="0"/>
              </a:spcBef>
              <a:buNone/>
            </a:pPr>
            <a:r>
              <a:rPr lang="en-US" sz="1200" b="1" i="1" dirty="0">
                <a:solidFill>
                  <a:schemeClr val="bg1"/>
                </a:solidFill>
              </a:rPr>
              <a:t>Task 4</a:t>
            </a:r>
          </a:p>
        </p:txBody>
      </p:sp>
      <p:sp>
        <p:nvSpPr>
          <p:cNvPr id="13" name="Shape 222"/>
          <p:cNvSpPr/>
          <p:nvPr/>
        </p:nvSpPr>
        <p:spPr>
          <a:xfrm>
            <a:off x="7547843" y="3165254"/>
            <a:ext cx="766499" cy="276600"/>
          </a:xfrm>
          <a:prstGeom prst="roundRect">
            <a:avLst>
              <a:gd name="adj" fmla="val 16667"/>
            </a:avLst>
          </a:prstGeom>
          <a:solidFill>
            <a:srgbClr val="1AA756"/>
          </a:solidFill>
          <a:ln>
            <a:noFill/>
          </a:ln>
        </p:spPr>
        <p:txBody>
          <a:bodyPr lIns="91425" tIns="91425" rIns="91425" bIns="91425" anchor="ctr" anchorCtr="0">
            <a:noAutofit/>
          </a:bodyPr>
          <a:lstStyle/>
          <a:p>
            <a:pPr lvl="0" algn="ctr" rtl="0">
              <a:spcBef>
                <a:spcPts val="0"/>
              </a:spcBef>
              <a:buNone/>
            </a:pPr>
            <a:r>
              <a:rPr lang="en-US" sz="1200" b="1" i="1">
                <a:solidFill>
                  <a:schemeClr val="bg1"/>
                </a:solidFill>
              </a:rPr>
              <a:t>Task 9</a:t>
            </a:r>
          </a:p>
        </p:txBody>
      </p:sp>
      <p:sp>
        <p:nvSpPr>
          <p:cNvPr id="14" name="Shape 223"/>
          <p:cNvSpPr/>
          <p:nvPr/>
        </p:nvSpPr>
        <p:spPr>
          <a:xfrm>
            <a:off x="7547843" y="2860454"/>
            <a:ext cx="766499" cy="276600"/>
          </a:xfrm>
          <a:prstGeom prst="roundRect">
            <a:avLst>
              <a:gd name="adj" fmla="val 16667"/>
            </a:avLst>
          </a:prstGeom>
          <a:solidFill>
            <a:srgbClr val="1AA756"/>
          </a:solidFill>
          <a:ln>
            <a:noFill/>
          </a:ln>
        </p:spPr>
        <p:txBody>
          <a:bodyPr lIns="91425" tIns="91425" rIns="91425" bIns="91425" anchor="ctr" anchorCtr="0">
            <a:noAutofit/>
          </a:bodyPr>
          <a:lstStyle/>
          <a:p>
            <a:pPr lvl="0" algn="ctr" rtl="0">
              <a:spcBef>
                <a:spcPts val="0"/>
              </a:spcBef>
              <a:buNone/>
            </a:pPr>
            <a:r>
              <a:rPr lang="en-US" sz="1200" b="1" i="1" dirty="0">
                <a:solidFill>
                  <a:schemeClr val="bg1"/>
                </a:solidFill>
              </a:rPr>
              <a:t>Task 8</a:t>
            </a:r>
          </a:p>
        </p:txBody>
      </p:sp>
      <p:sp>
        <p:nvSpPr>
          <p:cNvPr id="15" name="Shape 224"/>
          <p:cNvSpPr/>
          <p:nvPr/>
        </p:nvSpPr>
        <p:spPr>
          <a:xfrm>
            <a:off x="7547843" y="2555654"/>
            <a:ext cx="766499" cy="276600"/>
          </a:xfrm>
          <a:prstGeom prst="roundRect">
            <a:avLst>
              <a:gd name="adj" fmla="val 16667"/>
            </a:avLst>
          </a:prstGeom>
          <a:solidFill>
            <a:srgbClr val="1AA756"/>
          </a:solidFill>
          <a:ln>
            <a:noFill/>
          </a:ln>
        </p:spPr>
        <p:txBody>
          <a:bodyPr lIns="91425" tIns="91425" rIns="91425" bIns="91425" anchor="ctr" anchorCtr="0">
            <a:noAutofit/>
          </a:bodyPr>
          <a:lstStyle/>
          <a:p>
            <a:pPr lvl="0" algn="ctr" rtl="0">
              <a:spcBef>
                <a:spcPts val="0"/>
              </a:spcBef>
              <a:buNone/>
            </a:pPr>
            <a:r>
              <a:rPr lang="en-US" sz="1200" b="1" i="1">
                <a:solidFill>
                  <a:schemeClr val="bg1"/>
                </a:solidFill>
              </a:rPr>
              <a:t>Task 7</a:t>
            </a:r>
          </a:p>
        </p:txBody>
      </p:sp>
      <p:sp>
        <p:nvSpPr>
          <p:cNvPr id="17" name="Shape 226"/>
          <p:cNvSpPr txBox="1">
            <a:spLocks/>
          </p:cNvSpPr>
          <p:nvPr/>
        </p:nvSpPr>
        <p:spPr>
          <a:xfrm>
            <a:off x="5445667" y="1389648"/>
            <a:ext cx="1306800" cy="620700"/>
          </a:xfrm>
          <a:prstGeom prst="rect">
            <a:avLst/>
          </a:prstGeom>
          <a:noFill/>
          <a:ln>
            <a:noFill/>
          </a:ln>
        </p:spPr>
        <p:txBody>
          <a:bodyPr lIns="91425" tIns="45700" rIns="91425" bIns="45700" anchor="t" anchorCtr="0">
            <a:no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lgn="ctr">
              <a:lnSpc>
                <a:spcPct val="115000"/>
              </a:lnSpc>
              <a:spcBef>
                <a:spcPts val="500"/>
              </a:spcBef>
              <a:buFont typeface="Arial"/>
              <a:buNone/>
            </a:pPr>
            <a:r>
              <a:rPr lang="en-US" sz="3000" i="1" dirty="0" smtClean="0"/>
              <a:t>Job 1</a:t>
            </a:r>
            <a:endParaRPr lang="en-US" sz="3000" i="1" dirty="0"/>
          </a:p>
        </p:txBody>
      </p:sp>
      <p:sp>
        <p:nvSpPr>
          <p:cNvPr id="19" name="TextBox 18"/>
          <p:cNvSpPr txBox="1"/>
          <p:nvPr/>
        </p:nvSpPr>
        <p:spPr>
          <a:xfrm>
            <a:off x="1817431" y="5171103"/>
            <a:ext cx="8557612" cy="400110"/>
          </a:xfrm>
          <a:prstGeom prst="rect">
            <a:avLst/>
          </a:prstGeom>
          <a:noFill/>
        </p:spPr>
        <p:txBody>
          <a:bodyPr wrap="square" rtlCol="0">
            <a:spAutoFit/>
          </a:bodyPr>
          <a:lstStyle/>
          <a:p>
            <a:pPr algn="ctr"/>
            <a:r>
              <a:rPr lang="en-US" sz="2000" dirty="0" smtClean="0"/>
              <a:t>In Spark, each executor is long-running and runs many small tasks</a:t>
            </a:r>
            <a:endParaRPr lang="en-US" sz="2000" dirty="0"/>
          </a:p>
        </p:txBody>
      </p:sp>
      <p:sp>
        <p:nvSpPr>
          <p:cNvPr id="20" name="Title 1"/>
          <p:cNvSpPr>
            <a:spLocks noGrp="1"/>
          </p:cNvSpPr>
          <p:nvPr>
            <p:ph type="title"/>
          </p:nvPr>
        </p:nvSpPr>
        <p:spPr>
          <a:xfrm>
            <a:off x="254760" y="206375"/>
            <a:ext cx="8560454" cy="857250"/>
          </a:xfrm>
        </p:spPr>
        <p:txBody>
          <a:bodyPr>
            <a:normAutofit/>
          </a:bodyPr>
          <a:lstStyle/>
          <a:p>
            <a:r>
              <a:rPr lang="en-US" sz="4000" dirty="0" smtClean="0"/>
              <a:t>Execution Model In</a:t>
            </a:r>
            <a:endParaRPr lang="en-US" sz="4000" dirty="0"/>
          </a:p>
        </p:txBody>
      </p:sp>
    </p:spTree>
    <p:extLst>
      <p:ext uri="{BB962C8B-B14F-4D97-AF65-F5344CB8AC3E}">
        <p14:creationId xmlns:p14="http://schemas.microsoft.com/office/powerpoint/2010/main" val="1137428767"/>
      </p:ext>
    </p:extLst>
  </p:cSld>
  <p:clrMapOvr>
    <a:masterClrMapping/>
  </p:clrMapOvr>
  <p:transition>
    <p:push dir="u"/>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15"/>
          <p:cNvSpPr/>
          <p:nvPr/>
        </p:nvSpPr>
        <p:spPr>
          <a:xfrm>
            <a:off x="3674503" y="3605529"/>
            <a:ext cx="1205400" cy="792299"/>
          </a:xfrm>
          <a:prstGeom prst="roundRect">
            <a:avLst>
              <a:gd name="adj" fmla="val 16667"/>
            </a:avLst>
          </a:prstGeom>
          <a:solidFill>
            <a:srgbClr val="FFFFFF"/>
          </a:solidFill>
          <a:ln w="38100"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b="1" dirty="0" smtClean="0"/>
              <a:t>Container 4</a:t>
            </a:r>
            <a:endParaRPr lang="en-US" sz="1400" b="1" dirty="0"/>
          </a:p>
        </p:txBody>
      </p:sp>
      <p:sp>
        <p:nvSpPr>
          <p:cNvPr id="3" name="Shape 216"/>
          <p:cNvSpPr/>
          <p:nvPr/>
        </p:nvSpPr>
        <p:spPr>
          <a:xfrm>
            <a:off x="5496368" y="3605529"/>
            <a:ext cx="1205400" cy="792299"/>
          </a:xfrm>
          <a:prstGeom prst="roundRect">
            <a:avLst>
              <a:gd name="adj" fmla="val 16667"/>
            </a:avLst>
          </a:prstGeom>
          <a:solidFill>
            <a:srgbClr val="FFFFFF"/>
          </a:solidFill>
          <a:ln w="38100" cap="flat" cmpd="sng">
            <a:solidFill>
              <a:srgbClr val="4A86E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b="1" dirty="0" smtClean="0"/>
              <a:t>Container 2</a:t>
            </a:r>
            <a:endParaRPr lang="en-US" sz="1400" b="1" dirty="0"/>
          </a:p>
        </p:txBody>
      </p:sp>
      <p:sp>
        <p:nvSpPr>
          <p:cNvPr id="4" name="Shape 217"/>
          <p:cNvSpPr/>
          <p:nvPr/>
        </p:nvSpPr>
        <p:spPr>
          <a:xfrm>
            <a:off x="7328393" y="3605529"/>
            <a:ext cx="1205400" cy="792299"/>
          </a:xfrm>
          <a:prstGeom prst="roundRect">
            <a:avLst>
              <a:gd name="adj" fmla="val 16667"/>
            </a:avLst>
          </a:prstGeom>
          <a:solidFill>
            <a:srgbClr val="FFFFFF"/>
          </a:solidFill>
          <a:ln w="38100" cap="flat" cmpd="sng">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b="1" dirty="0" smtClean="0"/>
              <a:t>Container 5</a:t>
            </a:r>
            <a:endParaRPr lang="en-US" sz="1400" b="1" dirty="0"/>
          </a:p>
        </p:txBody>
      </p:sp>
      <p:sp>
        <p:nvSpPr>
          <p:cNvPr id="5" name="Shape 218"/>
          <p:cNvSpPr/>
          <p:nvPr/>
        </p:nvSpPr>
        <p:spPr>
          <a:xfrm>
            <a:off x="3606426" y="2835715"/>
            <a:ext cx="1325201" cy="606139"/>
          </a:xfrm>
          <a:prstGeom prst="roundRect">
            <a:avLst>
              <a:gd name="adj" fmla="val 16667"/>
            </a:avLst>
          </a:prstGeom>
          <a:solidFill>
            <a:srgbClr val="E06666"/>
          </a:solidFill>
          <a:ln>
            <a:noFill/>
          </a:ln>
        </p:spPr>
        <p:txBody>
          <a:bodyPr lIns="91425" tIns="91425" rIns="91425" bIns="91425" anchor="ctr" anchorCtr="0">
            <a:noAutofit/>
          </a:bodyPr>
          <a:lstStyle/>
          <a:p>
            <a:pPr lvl="0" algn="ctr" rtl="0">
              <a:spcBef>
                <a:spcPts val="0"/>
              </a:spcBef>
              <a:buNone/>
            </a:pPr>
            <a:r>
              <a:rPr lang="en-US" sz="1200" b="1" i="1" dirty="0" smtClean="0">
                <a:solidFill>
                  <a:schemeClr val="bg1"/>
                </a:solidFill>
              </a:rPr>
              <a:t>Reduce Task 1</a:t>
            </a:r>
            <a:endParaRPr lang="en-US" sz="1200" b="1" i="1" dirty="0">
              <a:solidFill>
                <a:schemeClr val="bg1"/>
              </a:solidFill>
            </a:endParaRPr>
          </a:p>
        </p:txBody>
      </p:sp>
      <p:sp>
        <p:nvSpPr>
          <p:cNvPr id="6" name="Shape 220"/>
          <p:cNvSpPr/>
          <p:nvPr/>
        </p:nvSpPr>
        <p:spPr>
          <a:xfrm>
            <a:off x="5465744" y="2832246"/>
            <a:ext cx="1278781" cy="609608"/>
          </a:xfrm>
          <a:prstGeom prst="roundRect">
            <a:avLst>
              <a:gd name="adj" fmla="val 16667"/>
            </a:avLst>
          </a:prstGeom>
          <a:solidFill>
            <a:srgbClr val="4A86E8"/>
          </a:solidFill>
          <a:ln>
            <a:noFill/>
          </a:ln>
        </p:spPr>
        <p:txBody>
          <a:bodyPr lIns="91425" tIns="91425" rIns="91425" bIns="91425" anchor="ctr" anchorCtr="0">
            <a:noAutofit/>
          </a:bodyPr>
          <a:lstStyle/>
          <a:p>
            <a:pPr lvl="0" algn="ctr" rtl="0">
              <a:spcBef>
                <a:spcPts val="0"/>
              </a:spcBef>
              <a:buNone/>
            </a:pPr>
            <a:r>
              <a:rPr lang="en-US" sz="1200" b="1" i="1" dirty="0" smtClean="0">
                <a:solidFill>
                  <a:schemeClr val="bg1"/>
                </a:solidFill>
              </a:rPr>
              <a:t>Map Task 2</a:t>
            </a:r>
            <a:endParaRPr lang="en-US" sz="1200" b="1" i="1" dirty="0">
              <a:solidFill>
                <a:schemeClr val="bg1"/>
              </a:solidFill>
            </a:endParaRPr>
          </a:p>
        </p:txBody>
      </p:sp>
      <p:sp>
        <p:nvSpPr>
          <p:cNvPr id="7" name="Shape 222"/>
          <p:cNvSpPr/>
          <p:nvPr/>
        </p:nvSpPr>
        <p:spPr>
          <a:xfrm>
            <a:off x="7238002" y="2832246"/>
            <a:ext cx="1381834" cy="609608"/>
          </a:xfrm>
          <a:prstGeom prst="roundRect">
            <a:avLst>
              <a:gd name="adj" fmla="val 16667"/>
            </a:avLst>
          </a:prstGeom>
          <a:solidFill>
            <a:srgbClr val="1AA756"/>
          </a:solidFill>
          <a:ln>
            <a:noFill/>
          </a:ln>
        </p:spPr>
        <p:txBody>
          <a:bodyPr lIns="91425" tIns="91425" rIns="91425" bIns="91425" anchor="ctr" anchorCtr="0">
            <a:noAutofit/>
          </a:bodyPr>
          <a:lstStyle/>
          <a:p>
            <a:pPr lvl="0" algn="ctr" rtl="0">
              <a:spcBef>
                <a:spcPts val="0"/>
              </a:spcBef>
              <a:buNone/>
            </a:pPr>
            <a:r>
              <a:rPr lang="en-US" sz="1200" b="1" i="1" dirty="0" smtClean="0">
                <a:solidFill>
                  <a:schemeClr val="bg1"/>
                </a:solidFill>
              </a:rPr>
              <a:t>Reduce Task 2</a:t>
            </a:r>
            <a:endParaRPr lang="en-US" sz="1200" b="1" i="1" dirty="0">
              <a:solidFill>
                <a:schemeClr val="bg1"/>
              </a:solidFill>
            </a:endParaRPr>
          </a:p>
        </p:txBody>
      </p:sp>
      <p:sp>
        <p:nvSpPr>
          <p:cNvPr id="8" name="Shape 226"/>
          <p:cNvSpPr txBox="1">
            <a:spLocks/>
          </p:cNvSpPr>
          <p:nvPr/>
        </p:nvSpPr>
        <p:spPr>
          <a:xfrm>
            <a:off x="4240084" y="1316028"/>
            <a:ext cx="3716806" cy="620700"/>
          </a:xfrm>
          <a:prstGeom prst="rect">
            <a:avLst/>
          </a:prstGeom>
          <a:noFill/>
          <a:ln>
            <a:noFill/>
          </a:ln>
        </p:spPr>
        <p:txBody>
          <a:bodyPr lIns="91425" tIns="45700" rIns="91425" bIns="45700" anchor="t" anchorCtr="0">
            <a:no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lgn="ctr">
              <a:lnSpc>
                <a:spcPct val="115000"/>
              </a:lnSpc>
              <a:spcBef>
                <a:spcPts val="500"/>
              </a:spcBef>
              <a:buFont typeface="Arial"/>
              <a:buNone/>
            </a:pPr>
            <a:r>
              <a:rPr lang="en-US" sz="3000" i="1" dirty="0" smtClean="0"/>
              <a:t>Hadoop </a:t>
            </a:r>
            <a:r>
              <a:rPr lang="en-US" sz="3000" i="1" dirty="0" err="1" smtClean="0"/>
              <a:t>MapReduce</a:t>
            </a:r>
            <a:endParaRPr lang="en-US" sz="3000" i="1" dirty="0"/>
          </a:p>
        </p:txBody>
      </p:sp>
      <p:sp>
        <p:nvSpPr>
          <p:cNvPr id="10" name="TextBox 9"/>
          <p:cNvSpPr txBox="1"/>
          <p:nvPr/>
        </p:nvSpPr>
        <p:spPr>
          <a:xfrm>
            <a:off x="1435793" y="5250084"/>
            <a:ext cx="9339878" cy="400110"/>
          </a:xfrm>
          <a:prstGeom prst="rect">
            <a:avLst/>
          </a:prstGeom>
          <a:noFill/>
        </p:spPr>
        <p:txBody>
          <a:bodyPr wrap="square" rtlCol="0">
            <a:spAutoFit/>
          </a:bodyPr>
          <a:lstStyle/>
          <a:p>
            <a:pPr algn="ctr"/>
            <a:r>
              <a:rPr lang="en-US" sz="2000" dirty="0" smtClean="0"/>
              <a:t>In </a:t>
            </a:r>
            <a:r>
              <a:rPr lang="en-US" sz="2000" dirty="0" err="1" smtClean="0"/>
              <a:t>MapReduce</a:t>
            </a:r>
            <a:r>
              <a:rPr lang="en-US" sz="2000" dirty="0" smtClean="0"/>
              <a:t>, each container is short-lived and runs one large task</a:t>
            </a:r>
            <a:endParaRPr lang="en-US" sz="2000" dirty="0"/>
          </a:p>
        </p:txBody>
      </p:sp>
      <p:pic>
        <p:nvPicPr>
          <p:cNvPr id="11" name="Shape 252"/>
          <p:cNvPicPr preferRelativeResize="0"/>
          <p:nvPr/>
        </p:nvPicPr>
        <p:blipFill rotWithShape="1">
          <a:blip r:embed="rId3">
            <a:alphaModFix/>
          </a:blip>
          <a:srcRect l="22653" t="20658" r="24726" b="22067"/>
          <a:stretch/>
        </p:blipFill>
        <p:spPr>
          <a:xfrm>
            <a:off x="7652090" y="132178"/>
            <a:ext cx="1001223" cy="762827"/>
          </a:xfrm>
          <a:prstGeom prst="rect">
            <a:avLst/>
          </a:prstGeom>
          <a:noFill/>
          <a:ln>
            <a:noFill/>
          </a:ln>
        </p:spPr>
      </p:pic>
      <p:sp>
        <p:nvSpPr>
          <p:cNvPr id="12" name="Title 1"/>
          <p:cNvSpPr>
            <a:spLocks noGrp="1"/>
          </p:cNvSpPr>
          <p:nvPr>
            <p:ph type="title"/>
          </p:nvPr>
        </p:nvSpPr>
        <p:spPr>
          <a:xfrm>
            <a:off x="254760" y="206375"/>
            <a:ext cx="8560454" cy="857250"/>
          </a:xfrm>
        </p:spPr>
        <p:txBody>
          <a:bodyPr>
            <a:normAutofit/>
          </a:bodyPr>
          <a:lstStyle/>
          <a:p>
            <a:r>
              <a:rPr lang="en-US" sz="4000" dirty="0" smtClean="0"/>
              <a:t>Execution Model is Different</a:t>
            </a:r>
            <a:endParaRPr lang="en-US" sz="4000" dirty="0"/>
          </a:p>
        </p:txBody>
      </p:sp>
    </p:spTree>
    <p:extLst>
      <p:ext uri="{BB962C8B-B14F-4D97-AF65-F5344CB8AC3E}">
        <p14:creationId xmlns:p14="http://schemas.microsoft.com/office/powerpoint/2010/main" val="389958975"/>
      </p:ext>
    </p:extLst>
  </p:cSld>
  <p:clrMapOvr>
    <a:masterClrMapping/>
  </p:clrMapOvr>
  <p:transition>
    <p:push dir="u"/>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hape 276"/>
          <p:cNvCxnSpPr/>
          <p:nvPr/>
        </p:nvCxnSpPr>
        <p:spPr>
          <a:xfrm>
            <a:off x="3343710" y="4770022"/>
            <a:ext cx="5738399" cy="0"/>
          </a:xfrm>
          <a:prstGeom prst="straightConnector1">
            <a:avLst/>
          </a:prstGeom>
          <a:noFill/>
          <a:ln w="38100" cap="flat" cmpd="sng">
            <a:solidFill>
              <a:schemeClr val="tx1"/>
            </a:solidFill>
            <a:prstDash val="solid"/>
            <a:round/>
            <a:headEnd type="none" w="lg" len="lg"/>
            <a:tailEnd type="triangle" w="lg" len="lg"/>
          </a:ln>
        </p:spPr>
      </p:cxnSp>
      <p:sp>
        <p:nvSpPr>
          <p:cNvPr id="3" name="Shape 280"/>
          <p:cNvSpPr txBox="1"/>
          <p:nvPr/>
        </p:nvSpPr>
        <p:spPr>
          <a:xfrm>
            <a:off x="2788610" y="1972859"/>
            <a:ext cx="1277237" cy="548699"/>
          </a:xfrm>
          <a:prstGeom prst="rect">
            <a:avLst/>
          </a:prstGeom>
          <a:noFill/>
          <a:ln>
            <a:noFill/>
          </a:ln>
        </p:spPr>
        <p:txBody>
          <a:bodyPr lIns="91425" tIns="91425" rIns="91425" bIns="91425" anchor="ctr" anchorCtr="0">
            <a:noAutofit/>
          </a:bodyPr>
          <a:lstStyle/>
          <a:p>
            <a:pPr lvl="0" algn="ctr" rtl="0">
              <a:spcBef>
                <a:spcPts val="0"/>
              </a:spcBef>
              <a:buNone/>
            </a:pPr>
            <a:r>
              <a:rPr lang="en-US" dirty="0"/>
              <a:t>Resource</a:t>
            </a:r>
          </a:p>
          <a:p>
            <a:pPr lvl="0" algn="ctr" rtl="0">
              <a:spcBef>
                <a:spcPts val="0"/>
              </a:spcBef>
              <a:buNone/>
            </a:pPr>
            <a:r>
              <a:rPr lang="en-US" sz="1000" dirty="0"/>
              <a:t>(CPU / Mem)</a:t>
            </a:r>
          </a:p>
        </p:txBody>
      </p:sp>
      <p:grpSp>
        <p:nvGrpSpPr>
          <p:cNvPr id="5" name="Shape 282"/>
          <p:cNvGrpSpPr/>
          <p:nvPr/>
        </p:nvGrpSpPr>
        <p:grpSpPr>
          <a:xfrm>
            <a:off x="3352841" y="3049522"/>
            <a:ext cx="5488103" cy="1477988"/>
            <a:chOff x="1274175" y="1864625"/>
            <a:chExt cx="7118162" cy="2388475"/>
          </a:xfrm>
        </p:grpSpPr>
        <p:sp>
          <p:nvSpPr>
            <p:cNvPr id="6" name="Shape 283"/>
            <p:cNvSpPr/>
            <p:nvPr/>
          </p:nvSpPr>
          <p:spPr>
            <a:xfrm>
              <a:off x="1274175" y="1864625"/>
              <a:ext cx="3561462" cy="2346525"/>
            </a:xfrm>
            <a:custGeom>
              <a:avLst/>
              <a:gdLst/>
              <a:ahLst/>
              <a:cxnLst/>
              <a:rect l="0" t="0" r="0" b="0"/>
              <a:pathLst>
                <a:path w="216634" h="93861" extrusionOk="0">
                  <a:moveTo>
                    <a:pt x="0" y="0"/>
                  </a:moveTo>
                  <a:lnTo>
                    <a:pt x="34779" y="0"/>
                  </a:lnTo>
                  <a:lnTo>
                    <a:pt x="34779" y="56987"/>
                  </a:lnTo>
                  <a:lnTo>
                    <a:pt x="67043" y="56987"/>
                  </a:lnTo>
                  <a:lnTo>
                    <a:pt x="67043" y="70396"/>
                  </a:lnTo>
                  <a:lnTo>
                    <a:pt x="103498" y="70396"/>
                  </a:lnTo>
                  <a:lnTo>
                    <a:pt x="103498" y="93861"/>
                  </a:lnTo>
                  <a:lnTo>
                    <a:pt x="168028" y="93861"/>
                  </a:lnTo>
                  <a:lnTo>
                    <a:pt x="168028" y="1676"/>
                  </a:lnTo>
                  <a:lnTo>
                    <a:pt x="216634" y="1676"/>
                  </a:lnTo>
                </a:path>
              </a:pathLst>
            </a:custGeom>
            <a:noFill/>
            <a:ln w="38100" cap="flat" cmpd="sng">
              <a:solidFill>
                <a:srgbClr val="4A86E8"/>
              </a:solidFill>
              <a:prstDash val="solid"/>
              <a:round/>
              <a:headEnd type="none" w="lg" len="lg"/>
              <a:tailEnd type="none" w="lg" len="lg"/>
            </a:ln>
          </p:spPr>
        </p:sp>
        <p:sp>
          <p:nvSpPr>
            <p:cNvPr id="7" name="Shape 284"/>
            <p:cNvSpPr/>
            <p:nvPr/>
          </p:nvSpPr>
          <p:spPr>
            <a:xfrm>
              <a:off x="4830875" y="1906575"/>
              <a:ext cx="3561462" cy="2346525"/>
            </a:xfrm>
            <a:custGeom>
              <a:avLst/>
              <a:gdLst/>
              <a:ahLst/>
              <a:cxnLst/>
              <a:rect l="0" t="0" r="0" b="0"/>
              <a:pathLst>
                <a:path w="216634" h="93861" extrusionOk="0">
                  <a:moveTo>
                    <a:pt x="0" y="0"/>
                  </a:moveTo>
                  <a:lnTo>
                    <a:pt x="34779" y="0"/>
                  </a:lnTo>
                  <a:lnTo>
                    <a:pt x="34779" y="56987"/>
                  </a:lnTo>
                  <a:lnTo>
                    <a:pt x="67043" y="56987"/>
                  </a:lnTo>
                  <a:lnTo>
                    <a:pt x="67043" y="70396"/>
                  </a:lnTo>
                  <a:lnTo>
                    <a:pt x="103498" y="70396"/>
                  </a:lnTo>
                  <a:lnTo>
                    <a:pt x="103498" y="93861"/>
                  </a:lnTo>
                  <a:lnTo>
                    <a:pt x="168028" y="93861"/>
                  </a:lnTo>
                  <a:lnTo>
                    <a:pt x="168028" y="1676"/>
                  </a:lnTo>
                  <a:lnTo>
                    <a:pt x="216634" y="1676"/>
                  </a:lnTo>
                </a:path>
              </a:pathLst>
            </a:custGeom>
            <a:noFill/>
            <a:ln w="38100" cap="flat" cmpd="sng">
              <a:solidFill>
                <a:srgbClr val="4A86E8"/>
              </a:solidFill>
              <a:prstDash val="solid"/>
              <a:round/>
              <a:headEnd type="none" w="lg" len="lg"/>
              <a:tailEnd type="none" w="lg" len="lg"/>
            </a:ln>
          </p:spPr>
        </p:sp>
      </p:grpSp>
      <p:cxnSp>
        <p:nvCxnSpPr>
          <p:cNvPr id="8" name="Shape 285"/>
          <p:cNvCxnSpPr/>
          <p:nvPr/>
        </p:nvCxnSpPr>
        <p:spPr>
          <a:xfrm>
            <a:off x="3359885" y="2894022"/>
            <a:ext cx="5482800" cy="0"/>
          </a:xfrm>
          <a:prstGeom prst="straightConnector1">
            <a:avLst/>
          </a:prstGeom>
          <a:noFill/>
          <a:ln w="38100" cap="flat" cmpd="sng">
            <a:solidFill>
              <a:srgbClr val="FF9900"/>
            </a:solidFill>
            <a:prstDash val="dash"/>
            <a:round/>
            <a:headEnd type="none" w="lg" len="lg"/>
            <a:tailEnd type="none" w="lg" len="lg"/>
          </a:ln>
        </p:spPr>
      </p:cxnSp>
      <p:cxnSp>
        <p:nvCxnSpPr>
          <p:cNvPr id="9" name="Shape 286"/>
          <p:cNvCxnSpPr/>
          <p:nvPr/>
        </p:nvCxnSpPr>
        <p:spPr>
          <a:xfrm rot="10800000">
            <a:off x="3352910" y="2477697"/>
            <a:ext cx="0" cy="2312399"/>
          </a:xfrm>
          <a:prstGeom prst="straightConnector1">
            <a:avLst/>
          </a:prstGeom>
          <a:noFill/>
          <a:ln w="38100" cap="flat" cmpd="sng">
            <a:solidFill>
              <a:schemeClr val="tx1"/>
            </a:solidFill>
            <a:prstDash val="solid"/>
            <a:round/>
            <a:headEnd type="none" w="lg" len="lg"/>
            <a:tailEnd type="triangle" w="lg" len="lg"/>
          </a:ln>
        </p:spPr>
      </p:cxnSp>
      <p:cxnSp>
        <p:nvCxnSpPr>
          <p:cNvPr id="10" name="Shape 287"/>
          <p:cNvCxnSpPr/>
          <p:nvPr/>
        </p:nvCxnSpPr>
        <p:spPr>
          <a:xfrm>
            <a:off x="7790960" y="2301522"/>
            <a:ext cx="754199" cy="0"/>
          </a:xfrm>
          <a:prstGeom prst="straightConnector1">
            <a:avLst/>
          </a:prstGeom>
          <a:noFill/>
          <a:ln w="38100" cap="flat" cmpd="sng">
            <a:solidFill>
              <a:srgbClr val="FF9900"/>
            </a:solidFill>
            <a:prstDash val="dash"/>
            <a:round/>
            <a:headEnd type="none" w="lg" len="lg"/>
            <a:tailEnd type="none" w="lg" len="lg"/>
          </a:ln>
        </p:spPr>
      </p:cxnSp>
      <p:sp>
        <p:nvSpPr>
          <p:cNvPr id="11" name="Shape 288"/>
          <p:cNvSpPr txBox="1"/>
          <p:nvPr/>
        </p:nvSpPr>
        <p:spPr>
          <a:xfrm>
            <a:off x="8532785" y="2083547"/>
            <a:ext cx="946725" cy="376200"/>
          </a:xfrm>
          <a:prstGeom prst="rect">
            <a:avLst/>
          </a:prstGeom>
          <a:noFill/>
          <a:ln>
            <a:noFill/>
          </a:ln>
        </p:spPr>
        <p:txBody>
          <a:bodyPr lIns="91425" tIns="91425" rIns="91425" bIns="91425" anchor="ctr" anchorCtr="0">
            <a:noAutofit/>
          </a:bodyPr>
          <a:lstStyle/>
          <a:p>
            <a:pPr lvl="0" rtl="0">
              <a:spcBef>
                <a:spcPts val="0"/>
              </a:spcBef>
              <a:buNone/>
            </a:pPr>
            <a:r>
              <a:rPr lang="en-US" sz="1200" dirty="0"/>
              <a:t>Allocated</a:t>
            </a:r>
          </a:p>
        </p:txBody>
      </p:sp>
      <p:sp>
        <p:nvSpPr>
          <p:cNvPr id="12" name="Shape 289"/>
          <p:cNvSpPr txBox="1"/>
          <p:nvPr/>
        </p:nvSpPr>
        <p:spPr>
          <a:xfrm>
            <a:off x="8532786" y="2301509"/>
            <a:ext cx="814200" cy="376200"/>
          </a:xfrm>
          <a:prstGeom prst="rect">
            <a:avLst/>
          </a:prstGeom>
          <a:noFill/>
          <a:ln>
            <a:noFill/>
          </a:ln>
        </p:spPr>
        <p:txBody>
          <a:bodyPr lIns="91425" tIns="91425" rIns="91425" bIns="91425" anchor="ctr" anchorCtr="0">
            <a:noAutofit/>
          </a:bodyPr>
          <a:lstStyle/>
          <a:p>
            <a:pPr lvl="0" rtl="0">
              <a:spcBef>
                <a:spcPts val="0"/>
              </a:spcBef>
              <a:buNone/>
            </a:pPr>
            <a:r>
              <a:rPr lang="en-US" sz="1200"/>
              <a:t>Used</a:t>
            </a:r>
          </a:p>
        </p:txBody>
      </p:sp>
      <p:cxnSp>
        <p:nvCxnSpPr>
          <p:cNvPr id="13" name="Shape 290"/>
          <p:cNvCxnSpPr/>
          <p:nvPr/>
        </p:nvCxnSpPr>
        <p:spPr>
          <a:xfrm>
            <a:off x="7790960" y="2504297"/>
            <a:ext cx="696599" cy="0"/>
          </a:xfrm>
          <a:prstGeom prst="straightConnector1">
            <a:avLst/>
          </a:prstGeom>
          <a:noFill/>
          <a:ln w="38100" cap="flat" cmpd="sng">
            <a:solidFill>
              <a:srgbClr val="4A86E8"/>
            </a:solidFill>
            <a:prstDash val="solid"/>
            <a:round/>
            <a:headEnd type="none" w="lg" len="lg"/>
            <a:tailEnd type="none" w="lg" len="lg"/>
          </a:ln>
        </p:spPr>
      </p:cxnSp>
      <p:cxnSp>
        <p:nvCxnSpPr>
          <p:cNvPr id="14" name="Shape 291"/>
          <p:cNvCxnSpPr/>
          <p:nvPr/>
        </p:nvCxnSpPr>
        <p:spPr>
          <a:xfrm rot="10800000">
            <a:off x="5477478" y="4568872"/>
            <a:ext cx="12000" cy="332099"/>
          </a:xfrm>
          <a:prstGeom prst="straightConnector1">
            <a:avLst/>
          </a:prstGeom>
          <a:noFill/>
          <a:ln w="19050" cap="flat" cmpd="sng">
            <a:solidFill>
              <a:schemeClr val="accent2"/>
            </a:solidFill>
            <a:prstDash val="solid"/>
            <a:round/>
            <a:headEnd type="none" w="lg" len="lg"/>
            <a:tailEnd type="triangle" w="lg" len="lg"/>
          </a:ln>
        </p:spPr>
      </p:cxnSp>
      <p:sp>
        <p:nvSpPr>
          <p:cNvPr id="15" name="Shape 292"/>
          <p:cNvSpPr txBox="1"/>
          <p:nvPr/>
        </p:nvSpPr>
        <p:spPr>
          <a:xfrm>
            <a:off x="5076385" y="4838159"/>
            <a:ext cx="814200" cy="376200"/>
          </a:xfrm>
          <a:prstGeom prst="rect">
            <a:avLst/>
          </a:prstGeom>
          <a:noFill/>
          <a:ln>
            <a:noFill/>
          </a:ln>
        </p:spPr>
        <p:txBody>
          <a:bodyPr lIns="91425" tIns="91425" rIns="91425" bIns="91425" anchor="ctr" anchorCtr="0">
            <a:noAutofit/>
          </a:bodyPr>
          <a:lstStyle/>
          <a:p>
            <a:pPr lvl="0" algn="ctr" rtl="0">
              <a:spcBef>
                <a:spcPts val="0"/>
              </a:spcBef>
              <a:buNone/>
            </a:pPr>
            <a:r>
              <a:rPr lang="en-US" sz="1200">
                <a:solidFill>
                  <a:schemeClr val="accent2"/>
                </a:solidFill>
              </a:rPr>
              <a:t>New job</a:t>
            </a:r>
          </a:p>
        </p:txBody>
      </p:sp>
      <p:cxnSp>
        <p:nvCxnSpPr>
          <p:cNvPr id="16" name="Shape 293"/>
          <p:cNvCxnSpPr/>
          <p:nvPr/>
        </p:nvCxnSpPr>
        <p:spPr>
          <a:xfrm rot="10800000">
            <a:off x="8225103" y="4568872"/>
            <a:ext cx="12000" cy="332099"/>
          </a:xfrm>
          <a:prstGeom prst="straightConnector1">
            <a:avLst/>
          </a:prstGeom>
          <a:noFill/>
          <a:ln w="19050" cap="flat" cmpd="sng">
            <a:solidFill>
              <a:schemeClr val="accent2"/>
            </a:solidFill>
            <a:prstDash val="solid"/>
            <a:round/>
            <a:headEnd type="none" w="lg" len="lg"/>
            <a:tailEnd type="triangle" w="lg" len="lg"/>
          </a:ln>
        </p:spPr>
      </p:cxnSp>
      <p:sp>
        <p:nvSpPr>
          <p:cNvPr id="17" name="Shape 294"/>
          <p:cNvSpPr txBox="1"/>
          <p:nvPr/>
        </p:nvSpPr>
        <p:spPr>
          <a:xfrm>
            <a:off x="7824010" y="4838159"/>
            <a:ext cx="814200" cy="376200"/>
          </a:xfrm>
          <a:prstGeom prst="rect">
            <a:avLst/>
          </a:prstGeom>
          <a:noFill/>
          <a:ln>
            <a:noFill/>
          </a:ln>
        </p:spPr>
        <p:txBody>
          <a:bodyPr lIns="91425" tIns="91425" rIns="91425" bIns="91425" anchor="ctr" anchorCtr="0">
            <a:noAutofit/>
          </a:bodyPr>
          <a:lstStyle/>
          <a:p>
            <a:pPr lvl="0" algn="ctr" rtl="0">
              <a:spcBef>
                <a:spcPts val="0"/>
              </a:spcBef>
              <a:buNone/>
            </a:pPr>
            <a:r>
              <a:rPr lang="en-US" sz="1200">
                <a:solidFill>
                  <a:schemeClr val="accent2"/>
                </a:solidFill>
              </a:rPr>
              <a:t>New job</a:t>
            </a:r>
          </a:p>
        </p:txBody>
      </p:sp>
      <p:cxnSp>
        <p:nvCxnSpPr>
          <p:cNvPr id="18" name="Shape 295"/>
          <p:cNvCxnSpPr/>
          <p:nvPr/>
        </p:nvCxnSpPr>
        <p:spPr>
          <a:xfrm>
            <a:off x="4401103" y="3775422"/>
            <a:ext cx="9300" cy="270599"/>
          </a:xfrm>
          <a:prstGeom prst="straightConnector1">
            <a:avLst/>
          </a:prstGeom>
          <a:noFill/>
          <a:ln w="19050" cap="flat" cmpd="sng">
            <a:solidFill>
              <a:schemeClr val="accent2"/>
            </a:solidFill>
            <a:prstDash val="solid"/>
            <a:round/>
            <a:headEnd type="none" w="lg" len="lg"/>
            <a:tailEnd type="triangle" w="lg" len="lg"/>
          </a:ln>
        </p:spPr>
      </p:cxnSp>
      <p:sp>
        <p:nvSpPr>
          <p:cNvPr id="19" name="Shape 296"/>
          <p:cNvSpPr txBox="1"/>
          <p:nvPr/>
        </p:nvSpPr>
        <p:spPr>
          <a:xfrm>
            <a:off x="3926053" y="3445797"/>
            <a:ext cx="959399" cy="376200"/>
          </a:xfrm>
          <a:prstGeom prst="rect">
            <a:avLst/>
          </a:prstGeom>
          <a:noFill/>
          <a:ln>
            <a:noFill/>
          </a:ln>
        </p:spPr>
        <p:txBody>
          <a:bodyPr lIns="91425" tIns="91425" rIns="91425" bIns="91425" anchor="ctr" anchorCtr="0">
            <a:noAutofit/>
          </a:bodyPr>
          <a:lstStyle/>
          <a:p>
            <a:pPr lvl="0" algn="ctr" rtl="0">
              <a:spcBef>
                <a:spcPts val="0"/>
              </a:spcBef>
              <a:buNone/>
            </a:pPr>
            <a:r>
              <a:rPr lang="en-US" sz="1200">
                <a:solidFill>
                  <a:schemeClr val="accent2"/>
                </a:solidFill>
              </a:rPr>
              <a:t>Stragglers</a:t>
            </a:r>
          </a:p>
        </p:txBody>
      </p:sp>
      <p:cxnSp>
        <p:nvCxnSpPr>
          <p:cNvPr id="20" name="Shape 297"/>
          <p:cNvCxnSpPr/>
          <p:nvPr/>
        </p:nvCxnSpPr>
        <p:spPr>
          <a:xfrm>
            <a:off x="7154204" y="3775422"/>
            <a:ext cx="9300" cy="270599"/>
          </a:xfrm>
          <a:prstGeom prst="straightConnector1">
            <a:avLst/>
          </a:prstGeom>
          <a:noFill/>
          <a:ln w="19050" cap="flat" cmpd="sng">
            <a:solidFill>
              <a:schemeClr val="accent2"/>
            </a:solidFill>
            <a:prstDash val="solid"/>
            <a:round/>
            <a:headEnd type="none" w="lg" len="lg"/>
            <a:tailEnd type="triangle" w="lg" len="lg"/>
          </a:ln>
        </p:spPr>
      </p:cxnSp>
      <p:sp>
        <p:nvSpPr>
          <p:cNvPr id="21" name="Shape 298"/>
          <p:cNvSpPr txBox="1"/>
          <p:nvPr/>
        </p:nvSpPr>
        <p:spPr>
          <a:xfrm>
            <a:off x="6679154" y="3445797"/>
            <a:ext cx="959399" cy="376200"/>
          </a:xfrm>
          <a:prstGeom prst="rect">
            <a:avLst/>
          </a:prstGeom>
          <a:noFill/>
          <a:ln>
            <a:noFill/>
          </a:ln>
        </p:spPr>
        <p:txBody>
          <a:bodyPr lIns="91425" tIns="91425" rIns="91425" bIns="91425" anchor="ctr" anchorCtr="0">
            <a:noAutofit/>
          </a:bodyPr>
          <a:lstStyle/>
          <a:p>
            <a:pPr lvl="0" algn="ctr" rtl="0">
              <a:spcBef>
                <a:spcPts val="0"/>
              </a:spcBef>
              <a:buNone/>
            </a:pPr>
            <a:r>
              <a:rPr lang="en-US" sz="1200">
                <a:solidFill>
                  <a:schemeClr val="accent2"/>
                </a:solidFill>
              </a:rPr>
              <a:t>Stragglers</a:t>
            </a:r>
          </a:p>
        </p:txBody>
      </p:sp>
      <p:sp>
        <p:nvSpPr>
          <p:cNvPr id="23" name="Title 1"/>
          <p:cNvSpPr>
            <a:spLocks noGrp="1"/>
          </p:cNvSpPr>
          <p:nvPr>
            <p:ph type="title"/>
          </p:nvPr>
        </p:nvSpPr>
        <p:spPr>
          <a:xfrm>
            <a:off x="254760" y="206375"/>
            <a:ext cx="8560454" cy="857250"/>
          </a:xfrm>
        </p:spPr>
        <p:txBody>
          <a:bodyPr>
            <a:normAutofit/>
          </a:bodyPr>
          <a:lstStyle/>
          <a:p>
            <a:r>
              <a:rPr lang="en-US" sz="4000" dirty="0" smtClean="0"/>
              <a:t>Static Resource Allocation</a:t>
            </a:r>
            <a:endParaRPr lang="en-US" sz="4000" dirty="0"/>
          </a:p>
        </p:txBody>
      </p:sp>
      <p:sp>
        <p:nvSpPr>
          <p:cNvPr id="24" name="Shape 281"/>
          <p:cNvSpPr txBox="1"/>
          <p:nvPr/>
        </p:nvSpPr>
        <p:spPr>
          <a:xfrm>
            <a:off x="8992315" y="4581922"/>
            <a:ext cx="828573" cy="376200"/>
          </a:xfrm>
          <a:prstGeom prst="rect">
            <a:avLst/>
          </a:prstGeom>
          <a:noFill/>
          <a:ln>
            <a:noFill/>
          </a:ln>
        </p:spPr>
        <p:txBody>
          <a:bodyPr lIns="91425" tIns="91425" rIns="91425" bIns="91425" anchor="ctr" anchorCtr="0">
            <a:noAutofit/>
          </a:bodyPr>
          <a:lstStyle/>
          <a:p>
            <a:pPr lvl="0" algn="ctr" rtl="0">
              <a:spcBef>
                <a:spcPts val="0"/>
              </a:spcBef>
              <a:buNone/>
            </a:pPr>
            <a:r>
              <a:rPr lang="en-US" dirty="0"/>
              <a:t>Time</a:t>
            </a:r>
          </a:p>
        </p:txBody>
      </p:sp>
    </p:spTree>
    <p:extLst>
      <p:ext uri="{BB962C8B-B14F-4D97-AF65-F5344CB8AC3E}">
        <p14:creationId xmlns:p14="http://schemas.microsoft.com/office/powerpoint/2010/main" val="8176814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5238855" y="6152004"/>
            <a:ext cx="1454504" cy="384719"/>
          </a:xfrm>
          <a:prstGeom prst="rect">
            <a:avLst/>
          </a:prstGeom>
          <a:noFill/>
        </p:spPr>
        <p:txBody>
          <a:bodyPr wrap="square" lIns="91438" tIns="45719" rIns="91438" bIns="45719" rtlCol="0">
            <a:spAutoFit/>
          </a:bodyPr>
          <a:lstStyle/>
          <a:p>
            <a:pPr algn="ctr"/>
            <a:r>
              <a:rPr lang="en-US" dirty="0" smtClean="0">
                <a:latin typeface="Source Sans Pro"/>
                <a:cs typeface="Source Sans Pro"/>
              </a:rPr>
              <a:t>Driver</a:t>
            </a:r>
          </a:p>
        </p:txBody>
      </p:sp>
      <p:pic>
        <p:nvPicPr>
          <p:cNvPr id="29" name="Picture 2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39779" y="163731"/>
            <a:ext cx="282080" cy="321571"/>
          </a:xfrm>
          <a:prstGeom prst="rect">
            <a:avLst/>
          </a:prstGeom>
        </p:spPr>
      </p:pic>
      <p:pic>
        <p:nvPicPr>
          <p:cNvPr id="30" name="Picture 2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40819" y="179901"/>
            <a:ext cx="282080" cy="321571"/>
          </a:xfrm>
          <a:prstGeom prst="rect">
            <a:avLst/>
          </a:prstGeom>
        </p:spPr>
      </p:pic>
      <p:pic>
        <p:nvPicPr>
          <p:cNvPr id="31" name="Picture 3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65236" y="204021"/>
            <a:ext cx="282080" cy="321571"/>
          </a:xfrm>
          <a:prstGeom prst="rect">
            <a:avLst/>
          </a:prstGeom>
        </p:spPr>
      </p:pic>
      <p:pic>
        <p:nvPicPr>
          <p:cNvPr id="32" name="Picture 3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17895" y="220190"/>
            <a:ext cx="282080" cy="321571"/>
          </a:xfrm>
          <a:prstGeom prst="rect">
            <a:avLst/>
          </a:prstGeom>
        </p:spPr>
      </p:pic>
      <p:sp>
        <p:nvSpPr>
          <p:cNvPr id="33" name="TextBox 32"/>
          <p:cNvSpPr txBox="1"/>
          <p:nvPr/>
        </p:nvSpPr>
        <p:spPr>
          <a:xfrm>
            <a:off x="5473137" y="5673025"/>
            <a:ext cx="1039803" cy="523218"/>
          </a:xfrm>
          <a:prstGeom prst="rect">
            <a:avLst/>
          </a:prstGeom>
          <a:noFill/>
        </p:spPr>
        <p:txBody>
          <a:bodyPr wrap="square" lIns="91438" tIns="45719" rIns="91438" bIns="45719" rtlCol="0">
            <a:spAutoFit/>
          </a:bodyPr>
          <a:lstStyle/>
          <a:p>
            <a:r>
              <a:rPr lang="en-US" sz="2800" dirty="0">
                <a:solidFill>
                  <a:schemeClr val="bg1"/>
                </a:solidFill>
                <a:latin typeface="Source Sans Pro"/>
                <a:cs typeface="Source Sans Pro"/>
              </a:rPr>
              <a:t>data</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0251" y="4804578"/>
            <a:ext cx="1513108" cy="1391665"/>
          </a:xfrm>
          <a:prstGeom prst="rect">
            <a:avLst/>
          </a:prstGeom>
        </p:spPr>
      </p:pic>
      <p:sp>
        <p:nvSpPr>
          <p:cNvPr id="2" name="TextBox 1"/>
          <p:cNvSpPr txBox="1"/>
          <p:nvPr/>
        </p:nvSpPr>
        <p:spPr>
          <a:xfrm>
            <a:off x="5340819" y="5673025"/>
            <a:ext cx="1172121" cy="400110"/>
          </a:xfrm>
          <a:prstGeom prst="rect">
            <a:avLst/>
          </a:prstGeom>
          <a:noFill/>
        </p:spPr>
        <p:txBody>
          <a:bodyPr wrap="square" rtlCol="0">
            <a:spAutoFit/>
          </a:bodyPr>
          <a:lstStyle/>
          <a:p>
            <a:pPr algn="ctr"/>
            <a:r>
              <a:rPr lang="en-US" sz="2000" b="1" dirty="0" smtClean="0">
                <a:solidFill>
                  <a:schemeClr val="bg1"/>
                </a:solidFill>
                <a:latin typeface="Source Sans Pro" charset="0"/>
                <a:ea typeface="Source Sans Pro" charset="0"/>
                <a:cs typeface="Source Sans Pro" charset="0"/>
              </a:rPr>
              <a:t>data</a:t>
            </a:r>
            <a:endParaRPr lang="en-US" sz="2000" b="1" dirty="0">
              <a:solidFill>
                <a:schemeClr val="bg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2013173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3606203" y="5038494"/>
            <a:ext cx="4998027" cy="400110"/>
          </a:xfrm>
          <a:prstGeom prst="rect">
            <a:avLst/>
          </a:prstGeom>
          <a:noFill/>
        </p:spPr>
        <p:txBody>
          <a:bodyPr wrap="square" rtlCol="0">
            <a:spAutoFit/>
          </a:bodyPr>
          <a:lstStyle/>
          <a:p>
            <a:pPr algn="ctr"/>
            <a:r>
              <a:rPr lang="en-US" sz="2000" dirty="0" smtClean="0"/>
              <a:t>More resources allocated than used</a:t>
            </a:r>
            <a:endParaRPr lang="en-US" sz="2000" dirty="0"/>
          </a:p>
        </p:txBody>
      </p:sp>
      <p:cxnSp>
        <p:nvCxnSpPr>
          <p:cNvPr id="2" name="Shape 327"/>
          <p:cNvCxnSpPr/>
          <p:nvPr/>
        </p:nvCxnSpPr>
        <p:spPr>
          <a:xfrm>
            <a:off x="3342093" y="4774471"/>
            <a:ext cx="5738399" cy="0"/>
          </a:xfrm>
          <a:prstGeom prst="straightConnector1">
            <a:avLst/>
          </a:prstGeom>
          <a:noFill/>
          <a:ln w="38100" cap="flat" cmpd="sng">
            <a:solidFill>
              <a:schemeClr val="tx1"/>
            </a:solidFill>
            <a:prstDash val="solid"/>
            <a:round/>
            <a:headEnd type="none" w="lg" len="lg"/>
            <a:tailEnd type="triangle" w="lg" len="lg"/>
          </a:ln>
        </p:spPr>
      </p:cxnSp>
      <p:cxnSp>
        <p:nvCxnSpPr>
          <p:cNvPr id="5" name="Shape 333"/>
          <p:cNvCxnSpPr/>
          <p:nvPr/>
        </p:nvCxnSpPr>
        <p:spPr>
          <a:xfrm>
            <a:off x="7789343" y="2305264"/>
            <a:ext cx="754199" cy="0"/>
          </a:xfrm>
          <a:prstGeom prst="straightConnector1">
            <a:avLst/>
          </a:prstGeom>
          <a:noFill/>
          <a:ln w="38100" cap="flat" cmpd="sng">
            <a:solidFill>
              <a:srgbClr val="FF9900"/>
            </a:solidFill>
            <a:prstDash val="dash"/>
            <a:round/>
            <a:headEnd type="none" w="lg" len="lg"/>
            <a:tailEnd type="none" w="lg" len="lg"/>
          </a:ln>
        </p:spPr>
      </p:cxnSp>
      <p:sp>
        <p:nvSpPr>
          <p:cNvPr id="6" name="Shape 334"/>
          <p:cNvSpPr txBox="1"/>
          <p:nvPr/>
        </p:nvSpPr>
        <p:spPr>
          <a:xfrm>
            <a:off x="8531169" y="2084832"/>
            <a:ext cx="998680" cy="376200"/>
          </a:xfrm>
          <a:prstGeom prst="rect">
            <a:avLst/>
          </a:prstGeom>
          <a:noFill/>
          <a:ln>
            <a:noFill/>
          </a:ln>
        </p:spPr>
        <p:txBody>
          <a:bodyPr lIns="91425" tIns="91425" rIns="91425" bIns="91425" anchor="ctr" anchorCtr="0">
            <a:noAutofit/>
          </a:bodyPr>
          <a:lstStyle/>
          <a:p>
            <a:pPr lvl="0" rtl="0">
              <a:spcBef>
                <a:spcPts val="0"/>
              </a:spcBef>
              <a:buNone/>
            </a:pPr>
            <a:r>
              <a:rPr lang="en-US" sz="1200" dirty="0"/>
              <a:t>Allocated</a:t>
            </a:r>
          </a:p>
        </p:txBody>
      </p:sp>
      <p:sp>
        <p:nvSpPr>
          <p:cNvPr id="7" name="Shape 335"/>
          <p:cNvSpPr txBox="1"/>
          <p:nvPr/>
        </p:nvSpPr>
        <p:spPr>
          <a:xfrm>
            <a:off x="8531169" y="2305251"/>
            <a:ext cx="814200" cy="376200"/>
          </a:xfrm>
          <a:prstGeom prst="rect">
            <a:avLst/>
          </a:prstGeom>
          <a:noFill/>
          <a:ln>
            <a:noFill/>
          </a:ln>
        </p:spPr>
        <p:txBody>
          <a:bodyPr lIns="91425" tIns="91425" rIns="91425" bIns="91425" anchor="ctr" anchorCtr="0">
            <a:noAutofit/>
          </a:bodyPr>
          <a:lstStyle/>
          <a:p>
            <a:pPr lvl="0" rtl="0">
              <a:spcBef>
                <a:spcPts val="0"/>
              </a:spcBef>
              <a:buNone/>
            </a:pPr>
            <a:r>
              <a:rPr lang="en-US" sz="1200"/>
              <a:t>Used</a:t>
            </a:r>
          </a:p>
        </p:txBody>
      </p:sp>
      <p:cxnSp>
        <p:nvCxnSpPr>
          <p:cNvPr id="8" name="Shape 336"/>
          <p:cNvCxnSpPr/>
          <p:nvPr/>
        </p:nvCxnSpPr>
        <p:spPr>
          <a:xfrm>
            <a:off x="7789343" y="2509754"/>
            <a:ext cx="696599" cy="0"/>
          </a:xfrm>
          <a:prstGeom prst="straightConnector1">
            <a:avLst/>
          </a:prstGeom>
          <a:noFill/>
          <a:ln w="38100" cap="flat" cmpd="sng">
            <a:solidFill>
              <a:srgbClr val="4A86E8"/>
            </a:solidFill>
            <a:prstDash val="solid"/>
            <a:round/>
            <a:headEnd type="none" w="lg" len="lg"/>
            <a:tailEnd type="none" w="lg" len="lg"/>
          </a:ln>
        </p:spPr>
      </p:cxnSp>
      <p:grpSp>
        <p:nvGrpSpPr>
          <p:cNvPr id="10" name="Shape 339"/>
          <p:cNvGrpSpPr/>
          <p:nvPr/>
        </p:nvGrpSpPr>
        <p:grpSpPr>
          <a:xfrm>
            <a:off x="3351224" y="2898648"/>
            <a:ext cx="5489844" cy="1633488"/>
            <a:chOff x="1552212" y="1948450"/>
            <a:chExt cx="5489844" cy="1633488"/>
          </a:xfrm>
        </p:grpSpPr>
        <p:sp>
          <p:nvSpPr>
            <p:cNvPr id="11" name="Shape 340"/>
            <p:cNvSpPr/>
            <p:nvPr/>
          </p:nvSpPr>
          <p:spPr>
            <a:xfrm>
              <a:off x="1561025" y="1966775"/>
              <a:ext cx="5479500" cy="149400"/>
            </a:xfrm>
            <a:prstGeom prst="rect">
              <a:avLst/>
            </a:prstGeom>
            <a:solidFill>
              <a:srgbClr val="90CD53"/>
            </a:solidFill>
            <a:ln>
              <a:noFill/>
            </a:ln>
          </p:spPr>
          <p:txBody>
            <a:bodyPr lIns="91425" tIns="91425" rIns="91425" bIns="91425" anchor="ctr" anchorCtr="0">
              <a:noAutofit/>
            </a:bodyPr>
            <a:lstStyle/>
            <a:p>
              <a:pPr>
                <a:spcBef>
                  <a:spcPts val="0"/>
                </a:spcBef>
                <a:buNone/>
              </a:pPr>
              <a:endParaRPr/>
            </a:p>
          </p:txBody>
        </p:sp>
        <p:sp>
          <p:nvSpPr>
            <p:cNvPr id="12" name="Shape 341"/>
            <p:cNvSpPr/>
            <p:nvPr/>
          </p:nvSpPr>
          <p:spPr>
            <a:xfrm>
              <a:off x="4835700" y="2042725"/>
              <a:ext cx="1589700" cy="240900"/>
            </a:xfrm>
            <a:prstGeom prst="rect">
              <a:avLst/>
            </a:prstGeom>
            <a:solidFill>
              <a:srgbClr val="90CD53"/>
            </a:solidFill>
            <a:ln>
              <a:noFill/>
            </a:ln>
          </p:spPr>
          <p:txBody>
            <a:bodyPr lIns="91425" tIns="91425" rIns="91425" bIns="91425" anchor="ctr" anchorCtr="0">
              <a:noAutofit/>
            </a:bodyPr>
            <a:lstStyle/>
            <a:p>
              <a:pPr>
                <a:spcBef>
                  <a:spcPts val="0"/>
                </a:spcBef>
                <a:buNone/>
              </a:pPr>
              <a:endParaRPr/>
            </a:p>
          </p:txBody>
        </p:sp>
        <p:sp>
          <p:nvSpPr>
            <p:cNvPr id="13" name="Shape 342"/>
            <p:cNvSpPr/>
            <p:nvPr/>
          </p:nvSpPr>
          <p:spPr>
            <a:xfrm>
              <a:off x="5450625" y="2021775"/>
              <a:ext cx="1589700" cy="149400"/>
            </a:xfrm>
            <a:prstGeom prst="rect">
              <a:avLst/>
            </a:prstGeom>
            <a:solidFill>
              <a:srgbClr val="90CD53"/>
            </a:solidFill>
            <a:ln>
              <a:noFill/>
            </a:ln>
          </p:spPr>
          <p:txBody>
            <a:bodyPr lIns="91425" tIns="91425" rIns="91425" bIns="91425" anchor="ctr" anchorCtr="0">
              <a:noAutofit/>
            </a:bodyPr>
            <a:lstStyle/>
            <a:p>
              <a:pPr>
                <a:spcBef>
                  <a:spcPts val="0"/>
                </a:spcBef>
                <a:buNone/>
              </a:pPr>
              <a:endParaRPr/>
            </a:p>
          </p:txBody>
        </p:sp>
        <p:sp>
          <p:nvSpPr>
            <p:cNvPr id="14" name="Shape 343"/>
            <p:cNvSpPr/>
            <p:nvPr/>
          </p:nvSpPr>
          <p:spPr>
            <a:xfrm>
              <a:off x="4476900" y="1988225"/>
              <a:ext cx="1589700" cy="149400"/>
            </a:xfrm>
            <a:prstGeom prst="rect">
              <a:avLst/>
            </a:prstGeom>
            <a:solidFill>
              <a:srgbClr val="90CD53"/>
            </a:solidFill>
            <a:ln>
              <a:noFill/>
            </a:ln>
          </p:spPr>
          <p:txBody>
            <a:bodyPr lIns="91425" tIns="91425" rIns="91425" bIns="91425" anchor="ctr" anchorCtr="0">
              <a:noAutofit/>
            </a:bodyPr>
            <a:lstStyle/>
            <a:p>
              <a:pPr>
                <a:spcBef>
                  <a:spcPts val="0"/>
                </a:spcBef>
                <a:buNone/>
              </a:pPr>
              <a:endParaRPr/>
            </a:p>
          </p:txBody>
        </p:sp>
        <p:sp>
          <p:nvSpPr>
            <p:cNvPr id="15" name="Shape 344"/>
            <p:cNvSpPr/>
            <p:nvPr/>
          </p:nvSpPr>
          <p:spPr>
            <a:xfrm>
              <a:off x="2570850" y="1988225"/>
              <a:ext cx="1589700" cy="149400"/>
            </a:xfrm>
            <a:prstGeom prst="rect">
              <a:avLst/>
            </a:prstGeom>
            <a:solidFill>
              <a:srgbClr val="90CD53"/>
            </a:solidFill>
            <a:ln>
              <a:noFill/>
            </a:ln>
          </p:spPr>
          <p:txBody>
            <a:bodyPr lIns="91425" tIns="91425" rIns="91425" bIns="91425" anchor="ctr" anchorCtr="0">
              <a:noAutofit/>
            </a:bodyPr>
            <a:lstStyle/>
            <a:p>
              <a:pPr>
                <a:spcBef>
                  <a:spcPts val="0"/>
                </a:spcBef>
                <a:buNone/>
              </a:pPr>
              <a:endParaRPr/>
            </a:p>
          </p:txBody>
        </p:sp>
        <p:grpSp>
          <p:nvGrpSpPr>
            <p:cNvPr id="16" name="Shape 345"/>
            <p:cNvGrpSpPr/>
            <p:nvPr/>
          </p:nvGrpSpPr>
          <p:grpSpPr>
            <a:xfrm>
              <a:off x="1552212" y="2103950"/>
              <a:ext cx="5488103" cy="1477988"/>
              <a:chOff x="1274175" y="1864625"/>
              <a:chExt cx="7118162" cy="2388475"/>
            </a:xfrm>
          </p:grpSpPr>
          <p:sp>
            <p:nvSpPr>
              <p:cNvPr id="18" name="Shape 346"/>
              <p:cNvSpPr/>
              <p:nvPr/>
            </p:nvSpPr>
            <p:spPr>
              <a:xfrm>
                <a:off x="1274175" y="1864625"/>
                <a:ext cx="3561462" cy="2346525"/>
              </a:xfrm>
              <a:custGeom>
                <a:avLst/>
                <a:gdLst/>
                <a:ahLst/>
                <a:cxnLst/>
                <a:rect l="0" t="0" r="0" b="0"/>
                <a:pathLst>
                  <a:path w="216634" h="93861" extrusionOk="0">
                    <a:moveTo>
                      <a:pt x="0" y="0"/>
                    </a:moveTo>
                    <a:lnTo>
                      <a:pt x="34779" y="0"/>
                    </a:lnTo>
                    <a:lnTo>
                      <a:pt x="34779" y="56987"/>
                    </a:lnTo>
                    <a:lnTo>
                      <a:pt x="67043" y="56987"/>
                    </a:lnTo>
                    <a:lnTo>
                      <a:pt x="67043" y="70396"/>
                    </a:lnTo>
                    <a:lnTo>
                      <a:pt x="103498" y="70396"/>
                    </a:lnTo>
                    <a:lnTo>
                      <a:pt x="103498" y="93861"/>
                    </a:lnTo>
                    <a:lnTo>
                      <a:pt x="168028" y="93861"/>
                    </a:lnTo>
                    <a:lnTo>
                      <a:pt x="168028" y="1676"/>
                    </a:lnTo>
                    <a:lnTo>
                      <a:pt x="216634" y="1676"/>
                    </a:lnTo>
                  </a:path>
                </a:pathLst>
              </a:custGeom>
              <a:solidFill>
                <a:srgbClr val="90CD53"/>
              </a:solidFill>
              <a:ln w="38100" cap="flat" cmpd="sng">
                <a:solidFill>
                  <a:srgbClr val="4A86E8"/>
                </a:solidFill>
                <a:prstDash val="solid"/>
                <a:round/>
                <a:headEnd type="none" w="lg" len="lg"/>
                <a:tailEnd type="none" w="lg" len="lg"/>
              </a:ln>
            </p:spPr>
          </p:sp>
          <p:sp>
            <p:nvSpPr>
              <p:cNvPr id="19" name="Shape 347"/>
              <p:cNvSpPr/>
              <p:nvPr/>
            </p:nvSpPr>
            <p:spPr>
              <a:xfrm>
                <a:off x="4830875" y="1906575"/>
                <a:ext cx="3561462" cy="2346525"/>
              </a:xfrm>
              <a:custGeom>
                <a:avLst/>
                <a:gdLst/>
                <a:ahLst/>
                <a:cxnLst/>
                <a:rect l="0" t="0" r="0" b="0"/>
                <a:pathLst>
                  <a:path w="216634" h="93861" extrusionOk="0">
                    <a:moveTo>
                      <a:pt x="0" y="0"/>
                    </a:moveTo>
                    <a:lnTo>
                      <a:pt x="34779" y="0"/>
                    </a:lnTo>
                    <a:lnTo>
                      <a:pt x="34779" y="56987"/>
                    </a:lnTo>
                    <a:lnTo>
                      <a:pt x="67043" y="56987"/>
                    </a:lnTo>
                    <a:lnTo>
                      <a:pt x="67043" y="70396"/>
                    </a:lnTo>
                    <a:lnTo>
                      <a:pt x="103498" y="70396"/>
                    </a:lnTo>
                    <a:lnTo>
                      <a:pt x="103498" y="93861"/>
                    </a:lnTo>
                    <a:lnTo>
                      <a:pt x="168028" y="93861"/>
                    </a:lnTo>
                    <a:lnTo>
                      <a:pt x="168028" y="1676"/>
                    </a:lnTo>
                    <a:lnTo>
                      <a:pt x="216634" y="1676"/>
                    </a:lnTo>
                  </a:path>
                </a:pathLst>
              </a:custGeom>
              <a:solidFill>
                <a:srgbClr val="90CD53"/>
              </a:solidFill>
              <a:ln w="38100" cap="flat" cmpd="sng">
                <a:solidFill>
                  <a:srgbClr val="4A86E8"/>
                </a:solidFill>
                <a:prstDash val="solid"/>
                <a:round/>
                <a:headEnd type="none" w="lg" len="lg"/>
                <a:tailEnd type="none" w="lg" len="lg"/>
              </a:ln>
            </p:spPr>
          </p:sp>
        </p:grpSp>
        <p:cxnSp>
          <p:nvCxnSpPr>
            <p:cNvPr id="17" name="Shape 348"/>
            <p:cNvCxnSpPr/>
            <p:nvPr/>
          </p:nvCxnSpPr>
          <p:spPr>
            <a:xfrm>
              <a:off x="1559256" y="1948450"/>
              <a:ext cx="5482800" cy="0"/>
            </a:xfrm>
            <a:prstGeom prst="straightConnector1">
              <a:avLst/>
            </a:prstGeom>
            <a:noFill/>
            <a:ln w="38100" cap="flat" cmpd="sng">
              <a:solidFill>
                <a:srgbClr val="FF9900"/>
              </a:solidFill>
              <a:prstDash val="dash"/>
              <a:round/>
              <a:headEnd type="none" w="lg" len="lg"/>
              <a:tailEnd type="none" w="lg" len="lg"/>
            </a:ln>
          </p:spPr>
        </p:cxnSp>
      </p:grpSp>
      <p:cxnSp>
        <p:nvCxnSpPr>
          <p:cNvPr id="20" name="Shape 349"/>
          <p:cNvCxnSpPr/>
          <p:nvPr/>
        </p:nvCxnSpPr>
        <p:spPr>
          <a:xfrm rot="10800000">
            <a:off x="3351293" y="2482146"/>
            <a:ext cx="0" cy="2312399"/>
          </a:xfrm>
          <a:prstGeom prst="straightConnector1">
            <a:avLst/>
          </a:prstGeom>
          <a:noFill/>
          <a:ln w="38100" cap="flat" cmpd="sng">
            <a:solidFill>
              <a:schemeClr val="tx1"/>
            </a:solidFill>
            <a:prstDash val="solid"/>
            <a:round/>
            <a:headEnd type="none" w="lg" len="lg"/>
            <a:tailEnd type="triangle" w="lg" len="lg"/>
          </a:ln>
        </p:spPr>
      </p:cxnSp>
      <p:sp>
        <p:nvSpPr>
          <p:cNvPr id="22" name="Title 1"/>
          <p:cNvSpPr>
            <a:spLocks noGrp="1"/>
          </p:cNvSpPr>
          <p:nvPr>
            <p:ph type="title"/>
          </p:nvPr>
        </p:nvSpPr>
        <p:spPr>
          <a:xfrm>
            <a:off x="254760" y="206375"/>
            <a:ext cx="8560454" cy="857250"/>
          </a:xfrm>
        </p:spPr>
        <p:txBody>
          <a:bodyPr>
            <a:normAutofit/>
          </a:bodyPr>
          <a:lstStyle/>
          <a:p>
            <a:r>
              <a:rPr lang="en-US" sz="4000" dirty="0" smtClean="0"/>
              <a:t>Static Resource Allocation</a:t>
            </a:r>
            <a:endParaRPr lang="en-US" sz="4000" dirty="0"/>
          </a:p>
        </p:txBody>
      </p:sp>
      <p:sp>
        <p:nvSpPr>
          <p:cNvPr id="23" name="Shape 281"/>
          <p:cNvSpPr txBox="1"/>
          <p:nvPr/>
        </p:nvSpPr>
        <p:spPr>
          <a:xfrm>
            <a:off x="8992315" y="4581922"/>
            <a:ext cx="828573" cy="376200"/>
          </a:xfrm>
          <a:prstGeom prst="rect">
            <a:avLst/>
          </a:prstGeom>
          <a:noFill/>
          <a:ln>
            <a:noFill/>
          </a:ln>
        </p:spPr>
        <p:txBody>
          <a:bodyPr lIns="91425" tIns="91425" rIns="91425" bIns="91425" anchor="ctr" anchorCtr="0">
            <a:noAutofit/>
          </a:bodyPr>
          <a:lstStyle/>
          <a:p>
            <a:pPr lvl="0" algn="ctr" rtl="0">
              <a:spcBef>
                <a:spcPts val="0"/>
              </a:spcBef>
              <a:buNone/>
            </a:pPr>
            <a:r>
              <a:rPr lang="en-US" dirty="0"/>
              <a:t>Time</a:t>
            </a:r>
          </a:p>
        </p:txBody>
      </p:sp>
      <p:sp>
        <p:nvSpPr>
          <p:cNvPr id="26" name="Shape 280"/>
          <p:cNvSpPr txBox="1"/>
          <p:nvPr/>
        </p:nvSpPr>
        <p:spPr>
          <a:xfrm>
            <a:off x="2788610" y="1972859"/>
            <a:ext cx="1277237" cy="548699"/>
          </a:xfrm>
          <a:prstGeom prst="rect">
            <a:avLst/>
          </a:prstGeom>
          <a:noFill/>
          <a:ln>
            <a:noFill/>
          </a:ln>
        </p:spPr>
        <p:txBody>
          <a:bodyPr lIns="91425" tIns="91425" rIns="91425" bIns="91425" anchor="ctr" anchorCtr="0">
            <a:noAutofit/>
          </a:bodyPr>
          <a:lstStyle/>
          <a:p>
            <a:pPr lvl="0" algn="ctr" rtl="0">
              <a:spcBef>
                <a:spcPts val="0"/>
              </a:spcBef>
              <a:buNone/>
            </a:pPr>
            <a:r>
              <a:rPr lang="en-US" dirty="0"/>
              <a:t>Resource</a:t>
            </a:r>
          </a:p>
          <a:p>
            <a:pPr lvl="0" algn="ctr" rtl="0">
              <a:spcBef>
                <a:spcPts val="0"/>
              </a:spcBef>
              <a:buNone/>
            </a:pPr>
            <a:r>
              <a:rPr lang="en-US" sz="1000" dirty="0"/>
              <a:t>(CPU / Mem)</a:t>
            </a:r>
          </a:p>
        </p:txBody>
      </p:sp>
    </p:spTree>
    <p:extLst>
      <p:ext uri="{BB962C8B-B14F-4D97-AF65-F5344CB8AC3E}">
        <p14:creationId xmlns:p14="http://schemas.microsoft.com/office/powerpoint/2010/main" val="1862590147"/>
      </p:ext>
    </p:extLst>
  </p:cSld>
  <p:clrMapOvr>
    <a:masterClrMapping/>
  </p:clrMapOvr>
  <p:transition>
    <p:push dir="u"/>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hape 355"/>
          <p:cNvCxnSpPr/>
          <p:nvPr/>
        </p:nvCxnSpPr>
        <p:spPr>
          <a:xfrm>
            <a:off x="3344865" y="4770253"/>
            <a:ext cx="5738399" cy="0"/>
          </a:xfrm>
          <a:prstGeom prst="straightConnector1">
            <a:avLst/>
          </a:prstGeom>
          <a:noFill/>
          <a:ln w="38100" cap="flat" cmpd="sng">
            <a:solidFill>
              <a:schemeClr val="tx1"/>
            </a:solidFill>
            <a:prstDash val="solid"/>
            <a:round/>
            <a:headEnd type="none" w="lg" len="lg"/>
            <a:tailEnd type="triangle" w="lg" len="lg"/>
          </a:ln>
        </p:spPr>
      </p:cxnSp>
      <p:sp>
        <p:nvSpPr>
          <p:cNvPr id="3" name="Shape 359"/>
          <p:cNvSpPr txBox="1"/>
          <p:nvPr/>
        </p:nvSpPr>
        <p:spPr>
          <a:xfrm>
            <a:off x="2789765" y="1973090"/>
            <a:ext cx="1266846" cy="548699"/>
          </a:xfrm>
          <a:prstGeom prst="rect">
            <a:avLst/>
          </a:prstGeom>
          <a:noFill/>
          <a:ln>
            <a:noFill/>
          </a:ln>
        </p:spPr>
        <p:txBody>
          <a:bodyPr lIns="91425" tIns="91425" rIns="91425" bIns="91425" anchor="ctr" anchorCtr="0">
            <a:noAutofit/>
          </a:bodyPr>
          <a:lstStyle/>
          <a:p>
            <a:pPr lvl="0" algn="ctr" rtl="0">
              <a:spcBef>
                <a:spcPts val="0"/>
              </a:spcBef>
              <a:buNone/>
            </a:pPr>
            <a:r>
              <a:rPr lang="en-US"/>
              <a:t>Resource</a:t>
            </a:r>
          </a:p>
          <a:p>
            <a:pPr lvl="0" algn="ctr" rtl="0">
              <a:spcBef>
                <a:spcPts val="0"/>
              </a:spcBef>
              <a:buNone/>
            </a:pPr>
            <a:r>
              <a:rPr lang="en-US" sz="1000"/>
              <a:t>(CPU / Mem)</a:t>
            </a:r>
          </a:p>
        </p:txBody>
      </p:sp>
      <p:grpSp>
        <p:nvGrpSpPr>
          <p:cNvPr id="5" name="Shape 361"/>
          <p:cNvGrpSpPr/>
          <p:nvPr/>
        </p:nvGrpSpPr>
        <p:grpSpPr>
          <a:xfrm>
            <a:off x="3353996" y="3049753"/>
            <a:ext cx="5488103" cy="1477988"/>
            <a:chOff x="1274175" y="1864625"/>
            <a:chExt cx="7118162" cy="2388475"/>
          </a:xfrm>
        </p:grpSpPr>
        <p:sp>
          <p:nvSpPr>
            <p:cNvPr id="6" name="Shape 362"/>
            <p:cNvSpPr/>
            <p:nvPr/>
          </p:nvSpPr>
          <p:spPr>
            <a:xfrm>
              <a:off x="1274175" y="1864625"/>
              <a:ext cx="3561462" cy="2346525"/>
            </a:xfrm>
            <a:custGeom>
              <a:avLst/>
              <a:gdLst/>
              <a:ahLst/>
              <a:cxnLst/>
              <a:rect l="0" t="0" r="0" b="0"/>
              <a:pathLst>
                <a:path w="216634" h="93861" extrusionOk="0">
                  <a:moveTo>
                    <a:pt x="0" y="0"/>
                  </a:moveTo>
                  <a:lnTo>
                    <a:pt x="34779" y="0"/>
                  </a:lnTo>
                  <a:lnTo>
                    <a:pt x="34779" y="56987"/>
                  </a:lnTo>
                  <a:lnTo>
                    <a:pt x="67043" y="56987"/>
                  </a:lnTo>
                  <a:lnTo>
                    <a:pt x="67043" y="70396"/>
                  </a:lnTo>
                  <a:lnTo>
                    <a:pt x="103498" y="70396"/>
                  </a:lnTo>
                  <a:lnTo>
                    <a:pt x="103498" y="93861"/>
                  </a:lnTo>
                  <a:lnTo>
                    <a:pt x="168028" y="93861"/>
                  </a:lnTo>
                  <a:lnTo>
                    <a:pt x="168028" y="1676"/>
                  </a:lnTo>
                  <a:lnTo>
                    <a:pt x="216634" y="1676"/>
                  </a:lnTo>
                </a:path>
              </a:pathLst>
            </a:custGeom>
            <a:noFill/>
            <a:ln w="38100" cap="flat" cmpd="sng">
              <a:solidFill>
                <a:srgbClr val="4A86E8"/>
              </a:solidFill>
              <a:prstDash val="solid"/>
              <a:round/>
              <a:headEnd type="none" w="lg" len="lg"/>
              <a:tailEnd type="none" w="lg" len="lg"/>
            </a:ln>
          </p:spPr>
        </p:sp>
        <p:sp>
          <p:nvSpPr>
            <p:cNvPr id="7" name="Shape 363"/>
            <p:cNvSpPr/>
            <p:nvPr/>
          </p:nvSpPr>
          <p:spPr>
            <a:xfrm>
              <a:off x="4830875" y="1906575"/>
              <a:ext cx="3561462" cy="2346525"/>
            </a:xfrm>
            <a:custGeom>
              <a:avLst/>
              <a:gdLst/>
              <a:ahLst/>
              <a:cxnLst/>
              <a:rect l="0" t="0" r="0" b="0"/>
              <a:pathLst>
                <a:path w="216634" h="93861" extrusionOk="0">
                  <a:moveTo>
                    <a:pt x="0" y="0"/>
                  </a:moveTo>
                  <a:lnTo>
                    <a:pt x="34779" y="0"/>
                  </a:lnTo>
                  <a:lnTo>
                    <a:pt x="34779" y="56987"/>
                  </a:lnTo>
                  <a:lnTo>
                    <a:pt x="67043" y="56987"/>
                  </a:lnTo>
                  <a:lnTo>
                    <a:pt x="67043" y="70396"/>
                  </a:lnTo>
                  <a:lnTo>
                    <a:pt x="103498" y="70396"/>
                  </a:lnTo>
                  <a:lnTo>
                    <a:pt x="103498" y="93861"/>
                  </a:lnTo>
                  <a:lnTo>
                    <a:pt x="168028" y="93861"/>
                  </a:lnTo>
                  <a:lnTo>
                    <a:pt x="168028" y="1676"/>
                  </a:lnTo>
                  <a:lnTo>
                    <a:pt x="216634" y="1676"/>
                  </a:lnTo>
                </a:path>
              </a:pathLst>
            </a:custGeom>
            <a:noFill/>
            <a:ln w="38100" cap="flat" cmpd="sng">
              <a:solidFill>
                <a:srgbClr val="4A86E8"/>
              </a:solidFill>
              <a:prstDash val="solid"/>
              <a:round/>
              <a:headEnd type="none" w="lg" len="lg"/>
              <a:tailEnd type="none" w="lg" len="lg"/>
            </a:ln>
          </p:spPr>
        </p:sp>
      </p:grpSp>
      <p:cxnSp>
        <p:nvCxnSpPr>
          <p:cNvPr id="8" name="Shape 364"/>
          <p:cNvCxnSpPr/>
          <p:nvPr/>
        </p:nvCxnSpPr>
        <p:spPr>
          <a:xfrm rot="10800000">
            <a:off x="3354065" y="2488088"/>
            <a:ext cx="0" cy="2312399"/>
          </a:xfrm>
          <a:prstGeom prst="straightConnector1">
            <a:avLst/>
          </a:prstGeom>
          <a:noFill/>
          <a:ln w="38100" cap="flat" cmpd="sng">
            <a:solidFill>
              <a:schemeClr val="tx1"/>
            </a:solidFill>
            <a:prstDash val="solid"/>
            <a:round/>
            <a:headEnd type="none" w="lg" len="lg"/>
            <a:tailEnd type="triangle" w="lg" len="lg"/>
          </a:ln>
        </p:spPr>
      </p:cxnSp>
      <p:cxnSp>
        <p:nvCxnSpPr>
          <p:cNvPr id="9" name="Shape 365"/>
          <p:cNvCxnSpPr/>
          <p:nvPr/>
        </p:nvCxnSpPr>
        <p:spPr>
          <a:xfrm>
            <a:off x="7792115" y="2301753"/>
            <a:ext cx="754199" cy="0"/>
          </a:xfrm>
          <a:prstGeom prst="straightConnector1">
            <a:avLst/>
          </a:prstGeom>
          <a:noFill/>
          <a:ln w="38100" cap="flat" cmpd="sng">
            <a:solidFill>
              <a:srgbClr val="FF9900"/>
            </a:solidFill>
            <a:prstDash val="dash"/>
            <a:round/>
            <a:headEnd type="none" w="lg" len="lg"/>
            <a:tailEnd type="none" w="lg" len="lg"/>
          </a:ln>
        </p:spPr>
      </p:cxnSp>
      <p:sp>
        <p:nvSpPr>
          <p:cNvPr id="10" name="Shape 366"/>
          <p:cNvSpPr txBox="1"/>
          <p:nvPr/>
        </p:nvSpPr>
        <p:spPr>
          <a:xfrm>
            <a:off x="8533934" y="2083778"/>
            <a:ext cx="1390499" cy="376200"/>
          </a:xfrm>
          <a:prstGeom prst="rect">
            <a:avLst/>
          </a:prstGeom>
          <a:noFill/>
          <a:ln>
            <a:noFill/>
          </a:ln>
        </p:spPr>
        <p:txBody>
          <a:bodyPr lIns="91425" tIns="91425" rIns="91425" bIns="91425" anchor="ctr" anchorCtr="0">
            <a:noAutofit/>
          </a:bodyPr>
          <a:lstStyle/>
          <a:p>
            <a:pPr lvl="0" rtl="0">
              <a:spcBef>
                <a:spcPts val="0"/>
              </a:spcBef>
              <a:buNone/>
            </a:pPr>
            <a:r>
              <a:rPr lang="en-US" sz="1200" dirty="0"/>
              <a:t>Allocated</a:t>
            </a:r>
          </a:p>
        </p:txBody>
      </p:sp>
      <p:sp>
        <p:nvSpPr>
          <p:cNvPr id="11" name="Shape 367"/>
          <p:cNvSpPr txBox="1"/>
          <p:nvPr/>
        </p:nvSpPr>
        <p:spPr>
          <a:xfrm>
            <a:off x="8533941" y="2301740"/>
            <a:ext cx="814200" cy="376200"/>
          </a:xfrm>
          <a:prstGeom prst="rect">
            <a:avLst/>
          </a:prstGeom>
          <a:noFill/>
          <a:ln>
            <a:noFill/>
          </a:ln>
        </p:spPr>
        <p:txBody>
          <a:bodyPr lIns="91425" tIns="91425" rIns="91425" bIns="91425" anchor="ctr" anchorCtr="0">
            <a:noAutofit/>
          </a:bodyPr>
          <a:lstStyle/>
          <a:p>
            <a:pPr lvl="0" rtl="0">
              <a:spcBef>
                <a:spcPts val="0"/>
              </a:spcBef>
              <a:buNone/>
            </a:pPr>
            <a:r>
              <a:rPr lang="en-US" sz="1200"/>
              <a:t>Used</a:t>
            </a:r>
          </a:p>
        </p:txBody>
      </p:sp>
      <p:cxnSp>
        <p:nvCxnSpPr>
          <p:cNvPr id="12" name="Shape 368"/>
          <p:cNvCxnSpPr/>
          <p:nvPr/>
        </p:nvCxnSpPr>
        <p:spPr>
          <a:xfrm>
            <a:off x="7792115" y="2506243"/>
            <a:ext cx="696599" cy="0"/>
          </a:xfrm>
          <a:prstGeom prst="straightConnector1">
            <a:avLst/>
          </a:prstGeom>
          <a:noFill/>
          <a:ln w="38100" cap="flat" cmpd="sng">
            <a:solidFill>
              <a:srgbClr val="4A86E8"/>
            </a:solidFill>
            <a:prstDash val="solid"/>
            <a:round/>
            <a:headEnd type="none" w="lg" len="lg"/>
            <a:tailEnd type="none" w="lg" len="lg"/>
          </a:ln>
        </p:spPr>
      </p:cxnSp>
      <p:sp>
        <p:nvSpPr>
          <p:cNvPr id="13" name="Shape 369"/>
          <p:cNvSpPr/>
          <p:nvPr/>
        </p:nvSpPr>
        <p:spPr>
          <a:xfrm>
            <a:off x="3375859" y="2893788"/>
            <a:ext cx="5527250" cy="1442656"/>
          </a:xfrm>
          <a:custGeom>
            <a:avLst/>
            <a:gdLst/>
            <a:ahLst/>
            <a:cxnLst/>
            <a:rect l="0" t="0" r="0" b="0"/>
            <a:pathLst>
              <a:path w="221090" h="70468" extrusionOk="0">
                <a:moveTo>
                  <a:pt x="0" y="3149"/>
                </a:moveTo>
                <a:cubicBezTo>
                  <a:pt x="4005" y="3149"/>
                  <a:pt x="19064" y="-1977"/>
                  <a:pt x="24031" y="3149"/>
                </a:cubicBezTo>
                <a:cubicBezTo>
                  <a:pt x="28997" y="8275"/>
                  <a:pt x="24832" y="27340"/>
                  <a:pt x="29799" y="33909"/>
                </a:cubicBezTo>
                <a:cubicBezTo>
                  <a:pt x="34765" y="40477"/>
                  <a:pt x="48863" y="37594"/>
                  <a:pt x="53830" y="42561"/>
                </a:cubicBezTo>
                <a:cubicBezTo>
                  <a:pt x="58796" y="47527"/>
                  <a:pt x="56153" y="59783"/>
                  <a:pt x="59598" y="63708"/>
                </a:cubicBezTo>
                <a:cubicBezTo>
                  <a:pt x="63042" y="67633"/>
                  <a:pt x="71613" y="75243"/>
                  <a:pt x="74497" y="66111"/>
                </a:cubicBezTo>
                <a:cubicBezTo>
                  <a:pt x="77380" y="56979"/>
                  <a:pt x="67849" y="19409"/>
                  <a:pt x="76901" y="8916"/>
                </a:cubicBezTo>
                <a:cubicBezTo>
                  <a:pt x="85953" y="-1577"/>
                  <a:pt x="118956" y="-1497"/>
                  <a:pt x="128809" y="3149"/>
                </a:cubicBezTo>
                <a:cubicBezTo>
                  <a:pt x="138661" y="7795"/>
                  <a:pt x="130410" y="30384"/>
                  <a:pt x="136018" y="36793"/>
                </a:cubicBezTo>
                <a:cubicBezTo>
                  <a:pt x="141625" y="43201"/>
                  <a:pt x="156765" y="39676"/>
                  <a:pt x="162453" y="41599"/>
                </a:cubicBezTo>
                <a:cubicBezTo>
                  <a:pt x="168140" y="43521"/>
                  <a:pt x="168541" y="44723"/>
                  <a:pt x="170143" y="48328"/>
                </a:cubicBezTo>
                <a:cubicBezTo>
                  <a:pt x="171745" y="51932"/>
                  <a:pt x="169822" y="60584"/>
                  <a:pt x="172065" y="63228"/>
                </a:cubicBezTo>
                <a:cubicBezTo>
                  <a:pt x="174308" y="65871"/>
                  <a:pt x="181277" y="73241"/>
                  <a:pt x="183601" y="64189"/>
                </a:cubicBezTo>
                <a:cubicBezTo>
                  <a:pt x="185924" y="55137"/>
                  <a:pt x="179755" y="18929"/>
                  <a:pt x="186004" y="8916"/>
                </a:cubicBezTo>
                <a:cubicBezTo>
                  <a:pt x="192252" y="-1097"/>
                  <a:pt x="215242" y="4911"/>
                  <a:pt x="221090" y="4110"/>
                </a:cubicBezTo>
              </a:path>
            </a:pathLst>
          </a:custGeom>
          <a:noFill/>
          <a:ln w="38100" cap="flat" cmpd="sng">
            <a:solidFill>
              <a:srgbClr val="FF9900"/>
            </a:solidFill>
            <a:prstDash val="dash"/>
            <a:round/>
            <a:headEnd type="none" w="lg" len="lg"/>
            <a:tailEnd type="none" w="lg" len="lg"/>
          </a:ln>
        </p:spPr>
      </p:sp>
      <p:sp>
        <p:nvSpPr>
          <p:cNvPr id="16" name="Title 1"/>
          <p:cNvSpPr>
            <a:spLocks noGrp="1"/>
          </p:cNvSpPr>
          <p:nvPr>
            <p:ph type="title"/>
          </p:nvPr>
        </p:nvSpPr>
        <p:spPr>
          <a:xfrm>
            <a:off x="254760" y="206375"/>
            <a:ext cx="8560454" cy="857250"/>
          </a:xfrm>
        </p:spPr>
        <p:txBody>
          <a:bodyPr>
            <a:normAutofit/>
          </a:bodyPr>
          <a:lstStyle/>
          <a:p>
            <a:r>
              <a:rPr lang="en-US" sz="4000" dirty="0" smtClean="0"/>
              <a:t>Dynamic Resource Allocation</a:t>
            </a:r>
            <a:endParaRPr lang="en-US" sz="4000" dirty="0"/>
          </a:p>
        </p:txBody>
      </p:sp>
      <p:sp>
        <p:nvSpPr>
          <p:cNvPr id="17" name="Shape 281"/>
          <p:cNvSpPr txBox="1"/>
          <p:nvPr/>
        </p:nvSpPr>
        <p:spPr>
          <a:xfrm>
            <a:off x="8992315" y="4581922"/>
            <a:ext cx="828573" cy="376200"/>
          </a:xfrm>
          <a:prstGeom prst="rect">
            <a:avLst/>
          </a:prstGeom>
          <a:noFill/>
          <a:ln>
            <a:noFill/>
          </a:ln>
        </p:spPr>
        <p:txBody>
          <a:bodyPr lIns="91425" tIns="91425" rIns="91425" bIns="91425" anchor="ctr" anchorCtr="0">
            <a:noAutofit/>
          </a:bodyPr>
          <a:lstStyle/>
          <a:p>
            <a:pPr lvl="0" algn="ctr" rtl="0">
              <a:spcBef>
                <a:spcPts val="0"/>
              </a:spcBef>
              <a:buNone/>
            </a:pPr>
            <a:r>
              <a:rPr lang="en-US" dirty="0"/>
              <a:t>Time</a:t>
            </a:r>
          </a:p>
        </p:txBody>
      </p:sp>
      <p:sp>
        <p:nvSpPr>
          <p:cNvPr id="18" name="TextBox 17"/>
          <p:cNvSpPr txBox="1"/>
          <p:nvPr/>
        </p:nvSpPr>
        <p:spPr>
          <a:xfrm>
            <a:off x="3606203" y="5038494"/>
            <a:ext cx="4998027" cy="400110"/>
          </a:xfrm>
          <a:prstGeom prst="rect">
            <a:avLst/>
          </a:prstGeom>
          <a:noFill/>
        </p:spPr>
        <p:txBody>
          <a:bodyPr wrap="square" rtlCol="0">
            <a:spAutoFit/>
          </a:bodyPr>
          <a:lstStyle/>
          <a:p>
            <a:pPr algn="ctr"/>
            <a:r>
              <a:rPr lang="en-US" sz="2000" dirty="0" smtClean="0"/>
              <a:t>More efficient utilization of  cluster resources</a:t>
            </a:r>
            <a:endParaRPr lang="en-US" sz="2000" dirty="0"/>
          </a:p>
        </p:txBody>
      </p:sp>
    </p:spTree>
    <p:extLst>
      <p:ext uri="{BB962C8B-B14F-4D97-AF65-F5344CB8AC3E}">
        <p14:creationId xmlns:p14="http://schemas.microsoft.com/office/powerpoint/2010/main" val="329928367"/>
      </p:ext>
    </p:extLst>
  </p:cSld>
  <p:clrMapOvr>
    <a:masterClrMapping/>
  </p:clrMapOvr>
  <p:transition>
    <p:push dir="u"/>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4760" y="206375"/>
            <a:ext cx="8560454" cy="857250"/>
          </a:xfrm>
        </p:spPr>
        <p:txBody>
          <a:bodyPr>
            <a:normAutofit/>
          </a:bodyPr>
          <a:lstStyle/>
          <a:p>
            <a:r>
              <a:rPr lang="en-US" sz="4000" dirty="0" smtClean="0"/>
              <a:t>Dynamic Allocation Use Cases</a:t>
            </a:r>
            <a:endParaRPr lang="en-US" sz="4000" dirty="0"/>
          </a:p>
        </p:txBody>
      </p:sp>
      <p:sp>
        <p:nvSpPr>
          <p:cNvPr id="5" name="TextBox 4"/>
          <p:cNvSpPr txBox="1"/>
          <p:nvPr/>
        </p:nvSpPr>
        <p:spPr>
          <a:xfrm>
            <a:off x="3190240" y="1705165"/>
            <a:ext cx="5811520" cy="523220"/>
          </a:xfrm>
          <a:prstGeom prst="rect">
            <a:avLst/>
          </a:prstGeom>
          <a:noFill/>
        </p:spPr>
        <p:txBody>
          <a:bodyPr wrap="square" rtlCol="0">
            <a:spAutoFit/>
          </a:bodyPr>
          <a:lstStyle/>
          <a:p>
            <a:r>
              <a:rPr lang="en-US" sz="2800" dirty="0"/>
              <a:t>Long-running ETL </a:t>
            </a:r>
            <a:r>
              <a:rPr lang="en-US" sz="2800" dirty="0" smtClean="0"/>
              <a:t>jobs</a:t>
            </a:r>
            <a:endParaRPr lang="en-US" sz="2800" dirty="0"/>
          </a:p>
        </p:txBody>
      </p:sp>
      <p:sp>
        <p:nvSpPr>
          <p:cNvPr id="8" name="TextBox 7"/>
          <p:cNvSpPr txBox="1"/>
          <p:nvPr/>
        </p:nvSpPr>
        <p:spPr>
          <a:xfrm>
            <a:off x="3190240" y="2240260"/>
            <a:ext cx="5811520" cy="523220"/>
          </a:xfrm>
          <a:prstGeom prst="rect">
            <a:avLst/>
          </a:prstGeom>
          <a:noFill/>
        </p:spPr>
        <p:txBody>
          <a:bodyPr wrap="square" rtlCol="0">
            <a:spAutoFit/>
          </a:bodyPr>
          <a:lstStyle/>
          <a:p>
            <a:r>
              <a:rPr lang="en-US" sz="2800" dirty="0"/>
              <a:t>	</a:t>
            </a:r>
            <a:r>
              <a:rPr lang="en-US" sz="2800" dirty="0">
                <a:solidFill>
                  <a:schemeClr val="accent2"/>
                </a:solidFill>
              </a:rPr>
              <a:t>e.g. Parsing JSON into Parquet in S3</a:t>
            </a:r>
          </a:p>
        </p:txBody>
      </p:sp>
      <p:sp>
        <p:nvSpPr>
          <p:cNvPr id="9" name="TextBox 8"/>
          <p:cNvSpPr txBox="1"/>
          <p:nvPr/>
        </p:nvSpPr>
        <p:spPr>
          <a:xfrm>
            <a:off x="3190240" y="3017869"/>
            <a:ext cx="5811520" cy="523220"/>
          </a:xfrm>
          <a:prstGeom prst="rect">
            <a:avLst/>
          </a:prstGeom>
          <a:noFill/>
        </p:spPr>
        <p:txBody>
          <a:bodyPr wrap="square" rtlCol="0">
            <a:spAutoFit/>
          </a:bodyPr>
          <a:lstStyle/>
          <a:p>
            <a:r>
              <a:rPr lang="en-US" sz="2800" dirty="0"/>
              <a:t>Interactive applications / server</a:t>
            </a:r>
          </a:p>
        </p:txBody>
      </p:sp>
      <p:sp>
        <p:nvSpPr>
          <p:cNvPr id="10" name="TextBox 9"/>
          <p:cNvSpPr txBox="1"/>
          <p:nvPr/>
        </p:nvSpPr>
        <p:spPr>
          <a:xfrm>
            <a:off x="3190240" y="3552964"/>
            <a:ext cx="5811520" cy="523220"/>
          </a:xfrm>
          <a:prstGeom prst="rect">
            <a:avLst/>
          </a:prstGeom>
          <a:noFill/>
        </p:spPr>
        <p:txBody>
          <a:bodyPr wrap="square" rtlCol="0">
            <a:spAutoFit/>
          </a:bodyPr>
          <a:lstStyle/>
          <a:p>
            <a:r>
              <a:rPr lang="en-US" sz="2800" dirty="0"/>
              <a:t>	</a:t>
            </a:r>
            <a:r>
              <a:rPr lang="en-US" sz="2800" dirty="0">
                <a:solidFill>
                  <a:schemeClr val="accent2"/>
                </a:solidFill>
              </a:rPr>
              <a:t>e.g. Spark shell, </a:t>
            </a:r>
            <a:r>
              <a:rPr lang="en-US" sz="2800" dirty="0" err="1">
                <a:solidFill>
                  <a:schemeClr val="accent2"/>
                </a:solidFill>
              </a:rPr>
              <a:t>Ooyala</a:t>
            </a:r>
            <a:r>
              <a:rPr lang="en-US" sz="2800" dirty="0">
                <a:solidFill>
                  <a:schemeClr val="accent2"/>
                </a:solidFill>
              </a:rPr>
              <a:t> job server</a:t>
            </a:r>
          </a:p>
        </p:txBody>
      </p:sp>
      <p:sp>
        <p:nvSpPr>
          <p:cNvPr id="11" name="TextBox 10"/>
          <p:cNvSpPr txBox="1"/>
          <p:nvPr/>
        </p:nvSpPr>
        <p:spPr>
          <a:xfrm>
            <a:off x="3190240" y="4325123"/>
            <a:ext cx="5811520" cy="523220"/>
          </a:xfrm>
          <a:prstGeom prst="rect">
            <a:avLst/>
          </a:prstGeom>
          <a:noFill/>
        </p:spPr>
        <p:txBody>
          <a:bodyPr wrap="square" rtlCol="0">
            <a:spAutoFit/>
          </a:bodyPr>
          <a:lstStyle/>
          <a:p>
            <a:r>
              <a:rPr lang="en-US" sz="2800" dirty="0"/>
              <a:t>Any application with large shuffles</a:t>
            </a:r>
          </a:p>
        </p:txBody>
      </p:sp>
    </p:spTree>
    <p:extLst>
      <p:ext uri="{BB962C8B-B14F-4D97-AF65-F5344CB8AC3E}">
        <p14:creationId xmlns:p14="http://schemas.microsoft.com/office/powerpoint/2010/main" val="10702670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1"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6986" y="1804737"/>
            <a:ext cx="737120" cy="784170"/>
          </a:xfrm>
          <a:prstGeom prst="rect">
            <a:avLst/>
          </a:prstGeom>
        </p:spPr>
      </p:pic>
      <p:sp>
        <p:nvSpPr>
          <p:cNvPr id="4" name="TextBox 3"/>
          <p:cNvSpPr txBox="1"/>
          <p:nvPr/>
        </p:nvSpPr>
        <p:spPr>
          <a:xfrm>
            <a:off x="6284495" y="2588907"/>
            <a:ext cx="579922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Must turn this on for dynamic allocation in YARN</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180" y="1804736"/>
            <a:ext cx="644557" cy="837923"/>
          </a:xfrm>
          <a:prstGeom prst="rect">
            <a:avLst/>
          </a:prstGeom>
        </p:spPr>
      </p:pic>
      <p:cxnSp>
        <p:nvCxnSpPr>
          <p:cNvPr id="6" name="Straight Connector 5"/>
          <p:cNvCxnSpPr/>
          <p:nvPr/>
        </p:nvCxnSpPr>
        <p:spPr>
          <a:xfrm>
            <a:off x="5991727" y="2033337"/>
            <a:ext cx="0" cy="4451684"/>
          </a:xfrm>
          <a:prstGeom prst="line">
            <a:avLst/>
          </a:prstGeom>
          <a:ln w="1905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73769" y="2958239"/>
            <a:ext cx="481263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Worker JVM serves files</a:t>
            </a:r>
            <a:endParaRPr lang="en-US" dirty="0"/>
          </a:p>
        </p:txBody>
      </p:sp>
      <p:sp>
        <p:nvSpPr>
          <p:cNvPr id="8" name="TextBox 7"/>
          <p:cNvSpPr txBox="1"/>
          <p:nvPr/>
        </p:nvSpPr>
        <p:spPr>
          <a:xfrm>
            <a:off x="6284495" y="3188411"/>
            <a:ext cx="481263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Node Manager serves files</a:t>
            </a:r>
            <a:endParaRPr lang="en-US" dirty="0"/>
          </a:p>
        </p:txBody>
      </p:sp>
      <p:sp>
        <p:nvSpPr>
          <p:cNvPr id="9" name="Title 1"/>
          <p:cNvSpPr>
            <a:spLocks noGrp="1"/>
          </p:cNvSpPr>
          <p:nvPr>
            <p:ph type="title"/>
          </p:nvPr>
        </p:nvSpPr>
        <p:spPr>
          <a:xfrm>
            <a:off x="254760" y="206375"/>
            <a:ext cx="8560454" cy="857250"/>
          </a:xfrm>
        </p:spPr>
        <p:txBody>
          <a:bodyPr>
            <a:normAutofit/>
          </a:bodyPr>
          <a:lstStyle/>
          <a:p>
            <a:r>
              <a:rPr lang="en-US" sz="4000" dirty="0" smtClean="0"/>
              <a:t>External Shuffle Service</a:t>
            </a:r>
            <a:endParaRPr lang="en-US" sz="4000" dirty="0"/>
          </a:p>
        </p:txBody>
      </p:sp>
    </p:spTree>
    <p:extLst>
      <p:ext uri="{BB962C8B-B14F-4D97-AF65-F5344CB8AC3E}">
        <p14:creationId xmlns:p14="http://schemas.microsoft.com/office/powerpoint/2010/main" val="2083207021"/>
      </p:ext>
    </p:extLst>
  </p:cSld>
  <p:clrMapOvr>
    <a:masterClrMapping/>
  </p:clrMapOvr>
  <p:transition>
    <p:push dir="u"/>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015" y="2592707"/>
            <a:ext cx="1026059" cy="1026059"/>
          </a:xfrm>
          <a:prstGeom prst="rect">
            <a:avLst/>
          </a:prstGeom>
        </p:spPr>
      </p:pic>
      <p:sp>
        <p:nvSpPr>
          <p:cNvPr id="4" name="TextBox 3"/>
          <p:cNvSpPr txBox="1"/>
          <p:nvPr/>
        </p:nvSpPr>
        <p:spPr>
          <a:xfrm>
            <a:off x="1691342" y="4087905"/>
            <a:ext cx="1509673" cy="646331"/>
          </a:xfrm>
          <a:prstGeom prst="rect">
            <a:avLst/>
          </a:prstGeom>
          <a:noFill/>
        </p:spPr>
        <p:txBody>
          <a:bodyPr wrap="square" rtlCol="0">
            <a:spAutoFit/>
          </a:bodyPr>
          <a:lstStyle/>
          <a:p>
            <a:pPr algn="ctr"/>
            <a:r>
              <a:rPr lang="en-US" dirty="0" smtClean="0"/>
              <a:t>Write Spark jobs in Python</a:t>
            </a:r>
            <a:endParaRPr lang="en-US" dirty="0"/>
          </a:p>
        </p:txBody>
      </p:sp>
      <p:sp>
        <p:nvSpPr>
          <p:cNvPr id="5" name="TextBox 4"/>
          <p:cNvSpPr txBox="1"/>
          <p:nvPr/>
        </p:nvSpPr>
        <p:spPr>
          <a:xfrm>
            <a:off x="5131997" y="4086293"/>
            <a:ext cx="1936376" cy="646331"/>
          </a:xfrm>
          <a:prstGeom prst="rect">
            <a:avLst/>
          </a:prstGeom>
          <a:noFill/>
        </p:spPr>
        <p:txBody>
          <a:bodyPr wrap="square" rtlCol="0">
            <a:spAutoFit/>
          </a:bodyPr>
          <a:lstStyle/>
          <a:p>
            <a:pPr algn="ctr"/>
            <a:r>
              <a:rPr lang="en-US" dirty="0" smtClean="0"/>
              <a:t>Run interactive jobs in the shell</a:t>
            </a:r>
            <a:endParaRPr lang="en-US" dirty="0"/>
          </a:p>
        </p:txBody>
      </p:sp>
      <p:pic>
        <p:nvPicPr>
          <p:cNvPr id="6" name="Picture 5"/>
          <p:cNvPicPr>
            <a:picLocks noChangeAspect="1"/>
          </p:cNvPicPr>
          <p:nvPr/>
        </p:nvPicPr>
        <p:blipFill>
          <a:blip r:embed="rId4"/>
          <a:stretch>
            <a:fillRect/>
          </a:stretch>
        </p:blipFill>
        <p:spPr>
          <a:xfrm>
            <a:off x="4789111" y="2279639"/>
            <a:ext cx="2624537" cy="1562647"/>
          </a:xfrm>
          <a:prstGeom prst="rect">
            <a:avLst/>
          </a:prstGeom>
        </p:spPr>
      </p:pic>
      <p:sp>
        <p:nvSpPr>
          <p:cNvPr id="7" name="TextBox 6"/>
          <p:cNvSpPr txBox="1"/>
          <p:nvPr/>
        </p:nvSpPr>
        <p:spPr>
          <a:xfrm>
            <a:off x="8789597" y="4086293"/>
            <a:ext cx="1936376" cy="646331"/>
          </a:xfrm>
          <a:prstGeom prst="rect">
            <a:avLst/>
          </a:prstGeom>
          <a:noFill/>
        </p:spPr>
        <p:txBody>
          <a:bodyPr wrap="square" rtlCol="0">
            <a:spAutoFit/>
          </a:bodyPr>
          <a:lstStyle/>
          <a:p>
            <a:pPr algn="ctr"/>
            <a:r>
              <a:rPr lang="en-US" dirty="0" smtClean="0"/>
              <a:t>Supports C extensions</a:t>
            </a:r>
            <a:endParaRPr lang="en-US" dirty="0"/>
          </a:p>
        </p:txBody>
      </p:sp>
      <p:pic>
        <p:nvPicPr>
          <p:cNvPr id="8" name="Picture 7"/>
          <p:cNvPicPr>
            <a:picLocks noChangeAspect="1"/>
          </p:cNvPicPr>
          <p:nvPr/>
        </p:nvPicPr>
        <p:blipFill>
          <a:blip r:embed="rId5"/>
          <a:stretch>
            <a:fillRect/>
          </a:stretch>
        </p:blipFill>
        <p:spPr>
          <a:xfrm>
            <a:off x="9242534" y="2398763"/>
            <a:ext cx="1027549" cy="1324397"/>
          </a:xfrm>
          <a:prstGeom prst="rect">
            <a:avLst/>
          </a:prstGeom>
        </p:spPr>
      </p:pic>
      <p:sp>
        <p:nvSpPr>
          <p:cNvPr id="9" name="Title 1"/>
          <p:cNvSpPr>
            <a:spLocks noGrp="1"/>
          </p:cNvSpPr>
          <p:nvPr>
            <p:ph type="title"/>
          </p:nvPr>
        </p:nvSpPr>
        <p:spPr>
          <a:xfrm>
            <a:off x="254760" y="206375"/>
            <a:ext cx="8560454" cy="857250"/>
          </a:xfrm>
        </p:spPr>
        <p:txBody>
          <a:bodyPr>
            <a:normAutofit/>
          </a:bodyPr>
          <a:lstStyle/>
          <a:p>
            <a:r>
              <a:rPr lang="en-US" sz="4000" dirty="0" err="1" smtClean="0"/>
              <a:t>PySpark</a:t>
            </a:r>
            <a:r>
              <a:rPr lang="en-US" sz="4000" dirty="0" smtClean="0"/>
              <a:t> at a Glance</a:t>
            </a:r>
            <a:endParaRPr lang="en-US" sz="4000" dirty="0"/>
          </a:p>
        </p:txBody>
      </p:sp>
    </p:spTree>
    <p:extLst>
      <p:ext uri="{BB962C8B-B14F-4D97-AF65-F5344CB8AC3E}">
        <p14:creationId xmlns:p14="http://schemas.microsoft.com/office/powerpoint/2010/main" val="1689327608"/>
      </p:ext>
    </p:extLst>
  </p:cSld>
  <p:clrMapOvr>
    <a:masterClrMapping/>
  </p:clrMapOvr>
  <p:transition>
    <p:push dir="u"/>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7760" y="2259106"/>
            <a:ext cx="9953625" cy="2009775"/>
          </a:xfrm>
          <a:prstGeom prst="rect">
            <a:avLst/>
          </a:prstGeom>
          <a:solidFill>
            <a:srgbClr val="0F86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pPr algn="ctr"/>
            <a:endParaRPr lang="en-US" dirty="0"/>
          </a:p>
          <a:p>
            <a:pPr algn="ctr"/>
            <a:r>
              <a:rPr lang="en-US" dirty="0" smtClean="0"/>
              <a:t>Spark Core Engine</a:t>
            </a:r>
          </a:p>
          <a:p>
            <a:pPr algn="ctr"/>
            <a:r>
              <a:rPr lang="en-US" sz="1400" dirty="0" smtClean="0">
                <a:solidFill>
                  <a:schemeClr val="bg2">
                    <a:lumMod val="20000"/>
                    <a:lumOff val="80000"/>
                  </a:schemeClr>
                </a:solidFill>
              </a:rPr>
              <a:t>(Scala)</a:t>
            </a:r>
            <a:endParaRPr lang="en-US" sz="1400" dirty="0">
              <a:solidFill>
                <a:schemeClr val="bg2">
                  <a:lumMod val="20000"/>
                  <a:lumOff val="80000"/>
                </a:schemeClr>
              </a:solidFill>
            </a:endParaRPr>
          </a:p>
        </p:txBody>
      </p:sp>
      <p:sp>
        <p:nvSpPr>
          <p:cNvPr id="3" name="Rectangle 2"/>
          <p:cNvSpPr/>
          <p:nvPr/>
        </p:nvSpPr>
        <p:spPr>
          <a:xfrm>
            <a:off x="3475398" y="4458923"/>
            <a:ext cx="3082154" cy="581025"/>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Standalone Scheduler</a:t>
            </a:r>
            <a:endParaRPr lang="en-US" dirty="0"/>
          </a:p>
        </p:txBody>
      </p:sp>
      <p:sp>
        <p:nvSpPr>
          <p:cNvPr id="4" name="Rectangle 3"/>
          <p:cNvSpPr/>
          <p:nvPr/>
        </p:nvSpPr>
        <p:spPr>
          <a:xfrm>
            <a:off x="6822619" y="4458923"/>
            <a:ext cx="1663435" cy="581025"/>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YARN</a:t>
            </a:r>
            <a:endParaRPr lang="en-US" dirty="0"/>
          </a:p>
        </p:txBody>
      </p:sp>
      <p:sp>
        <p:nvSpPr>
          <p:cNvPr id="5" name="Rectangle 4"/>
          <p:cNvSpPr/>
          <p:nvPr/>
        </p:nvSpPr>
        <p:spPr>
          <a:xfrm>
            <a:off x="8768255" y="4458633"/>
            <a:ext cx="1663435" cy="581025"/>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Mesos</a:t>
            </a:r>
            <a:endParaRPr lang="en-US" dirty="0"/>
          </a:p>
        </p:txBody>
      </p:sp>
      <p:sp>
        <p:nvSpPr>
          <p:cNvPr id="6" name="Rectangle 5"/>
          <p:cNvSpPr/>
          <p:nvPr/>
        </p:nvSpPr>
        <p:spPr>
          <a:xfrm>
            <a:off x="1529762" y="4467225"/>
            <a:ext cx="1663435" cy="581025"/>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Local</a:t>
            </a:r>
            <a:endParaRPr lang="en-US" dirty="0"/>
          </a:p>
        </p:txBody>
      </p:sp>
      <p:sp>
        <p:nvSpPr>
          <p:cNvPr id="7" name="Rectangle 6"/>
          <p:cNvSpPr/>
          <p:nvPr/>
        </p:nvSpPr>
        <p:spPr>
          <a:xfrm>
            <a:off x="4444701" y="3056965"/>
            <a:ext cx="3496235" cy="498380"/>
          </a:xfrm>
          <a:prstGeom prst="rect">
            <a:avLst/>
          </a:prstGeom>
          <a:solidFill>
            <a:srgbClr val="92D05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Java API</a:t>
            </a:r>
            <a:endParaRPr lang="en-US" dirty="0"/>
          </a:p>
        </p:txBody>
      </p:sp>
      <p:sp>
        <p:nvSpPr>
          <p:cNvPr id="8" name="Rectangle 7"/>
          <p:cNvSpPr/>
          <p:nvPr/>
        </p:nvSpPr>
        <p:spPr>
          <a:xfrm>
            <a:off x="5170842" y="2528046"/>
            <a:ext cx="2088777" cy="379179"/>
          </a:xfrm>
          <a:prstGeom prst="rect">
            <a:avLst/>
          </a:prstGeom>
          <a:solidFill>
            <a:srgbClr val="9022BC"/>
          </a:solidFill>
          <a:ln>
            <a:solidFill>
              <a:srgbClr val="7030A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PySpark</a:t>
            </a:r>
            <a:endParaRPr lang="en-US" dirty="0"/>
          </a:p>
        </p:txBody>
      </p:sp>
      <p:cxnSp>
        <p:nvCxnSpPr>
          <p:cNvPr id="9" name="Straight Arrow Connector 8"/>
          <p:cNvCxnSpPr/>
          <p:nvPr/>
        </p:nvCxnSpPr>
        <p:spPr>
          <a:xfrm flipH="1">
            <a:off x="6764709" y="1814510"/>
            <a:ext cx="766726" cy="785462"/>
          </a:xfrm>
          <a:prstGeom prst="straightConnector1">
            <a:avLst/>
          </a:prstGeom>
          <a:ln w="63500">
            <a:solidFill>
              <a:srgbClr val="E96C4A"/>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559040" y="992776"/>
            <a:ext cx="2580640" cy="1015663"/>
          </a:xfrm>
          <a:prstGeom prst="rect">
            <a:avLst/>
          </a:prstGeom>
          <a:noFill/>
        </p:spPr>
        <p:txBody>
          <a:bodyPr wrap="square" rtlCol="0">
            <a:spAutoFit/>
          </a:bodyPr>
          <a:lstStyle/>
          <a:p>
            <a:r>
              <a:rPr lang="en-US" sz="2000" b="1" dirty="0" smtClean="0">
                <a:latin typeface="Anonymous Pro" panose="02060609030202000504" pitchFamily="49" charset="0"/>
                <a:ea typeface="Anonymous Pro" panose="02060609030202000504" pitchFamily="49" charset="0"/>
              </a:rPr>
              <a:t>41 files</a:t>
            </a:r>
          </a:p>
          <a:p>
            <a:r>
              <a:rPr lang="en-US" sz="2000" b="1" dirty="0" smtClean="0">
                <a:latin typeface="Anonymous Pro" panose="02060609030202000504" pitchFamily="49" charset="0"/>
                <a:ea typeface="Anonymous Pro" panose="02060609030202000504" pitchFamily="49" charset="0"/>
              </a:rPr>
              <a:t>8,100 </a:t>
            </a:r>
            <a:r>
              <a:rPr lang="en-US" sz="2000" b="1" dirty="0" err="1" smtClean="0">
                <a:latin typeface="Anonymous Pro" panose="02060609030202000504" pitchFamily="49" charset="0"/>
                <a:ea typeface="Anonymous Pro" panose="02060609030202000504" pitchFamily="49" charset="0"/>
              </a:rPr>
              <a:t>loc</a:t>
            </a:r>
            <a:endParaRPr lang="en-US" sz="2000" b="1" dirty="0" smtClean="0">
              <a:latin typeface="Anonymous Pro" panose="02060609030202000504" pitchFamily="49" charset="0"/>
              <a:ea typeface="Anonymous Pro" panose="02060609030202000504" pitchFamily="49" charset="0"/>
            </a:endParaRPr>
          </a:p>
          <a:p>
            <a:r>
              <a:rPr lang="en-US" sz="2000" b="1" dirty="0" smtClean="0">
                <a:latin typeface="Anonymous Pro" panose="02060609030202000504" pitchFamily="49" charset="0"/>
                <a:ea typeface="Anonymous Pro" panose="02060609030202000504" pitchFamily="49" charset="0"/>
              </a:rPr>
              <a:t>6,300 comments</a:t>
            </a:r>
            <a:endParaRPr lang="en-US" sz="2000" b="1" dirty="0">
              <a:latin typeface="Anonymous Pro" panose="02060609030202000504" pitchFamily="49" charset="0"/>
              <a:ea typeface="Anonymous Pro" panose="02060609030202000504" pitchFamily="49" charset="0"/>
            </a:endParaRPr>
          </a:p>
        </p:txBody>
      </p:sp>
      <p:sp>
        <p:nvSpPr>
          <p:cNvPr id="11" name="Title 1"/>
          <p:cNvSpPr>
            <a:spLocks noGrp="1"/>
          </p:cNvSpPr>
          <p:nvPr>
            <p:ph type="title"/>
          </p:nvPr>
        </p:nvSpPr>
        <p:spPr>
          <a:xfrm>
            <a:off x="254760" y="206375"/>
            <a:ext cx="8560454" cy="857250"/>
          </a:xfrm>
        </p:spPr>
        <p:txBody>
          <a:bodyPr>
            <a:normAutofit/>
          </a:bodyPr>
          <a:lstStyle/>
          <a:p>
            <a:r>
              <a:rPr lang="en-US" sz="4000" dirty="0" err="1" smtClean="0"/>
              <a:t>PySpark</a:t>
            </a:r>
            <a:r>
              <a:rPr lang="en-US" sz="4000" dirty="0" smtClean="0"/>
              <a:t> to Java API</a:t>
            </a:r>
            <a:endParaRPr lang="en-US" sz="4000" dirty="0"/>
          </a:p>
        </p:txBody>
      </p:sp>
    </p:spTree>
    <p:extLst>
      <p:ext uri="{BB962C8B-B14F-4D97-AF65-F5344CB8AC3E}">
        <p14:creationId xmlns:p14="http://schemas.microsoft.com/office/powerpoint/2010/main" val="11823593"/>
      </p:ext>
    </p:extLst>
  </p:cSld>
  <p:clrMapOvr>
    <a:masterClrMapping/>
  </p:clrMapOvr>
  <p:transition>
    <p:push dir="u"/>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52371" y="1264888"/>
            <a:ext cx="1118802" cy="720751"/>
          </a:xfrm>
          <a:prstGeom prst="rect">
            <a:avLst/>
          </a:prstGeom>
        </p:spPr>
      </p:pic>
      <p:sp>
        <p:nvSpPr>
          <p:cNvPr id="3" name="Rectangle 2"/>
          <p:cNvSpPr/>
          <p:nvPr/>
        </p:nvSpPr>
        <p:spPr>
          <a:xfrm>
            <a:off x="340777" y="861862"/>
            <a:ext cx="4739427" cy="5202048"/>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49872" y="1194566"/>
            <a:ext cx="1584102" cy="248562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511" y="1379301"/>
            <a:ext cx="562962" cy="562962"/>
          </a:xfrm>
          <a:prstGeom prst="rect">
            <a:avLst/>
          </a:prstGeom>
        </p:spPr>
      </p:pic>
      <p:sp>
        <p:nvSpPr>
          <p:cNvPr id="6" name="Rectangle 5"/>
          <p:cNvSpPr/>
          <p:nvPr/>
        </p:nvSpPr>
        <p:spPr>
          <a:xfrm>
            <a:off x="3197742" y="1194566"/>
            <a:ext cx="1584102" cy="2485622"/>
          </a:xfrm>
          <a:prstGeom prst="rect">
            <a:avLst/>
          </a:prstGeom>
          <a:noFill/>
          <a:ln>
            <a:solidFill>
              <a:srgbClr val="E96C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6286" y="1275250"/>
            <a:ext cx="667013" cy="667013"/>
          </a:xfrm>
          <a:prstGeom prst="rect">
            <a:avLst/>
          </a:prstGeom>
        </p:spPr>
      </p:pic>
      <p:sp>
        <p:nvSpPr>
          <p:cNvPr id="8" name="Rounded Rectangle 7"/>
          <p:cNvSpPr/>
          <p:nvPr/>
        </p:nvSpPr>
        <p:spPr>
          <a:xfrm>
            <a:off x="756973" y="2099702"/>
            <a:ext cx="1369958" cy="813096"/>
          </a:xfrm>
          <a:prstGeom prst="round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Anonymous Pro" panose="02060609030202000504" pitchFamily="49" charset="0"/>
                <a:ea typeface="Anonymous Pro" panose="02060609030202000504" pitchFamily="49" charset="0"/>
              </a:rPr>
              <a:t>Spark Context</a:t>
            </a:r>
          </a:p>
          <a:p>
            <a:pPr algn="ctr"/>
            <a:r>
              <a:rPr lang="en-US" sz="1400" b="1" dirty="0" smtClean="0">
                <a:solidFill>
                  <a:schemeClr val="bg1"/>
                </a:solidFill>
                <a:latin typeface="Anonymous Pro" panose="02060609030202000504" pitchFamily="49" charset="0"/>
                <a:ea typeface="Anonymous Pro" panose="02060609030202000504" pitchFamily="49" charset="0"/>
              </a:rPr>
              <a:t>Controller</a:t>
            </a:r>
            <a:endParaRPr lang="en-US" sz="1400" b="1" dirty="0">
              <a:solidFill>
                <a:schemeClr val="bg1"/>
              </a:solidFill>
              <a:latin typeface="Anonymous Pro" panose="02060609030202000504" pitchFamily="49" charset="0"/>
              <a:ea typeface="Anonymous Pro" panose="02060609030202000504" pitchFamily="49" charset="0"/>
            </a:endParaRPr>
          </a:p>
        </p:txBody>
      </p:sp>
      <p:sp>
        <p:nvSpPr>
          <p:cNvPr id="9" name="Rounded Rectangle 8"/>
          <p:cNvSpPr/>
          <p:nvPr/>
        </p:nvSpPr>
        <p:spPr>
          <a:xfrm>
            <a:off x="3336189" y="2074024"/>
            <a:ext cx="1262130" cy="708338"/>
          </a:xfrm>
          <a:prstGeom prst="round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Anonymous Pro" panose="02060609030202000504" pitchFamily="49" charset="0"/>
                <a:ea typeface="Anonymous Pro" panose="02060609030202000504" pitchFamily="49" charset="0"/>
              </a:rPr>
              <a:t>Spark Context</a:t>
            </a:r>
            <a:endParaRPr lang="en-US" b="1" dirty="0">
              <a:solidFill>
                <a:schemeClr val="bg1"/>
              </a:solidFill>
              <a:latin typeface="Anonymous Pro" panose="02060609030202000504" pitchFamily="49" charset="0"/>
              <a:ea typeface="Anonymous Pro" panose="02060609030202000504" pitchFamily="49" charset="0"/>
            </a:endParaRPr>
          </a:p>
        </p:txBody>
      </p:sp>
      <p:cxnSp>
        <p:nvCxnSpPr>
          <p:cNvPr id="10" name="Straight Arrow Connector 9"/>
          <p:cNvCxnSpPr>
            <a:stCxn id="4" idx="3"/>
            <a:endCxn id="6" idx="1"/>
          </p:cNvCxnSpPr>
          <p:nvPr/>
        </p:nvCxnSpPr>
        <p:spPr>
          <a:xfrm>
            <a:off x="2233974" y="2437377"/>
            <a:ext cx="963768" cy="0"/>
          </a:xfrm>
          <a:prstGeom prst="straightConnector1">
            <a:avLst/>
          </a:prstGeom>
          <a:ln w="317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640" y="2025764"/>
            <a:ext cx="850005" cy="369332"/>
          </a:xfrm>
          <a:prstGeom prst="rect">
            <a:avLst/>
          </a:prstGeom>
          <a:noFill/>
        </p:spPr>
        <p:txBody>
          <a:bodyPr wrap="square" rtlCol="0">
            <a:spAutoFit/>
          </a:bodyPr>
          <a:lstStyle/>
          <a:p>
            <a:r>
              <a:rPr lang="en-US" b="1" dirty="0" smtClean="0">
                <a:latin typeface="Anonymous Pro" panose="02060609030202000504" pitchFamily="49" charset="0"/>
                <a:ea typeface="Anonymous Pro" panose="02060609030202000504" pitchFamily="49" charset="0"/>
              </a:rPr>
              <a:t>Py4j</a:t>
            </a:r>
            <a:endParaRPr lang="en-US" b="1" dirty="0">
              <a:latin typeface="Anonymous Pro" panose="02060609030202000504" pitchFamily="49" charset="0"/>
              <a:ea typeface="Anonymous Pro" panose="02060609030202000504" pitchFamily="49" charset="0"/>
            </a:endParaRPr>
          </a:p>
        </p:txBody>
      </p:sp>
      <p:sp>
        <p:nvSpPr>
          <p:cNvPr id="12" name="TextBox 11"/>
          <p:cNvSpPr txBox="1"/>
          <p:nvPr/>
        </p:nvSpPr>
        <p:spPr>
          <a:xfrm>
            <a:off x="2232079" y="2410775"/>
            <a:ext cx="1026068" cy="369332"/>
          </a:xfrm>
          <a:prstGeom prst="rect">
            <a:avLst/>
          </a:prstGeom>
          <a:noFill/>
        </p:spPr>
        <p:txBody>
          <a:bodyPr wrap="square" rtlCol="0">
            <a:spAutoFit/>
          </a:bodyPr>
          <a:lstStyle/>
          <a:p>
            <a:r>
              <a:rPr lang="en-US" b="1" dirty="0" smtClean="0">
                <a:latin typeface="Anonymous Pro" panose="02060609030202000504" pitchFamily="49" charset="0"/>
                <a:ea typeface="Anonymous Pro" panose="02060609030202000504" pitchFamily="49" charset="0"/>
              </a:rPr>
              <a:t>Socket</a:t>
            </a:r>
            <a:endParaRPr lang="en-US" b="1" dirty="0">
              <a:latin typeface="Anonymous Pro" panose="02060609030202000504" pitchFamily="49" charset="0"/>
              <a:ea typeface="Anonymous Pro" panose="02060609030202000504" pitchFamily="49" charset="0"/>
            </a:endParaRPr>
          </a:p>
        </p:txBody>
      </p:sp>
      <p:pic>
        <p:nvPicPr>
          <p:cNvPr id="13" name="Picture 12"/>
          <p:cNvPicPr>
            <a:picLocks noChangeAspect="1"/>
          </p:cNvPicPr>
          <p:nvPr/>
        </p:nvPicPr>
        <p:blipFill>
          <a:blip r:embed="rId6"/>
          <a:stretch>
            <a:fillRect/>
          </a:stretch>
        </p:blipFill>
        <p:spPr>
          <a:xfrm>
            <a:off x="1912045" y="4423250"/>
            <a:ext cx="1596889" cy="1220339"/>
          </a:xfrm>
          <a:prstGeom prst="rect">
            <a:avLst/>
          </a:prstGeom>
        </p:spPr>
      </p:pic>
      <p:sp>
        <p:nvSpPr>
          <p:cNvPr id="14" name="TextBox 13"/>
          <p:cNvSpPr txBox="1"/>
          <p:nvPr/>
        </p:nvSpPr>
        <p:spPr>
          <a:xfrm>
            <a:off x="2118794" y="4990991"/>
            <a:ext cx="1106072" cy="369332"/>
          </a:xfrm>
          <a:prstGeom prst="rect">
            <a:avLst/>
          </a:prstGeom>
          <a:noFill/>
        </p:spPr>
        <p:txBody>
          <a:bodyPr wrap="none" rtlCol="0">
            <a:spAutoFit/>
          </a:bodyPr>
          <a:lstStyle/>
          <a:p>
            <a:pPr algn="ctr"/>
            <a:r>
              <a:rPr lang="en-US" dirty="0" smtClean="0"/>
              <a:t>Local Disk</a:t>
            </a:r>
            <a:endParaRPr lang="en-US" dirty="0"/>
          </a:p>
        </p:txBody>
      </p:sp>
      <p:cxnSp>
        <p:nvCxnSpPr>
          <p:cNvPr id="15" name="Straight Arrow Connector 14"/>
          <p:cNvCxnSpPr/>
          <p:nvPr/>
        </p:nvCxnSpPr>
        <p:spPr>
          <a:xfrm>
            <a:off x="2030469" y="3811124"/>
            <a:ext cx="530842" cy="612126"/>
          </a:xfrm>
          <a:prstGeom prst="straightConnector1">
            <a:avLst/>
          </a:prstGeom>
          <a:ln w="317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854844" y="3811124"/>
            <a:ext cx="534382" cy="612126"/>
          </a:xfrm>
          <a:prstGeom prst="straightConnector1">
            <a:avLst/>
          </a:prstGeom>
          <a:ln w="317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058971" y="861860"/>
            <a:ext cx="5575566" cy="5202050"/>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302213" y="1096715"/>
            <a:ext cx="1780494" cy="1736290"/>
          </a:xfrm>
          <a:prstGeom prst="rect">
            <a:avLst/>
          </a:prstGeom>
          <a:noFill/>
          <a:ln>
            <a:solidFill>
              <a:srgbClr val="E96C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338773" y="3882914"/>
            <a:ext cx="1755696" cy="1760966"/>
          </a:xfrm>
          <a:prstGeom prst="rect">
            <a:avLst/>
          </a:prstGeom>
          <a:noFill/>
          <a:ln>
            <a:solidFill>
              <a:srgbClr val="E96C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773" y="1131627"/>
            <a:ext cx="667013" cy="667013"/>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6389" y="3938233"/>
            <a:ext cx="667013" cy="667013"/>
          </a:xfrm>
          <a:prstGeom prst="rect">
            <a:avLst/>
          </a:prstGeom>
        </p:spPr>
      </p:pic>
      <p:cxnSp>
        <p:nvCxnSpPr>
          <p:cNvPr id="23" name="Straight Arrow Connector 22"/>
          <p:cNvCxnSpPr/>
          <p:nvPr/>
        </p:nvCxnSpPr>
        <p:spPr>
          <a:xfrm>
            <a:off x="8277663" y="1746525"/>
            <a:ext cx="963768" cy="0"/>
          </a:xfrm>
          <a:prstGeom prst="straightConnector1">
            <a:avLst/>
          </a:prstGeom>
          <a:ln w="317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8277663" y="2491337"/>
            <a:ext cx="963768" cy="0"/>
          </a:xfrm>
          <a:prstGeom prst="straightConnector1">
            <a:avLst/>
          </a:prstGeom>
          <a:ln w="317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439161" y="1270697"/>
            <a:ext cx="850005" cy="369332"/>
          </a:xfrm>
          <a:prstGeom prst="rect">
            <a:avLst/>
          </a:prstGeom>
          <a:noFill/>
        </p:spPr>
        <p:txBody>
          <a:bodyPr wrap="square" rtlCol="0">
            <a:spAutoFit/>
          </a:bodyPr>
          <a:lstStyle/>
          <a:p>
            <a:r>
              <a:rPr lang="en-US" b="1" dirty="0" smtClean="0">
                <a:latin typeface="Anonymous Pro" panose="02060609030202000504" pitchFamily="49" charset="0"/>
                <a:ea typeface="Anonymous Pro" panose="02060609030202000504" pitchFamily="49" charset="0"/>
              </a:rPr>
              <a:t>Pipe</a:t>
            </a:r>
            <a:endParaRPr lang="en-US" b="1" dirty="0">
              <a:latin typeface="Anonymous Pro" panose="02060609030202000504" pitchFamily="49" charset="0"/>
              <a:ea typeface="Anonymous Pro" panose="02060609030202000504" pitchFamily="49" charset="0"/>
            </a:endParaRPr>
          </a:p>
        </p:txBody>
      </p:sp>
      <p:sp>
        <p:nvSpPr>
          <p:cNvPr id="26" name="TextBox 25"/>
          <p:cNvSpPr txBox="1"/>
          <p:nvPr/>
        </p:nvSpPr>
        <p:spPr>
          <a:xfrm>
            <a:off x="3355042" y="3695291"/>
            <a:ext cx="1415570" cy="369332"/>
          </a:xfrm>
          <a:prstGeom prst="rect">
            <a:avLst/>
          </a:prstGeom>
          <a:noFill/>
        </p:spPr>
        <p:txBody>
          <a:bodyPr wrap="square" rtlCol="0">
            <a:spAutoFit/>
          </a:bodyPr>
          <a:lstStyle/>
          <a:p>
            <a:r>
              <a:rPr lang="en-US" dirty="0" smtClean="0"/>
              <a:t>Driver JVM</a:t>
            </a:r>
            <a:endParaRPr lang="en-US" dirty="0"/>
          </a:p>
        </p:txBody>
      </p:sp>
      <p:sp>
        <p:nvSpPr>
          <p:cNvPr id="27" name="TextBox 26"/>
          <p:cNvSpPr txBox="1"/>
          <p:nvPr/>
        </p:nvSpPr>
        <p:spPr>
          <a:xfrm>
            <a:off x="6346104" y="2845132"/>
            <a:ext cx="1774783" cy="369332"/>
          </a:xfrm>
          <a:prstGeom prst="rect">
            <a:avLst/>
          </a:prstGeom>
          <a:noFill/>
        </p:spPr>
        <p:txBody>
          <a:bodyPr wrap="square" rtlCol="0">
            <a:spAutoFit/>
          </a:bodyPr>
          <a:lstStyle/>
          <a:p>
            <a:r>
              <a:rPr lang="en-US" dirty="0" smtClean="0"/>
              <a:t>Executor JVM</a:t>
            </a:r>
            <a:endParaRPr lang="en-US" dirty="0"/>
          </a:p>
        </p:txBody>
      </p:sp>
      <p:sp>
        <p:nvSpPr>
          <p:cNvPr id="28" name="TextBox 27"/>
          <p:cNvSpPr txBox="1"/>
          <p:nvPr/>
        </p:nvSpPr>
        <p:spPr>
          <a:xfrm>
            <a:off x="6395837" y="5620040"/>
            <a:ext cx="1774783" cy="369332"/>
          </a:xfrm>
          <a:prstGeom prst="rect">
            <a:avLst/>
          </a:prstGeom>
          <a:noFill/>
        </p:spPr>
        <p:txBody>
          <a:bodyPr wrap="square" rtlCol="0">
            <a:spAutoFit/>
          </a:bodyPr>
          <a:lstStyle/>
          <a:p>
            <a:r>
              <a:rPr lang="en-US" dirty="0" smtClean="0"/>
              <a:t>Executor JVM</a:t>
            </a:r>
            <a:endParaRPr lang="en-US" dirty="0"/>
          </a:p>
        </p:txBody>
      </p:sp>
      <p:cxnSp>
        <p:nvCxnSpPr>
          <p:cNvPr id="29" name="Straight Arrow Connector 28"/>
          <p:cNvCxnSpPr/>
          <p:nvPr/>
        </p:nvCxnSpPr>
        <p:spPr>
          <a:xfrm>
            <a:off x="8265728" y="4709505"/>
            <a:ext cx="963768" cy="0"/>
          </a:xfrm>
          <a:prstGeom prst="straightConnector1">
            <a:avLst/>
          </a:prstGeom>
          <a:ln w="317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265728" y="5490416"/>
            <a:ext cx="963768" cy="0"/>
          </a:xfrm>
          <a:prstGeom prst="straightConnector1">
            <a:avLst/>
          </a:prstGeom>
          <a:ln w="317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427226" y="4233677"/>
            <a:ext cx="850005" cy="369332"/>
          </a:xfrm>
          <a:prstGeom prst="rect">
            <a:avLst/>
          </a:prstGeom>
          <a:noFill/>
        </p:spPr>
        <p:txBody>
          <a:bodyPr wrap="square" rtlCol="0">
            <a:spAutoFit/>
          </a:bodyPr>
          <a:lstStyle/>
          <a:p>
            <a:r>
              <a:rPr lang="en-US" b="1" dirty="0" smtClean="0">
                <a:latin typeface="Anonymous Pro" panose="02060609030202000504" pitchFamily="49" charset="0"/>
                <a:ea typeface="Anonymous Pro" panose="02060609030202000504" pitchFamily="49" charset="0"/>
              </a:rPr>
              <a:t>Pipe</a:t>
            </a:r>
            <a:endParaRPr lang="en-US" b="1" dirty="0">
              <a:latin typeface="Anonymous Pro" panose="02060609030202000504" pitchFamily="49" charset="0"/>
              <a:ea typeface="Anonymous Pro" panose="02060609030202000504" pitchFamily="49" charset="0"/>
            </a:endParaRPr>
          </a:p>
        </p:txBody>
      </p:sp>
      <p:sp>
        <p:nvSpPr>
          <p:cNvPr id="32" name="Rectangle 31"/>
          <p:cNvSpPr/>
          <p:nvPr/>
        </p:nvSpPr>
        <p:spPr>
          <a:xfrm>
            <a:off x="9493017" y="4343826"/>
            <a:ext cx="1881390" cy="69271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9493017" y="5179896"/>
            <a:ext cx="1881389" cy="69494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6311" y="4494198"/>
            <a:ext cx="388920" cy="388920"/>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295" y="5371659"/>
            <a:ext cx="388920" cy="388920"/>
          </a:xfrm>
          <a:prstGeom prst="rect">
            <a:avLst/>
          </a:prstGeom>
        </p:spPr>
      </p:pic>
      <p:cxnSp>
        <p:nvCxnSpPr>
          <p:cNvPr id="36" name="Straight Arrow Connector 35"/>
          <p:cNvCxnSpPr/>
          <p:nvPr/>
        </p:nvCxnSpPr>
        <p:spPr>
          <a:xfrm>
            <a:off x="4963271" y="1906542"/>
            <a:ext cx="1287404" cy="4937"/>
          </a:xfrm>
          <a:prstGeom prst="straightConnector1">
            <a:avLst/>
          </a:prstGeom>
          <a:ln w="3175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007887" y="2726597"/>
            <a:ext cx="1287404" cy="1663202"/>
          </a:xfrm>
          <a:prstGeom prst="straightConnector1">
            <a:avLst/>
          </a:prstGeom>
          <a:ln w="3175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757788" y="6142190"/>
            <a:ext cx="2715905" cy="461665"/>
          </a:xfrm>
          <a:prstGeom prst="rect">
            <a:avLst/>
          </a:prstGeom>
          <a:noFill/>
        </p:spPr>
        <p:txBody>
          <a:bodyPr wrap="square" rtlCol="0">
            <a:spAutoFit/>
          </a:bodyPr>
          <a:lstStyle/>
          <a:p>
            <a:r>
              <a:rPr lang="en-US" sz="2400" b="1" dirty="0" smtClean="0"/>
              <a:t>Worker Machine</a:t>
            </a:r>
            <a:endParaRPr lang="en-US" sz="2400" b="1" dirty="0"/>
          </a:p>
        </p:txBody>
      </p:sp>
      <p:sp>
        <p:nvSpPr>
          <p:cNvPr id="39" name="TextBox 38"/>
          <p:cNvSpPr txBox="1"/>
          <p:nvPr/>
        </p:nvSpPr>
        <p:spPr>
          <a:xfrm>
            <a:off x="1448362" y="6124146"/>
            <a:ext cx="2715905" cy="461665"/>
          </a:xfrm>
          <a:prstGeom prst="rect">
            <a:avLst/>
          </a:prstGeom>
          <a:noFill/>
        </p:spPr>
        <p:txBody>
          <a:bodyPr wrap="square" rtlCol="0">
            <a:spAutoFit/>
          </a:bodyPr>
          <a:lstStyle/>
          <a:p>
            <a:r>
              <a:rPr lang="en-US" sz="2400" b="1" dirty="0" smtClean="0"/>
              <a:t>Driver Machine</a:t>
            </a:r>
            <a:endParaRPr lang="en-US" sz="2400" b="1" dirty="0"/>
          </a:p>
        </p:txBody>
      </p:sp>
      <p:sp>
        <p:nvSpPr>
          <p:cNvPr id="40" name="TextBox 39"/>
          <p:cNvSpPr txBox="1"/>
          <p:nvPr/>
        </p:nvSpPr>
        <p:spPr>
          <a:xfrm>
            <a:off x="693469" y="3107165"/>
            <a:ext cx="767698" cy="369332"/>
          </a:xfrm>
          <a:prstGeom prst="rect">
            <a:avLst/>
          </a:prstGeom>
          <a:noFill/>
        </p:spPr>
        <p:txBody>
          <a:bodyPr wrap="square" rtlCol="0">
            <a:spAutoFit/>
          </a:bodyPr>
          <a:lstStyle/>
          <a:p>
            <a:r>
              <a:rPr lang="en-US" b="1" dirty="0" smtClean="0">
                <a:solidFill>
                  <a:srgbClr val="9966FF"/>
                </a:solidFill>
                <a:latin typeface="Consolas" panose="020B0609020204030204" pitchFamily="49" charset="0"/>
                <a:ea typeface="Anonymous Pro" panose="02060609030202000504" pitchFamily="49" charset="0"/>
                <a:cs typeface="Consolas" panose="020B0609020204030204" pitchFamily="49" charset="0"/>
              </a:rPr>
              <a:t>F(x)</a:t>
            </a:r>
            <a:endParaRPr lang="en-US" b="1" dirty="0">
              <a:solidFill>
                <a:srgbClr val="9966FF"/>
              </a:solidFill>
              <a:latin typeface="Consolas" panose="020B0609020204030204" pitchFamily="49" charset="0"/>
              <a:ea typeface="Anonymous Pro" panose="02060609030202000504" pitchFamily="49" charset="0"/>
              <a:cs typeface="Consolas" panose="020B0609020204030204" pitchFamily="49" charset="0"/>
            </a:endParaRPr>
          </a:p>
        </p:txBody>
      </p:sp>
      <p:pic>
        <p:nvPicPr>
          <p:cNvPr id="41" name="Picture 2" descr="http://ucantdothatontheinternet.com/images/pick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0443" y="3092710"/>
            <a:ext cx="518045" cy="503138"/>
          </a:xfrm>
          <a:prstGeom prst="rect">
            <a:avLst/>
          </a:prstGeom>
          <a:noFill/>
          <a:extLst>
            <a:ext uri="{909E8E84-426E-40dd-AFC4-6F175D3DCCD1}">
              <a14:hiddenFill xmlns:a14="http://schemas.microsoft.com/office/drawing/2010/main" xmlns="">
                <a:solidFill>
                  <a:srgbClr val="FFFFFF"/>
                </a:solidFill>
              </a14:hiddenFill>
            </a:ext>
          </a:extLst>
        </p:spPr>
      </p:pic>
      <p:sp>
        <p:nvSpPr>
          <p:cNvPr id="42" name="Right Arrow 41"/>
          <p:cNvSpPr/>
          <p:nvPr/>
        </p:nvSpPr>
        <p:spPr>
          <a:xfrm>
            <a:off x="1307720" y="3196064"/>
            <a:ext cx="396049" cy="234914"/>
          </a:xfrm>
          <a:prstGeom prst="rightArrow">
            <a:avLst/>
          </a:prstGeom>
          <a:solidFill>
            <a:srgbClr val="9966FF"/>
          </a:solidFill>
          <a:ln>
            <a:solidFill>
              <a:srgbClr val="7030A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pic>
        <p:nvPicPr>
          <p:cNvPr id="43" name="Picture 2" descr="http://ucantdothatontheinternet.com/images/pick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5351" y="2836000"/>
            <a:ext cx="518045" cy="503138"/>
          </a:xfrm>
          <a:prstGeom prst="rect">
            <a:avLst/>
          </a:prstGeom>
          <a:noFill/>
          <a:extLst>
            <a:ext uri="{909E8E84-426E-40dd-AFC4-6F175D3DCCD1}">
              <a14:hiddenFill xmlns:a14="http://schemas.microsoft.com/office/drawing/2010/main" xmlns="">
                <a:solidFill>
                  <a:srgbClr val="FFFFFF"/>
                </a:solidFill>
              </a14:hiddenFill>
            </a:ext>
          </a:extLst>
        </p:spPr>
      </p:pic>
      <p:pic>
        <p:nvPicPr>
          <p:cNvPr id="44" name="Picture 2" descr="http://ucantdothatontheinternet.com/images/pick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3379" y="4746215"/>
            <a:ext cx="518045" cy="503138"/>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2" descr="http://ucantdothatontheinternet.com/images/pick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95411" y="1910328"/>
            <a:ext cx="518045" cy="503138"/>
          </a:xfrm>
          <a:prstGeom prst="rect">
            <a:avLst/>
          </a:prstGeom>
          <a:noFill/>
          <a:extLst>
            <a:ext uri="{909E8E84-426E-40dd-AFC4-6F175D3DCCD1}">
              <a14:hiddenFill xmlns:a14="http://schemas.microsoft.com/office/drawing/2010/main" xmlns="">
                <a:solidFill>
                  <a:srgbClr val="FFFFFF"/>
                </a:solidFill>
              </a14:hiddenFill>
            </a:ext>
          </a:extLst>
        </p:spPr>
      </p:pic>
      <p:pic>
        <p:nvPicPr>
          <p:cNvPr id="46" name="Picture 2" descr="http://ucantdothatontheinternet.com/images/pick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215" y="4390728"/>
            <a:ext cx="306757" cy="297930"/>
          </a:xfrm>
          <a:prstGeom prst="rect">
            <a:avLst/>
          </a:prstGeom>
          <a:noFill/>
          <a:extLst>
            <a:ext uri="{909E8E84-426E-40dd-AFC4-6F175D3DCCD1}">
              <a14:hiddenFill xmlns:a14="http://schemas.microsoft.com/office/drawing/2010/main" xmlns="">
                <a:solidFill>
                  <a:srgbClr val="FFFFFF"/>
                </a:solidFill>
              </a14:hiddenFill>
            </a:ext>
          </a:extLst>
        </p:spPr>
      </p:pic>
      <p:pic>
        <p:nvPicPr>
          <p:cNvPr id="47" name="Picture 2" descr="http://ucantdothatontheinternet.com/images/pick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6520" y="5236861"/>
            <a:ext cx="306757" cy="297930"/>
          </a:xfrm>
          <a:prstGeom prst="rect">
            <a:avLst/>
          </a:prstGeom>
          <a:noFill/>
          <a:extLst>
            <a:ext uri="{909E8E84-426E-40dd-AFC4-6F175D3DCCD1}">
              <a14:hiddenFill xmlns:a14="http://schemas.microsoft.com/office/drawing/2010/main" xmlns="">
                <a:solidFill>
                  <a:srgbClr val="FFFFFF"/>
                </a:solidFill>
              </a14:hiddenFill>
            </a:ext>
          </a:extLst>
        </p:spPr>
      </p:pic>
      <p:sp>
        <p:nvSpPr>
          <p:cNvPr id="48" name="TextBox 47"/>
          <p:cNvSpPr txBox="1"/>
          <p:nvPr/>
        </p:nvSpPr>
        <p:spPr>
          <a:xfrm>
            <a:off x="10779925" y="4362842"/>
            <a:ext cx="713105" cy="369332"/>
          </a:xfrm>
          <a:prstGeom prst="rect">
            <a:avLst/>
          </a:prstGeom>
          <a:noFill/>
        </p:spPr>
        <p:txBody>
          <a:bodyPr wrap="square" rtlCol="0">
            <a:spAutoFit/>
          </a:bodyPr>
          <a:lstStyle/>
          <a:p>
            <a:r>
              <a:rPr lang="en-US" b="1" dirty="0" smtClean="0">
                <a:solidFill>
                  <a:srgbClr val="9966FF"/>
                </a:solidFill>
                <a:latin typeface="Consolas" panose="020B0609020204030204" pitchFamily="49" charset="0"/>
                <a:ea typeface="Anonymous Pro" panose="02060609030202000504" pitchFamily="49" charset="0"/>
                <a:cs typeface="Consolas" panose="020B0609020204030204" pitchFamily="49" charset="0"/>
              </a:rPr>
              <a:t>F(x)</a:t>
            </a:r>
            <a:endParaRPr lang="en-US" b="1" dirty="0">
              <a:solidFill>
                <a:srgbClr val="9966FF"/>
              </a:solidFill>
              <a:latin typeface="Consolas" panose="020B0609020204030204" pitchFamily="49" charset="0"/>
              <a:ea typeface="Anonymous Pro" panose="02060609030202000504" pitchFamily="49" charset="0"/>
              <a:cs typeface="Consolas" panose="020B0609020204030204" pitchFamily="49" charset="0"/>
            </a:endParaRPr>
          </a:p>
        </p:txBody>
      </p:sp>
      <p:sp>
        <p:nvSpPr>
          <p:cNvPr id="49" name="TextBox 48"/>
          <p:cNvSpPr txBox="1"/>
          <p:nvPr/>
        </p:nvSpPr>
        <p:spPr>
          <a:xfrm>
            <a:off x="10791380" y="5196237"/>
            <a:ext cx="713105" cy="369332"/>
          </a:xfrm>
          <a:prstGeom prst="rect">
            <a:avLst/>
          </a:prstGeom>
          <a:noFill/>
        </p:spPr>
        <p:txBody>
          <a:bodyPr wrap="square" rtlCol="0">
            <a:spAutoFit/>
          </a:bodyPr>
          <a:lstStyle/>
          <a:p>
            <a:r>
              <a:rPr lang="en-US" b="1" dirty="0" smtClean="0">
                <a:solidFill>
                  <a:srgbClr val="9966FF"/>
                </a:solidFill>
                <a:latin typeface="Consolas" panose="020B0609020204030204" pitchFamily="49" charset="0"/>
                <a:ea typeface="Anonymous Pro" panose="02060609030202000504" pitchFamily="49" charset="0"/>
                <a:cs typeface="Consolas" panose="020B0609020204030204" pitchFamily="49" charset="0"/>
              </a:rPr>
              <a:t>F(x)</a:t>
            </a:r>
            <a:endParaRPr lang="en-US" b="1" dirty="0">
              <a:solidFill>
                <a:srgbClr val="9966FF"/>
              </a:solidFill>
              <a:latin typeface="Consolas" panose="020B0609020204030204" pitchFamily="49" charset="0"/>
              <a:ea typeface="Anonymous Pro" panose="02060609030202000504" pitchFamily="49" charset="0"/>
              <a:cs typeface="Consolas" panose="020B0609020204030204" pitchFamily="49" charset="0"/>
            </a:endParaRPr>
          </a:p>
        </p:txBody>
      </p:sp>
      <p:sp>
        <p:nvSpPr>
          <p:cNvPr id="50" name="Right Arrow 49"/>
          <p:cNvSpPr/>
          <p:nvPr/>
        </p:nvSpPr>
        <p:spPr>
          <a:xfrm>
            <a:off x="10492510" y="4452752"/>
            <a:ext cx="313993" cy="181718"/>
          </a:xfrm>
          <a:prstGeom prst="rightArrow">
            <a:avLst/>
          </a:prstGeom>
          <a:solidFill>
            <a:srgbClr val="9966FF"/>
          </a:solidFill>
          <a:ln>
            <a:solidFill>
              <a:srgbClr val="7030A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1" name="Right Arrow 50"/>
          <p:cNvSpPr/>
          <p:nvPr/>
        </p:nvSpPr>
        <p:spPr>
          <a:xfrm>
            <a:off x="10492510" y="5280800"/>
            <a:ext cx="313993" cy="181718"/>
          </a:xfrm>
          <a:prstGeom prst="rightArrow">
            <a:avLst/>
          </a:prstGeom>
          <a:solidFill>
            <a:srgbClr val="9966FF"/>
          </a:solidFill>
          <a:ln>
            <a:solidFill>
              <a:srgbClr val="7030A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2" name="Rectangle 51"/>
          <p:cNvSpPr/>
          <p:nvPr/>
        </p:nvSpPr>
        <p:spPr>
          <a:xfrm>
            <a:off x="8082707" y="3076307"/>
            <a:ext cx="1515181" cy="435335"/>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9499773" y="1354271"/>
            <a:ext cx="1881390" cy="69271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9499774" y="2226473"/>
            <a:ext cx="1881389" cy="72487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3067" y="1504643"/>
            <a:ext cx="388920" cy="388920"/>
          </a:xfrm>
          <a:prstGeom prst="rect">
            <a:avLst/>
          </a:prstGeom>
        </p:spPr>
      </p:pic>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4052" y="2418237"/>
            <a:ext cx="388920" cy="388920"/>
          </a:xfrm>
          <a:prstGeom prst="rect">
            <a:avLst/>
          </a:prstGeom>
        </p:spPr>
      </p:pic>
      <p:pic>
        <p:nvPicPr>
          <p:cNvPr id="57" name="Picture 2" descr="http://ucantdothatontheinternet.com/images/pick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40971" y="1401173"/>
            <a:ext cx="306757" cy="297930"/>
          </a:xfrm>
          <a:prstGeom prst="rect">
            <a:avLst/>
          </a:prstGeom>
          <a:noFill/>
          <a:extLst>
            <a:ext uri="{909E8E84-426E-40dd-AFC4-6F175D3DCCD1}">
              <a14:hiddenFill xmlns:a14="http://schemas.microsoft.com/office/drawing/2010/main" xmlns="">
                <a:solidFill>
                  <a:srgbClr val="FFFFFF"/>
                </a:solidFill>
              </a14:hiddenFill>
            </a:ext>
          </a:extLst>
        </p:spPr>
      </p:pic>
      <p:pic>
        <p:nvPicPr>
          <p:cNvPr id="58" name="Picture 2" descr="http://ucantdothatontheinternet.com/images/pick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73277" y="2283439"/>
            <a:ext cx="306757" cy="297930"/>
          </a:xfrm>
          <a:prstGeom prst="rect">
            <a:avLst/>
          </a:prstGeom>
          <a:noFill/>
          <a:extLst>
            <a:ext uri="{909E8E84-426E-40dd-AFC4-6F175D3DCCD1}">
              <a14:hiddenFill xmlns:a14="http://schemas.microsoft.com/office/drawing/2010/main" xmlns="">
                <a:solidFill>
                  <a:srgbClr val="FFFFFF"/>
                </a:solidFill>
              </a14:hiddenFill>
            </a:ext>
          </a:extLst>
        </p:spPr>
      </p:pic>
      <p:sp>
        <p:nvSpPr>
          <p:cNvPr id="59" name="TextBox 58"/>
          <p:cNvSpPr txBox="1"/>
          <p:nvPr/>
        </p:nvSpPr>
        <p:spPr>
          <a:xfrm>
            <a:off x="10786681" y="1373287"/>
            <a:ext cx="713105" cy="369332"/>
          </a:xfrm>
          <a:prstGeom prst="rect">
            <a:avLst/>
          </a:prstGeom>
          <a:noFill/>
        </p:spPr>
        <p:txBody>
          <a:bodyPr wrap="square" rtlCol="0">
            <a:spAutoFit/>
          </a:bodyPr>
          <a:lstStyle/>
          <a:p>
            <a:r>
              <a:rPr lang="en-US" b="1" dirty="0" smtClean="0">
                <a:solidFill>
                  <a:srgbClr val="9966FF"/>
                </a:solidFill>
                <a:latin typeface="Consolas" panose="020B0609020204030204" pitchFamily="49" charset="0"/>
                <a:ea typeface="Anonymous Pro" panose="02060609030202000504" pitchFamily="49" charset="0"/>
                <a:cs typeface="Consolas" panose="020B0609020204030204" pitchFamily="49" charset="0"/>
              </a:rPr>
              <a:t>F(x)</a:t>
            </a:r>
            <a:endParaRPr lang="en-US" b="1" dirty="0">
              <a:solidFill>
                <a:srgbClr val="9966FF"/>
              </a:solidFill>
              <a:latin typeface="Consolas" panose="020B0609020204030204" pitchFamily="49" charset="0"/>
              <a:ea typeface="Anonymous Pro" panose="02060609030202000504" pitchFamily="49" charset="0"/>
              <a:cs typeface="Consolas" panose="020B0609020204030204" pitchFamily="49" charset="0"/>
            </a:endParaRPr>
          </a:p>
        </p:txBody>
      </p:sp>
      <p:sp>
        <p:nvSpPr>
          <p:cNvPr id="60" name="TextBox 59"/>
          <p:cNvSpPr txBox="1"/>
          <p:nvPr/>
        </p:nvSpPr>
        <p:spPr>
          <a:xfrm>
            <a:off x="10798137" y="2242815"/>
            <a:ext cx="713105" cy="369332"/>
          </a:xfrm>
          <a:prstGeom prst="rect">
            <a:avLst/>
          </a:prstGeom>
          <a:noFill/>
        </p:spPr>
        <p:txBody>
          <a:bodyPr wrap="square" rtlCol="0">
            <a:spAutoFit/>
          </a:bodyPr>
          <a:lstStyle/>
          <a:p>
            <a:r>
              <a:rPr lang="en-US" b="1" dirty="0" smtClean="0">
                <a:solidFill>
                  <a:srgbClr val="9966FF"/>
                </a:solidFill>
                <a:latin typeface="Consolas" panose="020B0609020204030204" pitchFamily="49" charset="0"/>
                <a:ea typeface="Anonymous Pro" panose="02060609030202000504" pitchFamily="49" charset="0"/>
                <a:cs typeface="Consolas" panose="020B0609020204030204" pitchFamily="49" charset="0"/>
              </a:rPr>
              <a:t>F(x)</a:t>
            </a:r>
            <a:endParaRPr lang="en-US" b="1" dirty="0">
              <a:solidFill>
                <a:srgbClr val="9966FF"/>
              </a:solidFill>
              <a:latin typeface="Consolas" panose="020B0609020204030204" pitchFamily="49" charset="0"/>
              <a:ea typeface="Anonymous Pro" panose="02060609030202000504" pitchFamily="49" charset="0"/>
              <a:cs typeface="Consolas" panose="020B0609020204030204" pitchFamily="49" charset="0"/>
            </a:endParaRPr>
          </a:p>
        </p:txBody>
      </p:sp>
      <p:sp>
        <p:nvSpPr>
          <p:cNvPr id="61" name="Right Arrow 60"/>
          <p:cNvSpPr/>
          <p:nvPr/>
        </p:nvSpPr>
        <p:spPr>
          <a:xfrm>
            <a:off x="10499266" y="1463197"/>
            <a:ext cx="313993" cy="181718"/>
          </a:xfrm>
          <a:prstGeom prst="rightArrow">
            <a:avLst/>
          </a:prstGeom>
          <a:solidFill>
            <a:srgbClr val="9966FF"/>
          </a:solidFill>
          <a:ln>
            <a:solidFill>
              <a:srgbClr val="7030A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2" name="Right Arrow 61"/>
          <p:cNvSpPr/>
          <p:nvPr/>
        </p:nvSpPr>
        <p:spPr>
          <a:xfrm>
            <a:off x="10499267" y="2327378"/>
            <a:ext cx="313993" cy="181718"/>
          </a:xfrm>
          <a:prstGeom prst="rightArrow">
            <a:avLst/>
          </a:prstGeom>
          <a:solidFill>
            <a:srgbClr val="9966FF"/>
          </a:solidFill>
          <a:ln>
            <a:solidFill>
              <a:srgbClr val="7030A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3" name="Cloud 62"/>
          <p:cNvSpPr/>
          <p:nvPr/>
        </p:nvSpPr>
        <p:spPr>
          <a:xfrm>
            <a:off x="7005786" y="1168568"/>
            <a:ext cx="1045099" cy="771596"/>
          </a:xfrm>
          <a:prstGeom prst="cloud">
            <a:avLst/>
          </a:prstGeom>
          <a:solidFill>
            <a:schemeClr val="accent1">
              <a:lumMod val="20000"/>
              <a:lumOff val="8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64" name="Picture 6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96077" y="3076907"/>
            <a:ext cx="905218" cy="500252"/>
          </a:xfrm>
          <a:prstGeom prst="rect">
            <a:avLst/>
          </a:prstGeom>
        </p:spPr>
      </p:pic>
      <p:sp>
        <p:nvSpPr>
          <p:cNvPr id="65" name="Rectangle 64"/>
          <p:cNvSpPr/>
          <p:nvPr/>
        </p:nvSpPr>
        <p:spPr>
          <a:xfrm>
            <a:off x="7183375" y="1398618"/>
            <a:ext cx="702886" cy="298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RDD</a:t>
            </a:r>
            <a:endParaRPr lang="en-US" b="1" dirty="0">
              <a:solidFill>
                <a:schemeClr val="bg1"/>
              </a:solidFill>
            </a:endParaRPr>
          </a:p>
        </p:txBody>
      </p:sp>
      <p:sp>
        <p:nvSpPr>
          <p:cNvPr id="66" name="Cloud 65"/>
          <p:cNvSpPr/>
          <p:nvPr/>
        </p:nvSpPr>
        <p:spPr>
          <a:xfrm>
            <a:off x="7012268" y="3969458"/>
            <a:ext cx="1045099" cy="771067"/>
          </a:xfrm>
          <a:prstGeom prst="cloud">
            <a:avLst/>
          </a:prstGeom>
          <a:solidFill>
            <a:schemeClr val="accent1">
              <a:lumMod val="20000"/>
              <a:lumOff val="8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7" name="Rectangle 66"/>
          <p:cNvSpPr/>
          <p:nvPr/>
        </p:nvSpPr>
        <p:spPr>
          <a:xfrm>
            <a:off x="7223889" y="4205693"/>
            <a:ext cx="702886" cy="298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RDD</a:t>
            </a:r>
            <a:endParaRPr lang="en-US" b="1" dirty="0">
              <a:solidFill>
                <a:schemeClr val="bg1"/>
              </a:solidFill>
            </a:endParaRPr>
          </a:p>
        </p:txBody>
      </p:sp>
      <p:sp>
        <p:nvSpPr>
          <p:cNvPr id="68" name="Rectangle 67"/>
          <p:cNvSpPr/>
          <p:nvPr/>
        </p:nvSpPr>
        <p:spPr>
          <a:xfrm>
            <a:off x="10326654" y="1694911"/>
            <a:ext cx="702886" cy="298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RDD</a:t>
            </a:r>
            <a:endParaRPr lang="en-US" b="1" dirty="0">
              <a:solidFill>
                <a:schemeClr val="bg1"/>
              </a:solidFill>
            </a:endParaRPr>
          </a:p>
        </p:txBody>
      </p:sp>
      <p:sp>
        <p:nvSpPr>
          <p:cNvPr id="69" name="Rectangle 68"/>
          <p:cNvSpPr/>
          <p:nvPr/>
        </p:nvSpPr>
        <p:spPr>
          <a:xfrm>
            <a:off x="10326260" y="5538563"/>
            <a:ext cx="702886" cy="298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RDD</a:t>
            </a:r>
            <a:endParaRPr lang="en-US" b="1" dirty="0">
              <a:solidFill>
                <a:schemeClr val="bg1"/>
              </a:solidFill>
            </a:endParaRPr>
          </a:p>
        </p:txBody>
      </p:sp>
      <p:cxnSp>
        <p:nvCxnSpPr>
          <p:cNvPr id="70" name="Straight Arrow Connector 69"/>
          <p:cNvCxnSpPr/>
          <p:nvPr/>
        </p:nvCxnSpPr>
        <p:spPr>
          <a:xfrm>
            <a:off x="7722879" y="2009775"/>
            <a:ext cx="634346" cy="938107"/>
          </a:xfrm>
          <a:prstGeom prst="straightConnector1">
            <a:avLst/>
          </a:prstGeom>
          <a:ln w="31750">
            <a:headEnd type="triangle" w="lg" len="lg"/>
            <a:tailEnd type="triangle" w="lg" len="lg"/>
          </a:ln>
        </p:spPr>
        <p:style>
          <a:lnRef idx="1">
            <a:schemeClr val="accent2"/>
          </a:lnRef>
          <a:fillRef idx="0">
            <a:schemeClr val="accent2"/>
          </a:fillRef>
          <a:effectRef idx="0">
            <a:schemeClr val="accent2"/>
          </a:effectRef>
          <a:fontRef idx="minor">
            <a:schemeClr val="tx1"/>
          </a:fontRef>
        </p:style>
      </p:cxnSp>
      <p:cxnSp>
        <p:nvCxnSpPr>
          <p:cNvPr id="71" name="Straight Arrow Connector 70"/>
          <p:cNvCxnSpPr/>
          <p:nvPr/>
        </p:nvCxnSpPr>
        <p:spPr>
          <a:xfrm flipV="1">
            <a:off x="7642492" y="3558198"/>
            <a:ext cx="483028" cy="376550"/>
          </a:xfrm>
          <a:prstGeom prst="straightConnector1">
            <a:avLst/>
          </a:prstGeom>
          <a:ln w="31750">
            <a:headEnd type="triangle" w="lg" len="lg"/>
            <a:tailEnd type="triangle" w="lg" len="lg"/>
          </a:ln>
        </p:spPr>
        <p:style>
          <a:lnRef idx="1">
            <a:schemeClr val="accent2"/>
          </a:lnRef>
          <a:fillRef idx="0">
            <a:schemeClr val="accent2"/>
          </a:fillRef>
          <a:effectRef idx="0">
            <a:schemeClr val="accent2"/>
          </a:effectRef>
          <a:fontRef idx="minor">
            <a:schemeClr val="tx1"/>
          </a:fontRef>
        </p:style>
      </p:cxnSp>
      <p:sp>
        <p:nvSpPr>
          <p:cNvPr id="72" name="TextBox 71"/>
          <p:cNvSpPr txBox="1"/>
          <p:nvPr/>
        </p:nvSpPr>
        <p:spPr>
          <a:xfrm>
            <a:off x="6302213" y="2443808"/>
            <a:ext cx="1780494" cy="338554"/>
          </a:xfrm>
          <a:prstGeom prst="rect">
            <a:avLst/>
          </a:prstGeom>
          <a:noFill/>
        </p:spPr>
        <p:txBody>
          <a:bodyPr wrap="square" rtlCol="0">
            <a:spAutoFit/>
          </a:bodyPr>
          <a:lstStyle/>
          <a:p>
            <a:pPr algn="ctr"/>
            <a:r>
              <a:rPr lang="en-US" sz="1600" dirty="0" smtClean="0">
                <a:solidFill>
                  <a:schemeClr val="accent2"/>
                </a:solidFill>
              </a:rPr>
              <a:t>MLlib, SQL, shuffle</a:t>
            </a:r>
            <a:endParaRPr lang="en-US" sz="1600" dirty="0">
              <a:solidFill>
                <a:schemeClr val="accent2"/>
              </a:solidFill>
            </a:endParaRPr>
          </a:p>
        </p:txBody>
      </p:sp>
      <p:sp>
        <p:nvSpPr>
          <p:cNvPr id="73" name="TextBox 72"/>
          <p:cNvSpPr txBox="1"/>
          <p:nvPr/>
        </p:nvSpPr>
        <p:spPr>
          <a:xfrm>
            <a:off x="6338773" y="5230254"/>
            <a:ext cx="1743934" cy="338554"/>
          </a:xfrm>
          <a:prstGeom prst="rect">
            <a:avLst/>
          </a:prstGeom>
          <a:noFill/>
        </p:spPr>
        <p:txBody>
          <a:bodyPr wrap="square" rtlCol="0">
            <a:spAutoFit/>
          </a:bodyPr>
          <a:lstStyle/>
          <a:p>
            <a:pPr algn="ctr"/>
            <a:r>
              <a:rPr lang="en-US" sz="1600" dirty="0" smtClean="0">
                <a:solidFill>
                  <a:schemeClr val="accent2"/>
                </a:solidFill>
              </a:rPr>
              <a:t>MLlib, SQL, shuffle</a:t>
            </a:r>
            <a:endParaRPr lang="en-US" sz="1600" dirty="0">
              <a:solidFill>
                <a:schemeClr val="accent2"/>
              </a:solidFill>
            </a:endParaRPr>
          </a:p>
        </p:txBody>
      </p:sp>
      <p:sp>
        <p:nvSpPr>
          <p:cNvPr id="74" name="Rectangle 73"/>
          <p:cNvSpPr/>
          <p:nvPr/>
        </p:nvSpPr>
        <p:spPr>
          <a:xfrm>
            <a:off x="9495535" y="3904302"/>
            <a:ext cx="1881389" cy="30443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Anonymous Pro" panose="02060609030202000504" pitchFamily="49" charset="0"/>
                <a:ea typeface="Anonymous Pro" panose="02060609030202000504" pitchFamily="49" charset="0"/>
              </a:rPr>
              <a:t>daemon.py</a:t>
            </a:r>
            <a:endParaRPr lang="en-US" dirty="0">
              <a:solidFill>
                <a:schemeClr val="tx1"/>
              </a:solidFill>
              <a:latin typeface="Anonymous Pro" panose="02060609030202000504" pitchFamily="49" charset="0"/>
              <a:ea typeface="Anonymous Pro" panose="02060609030202000504" pitchFamily="49" charset="0"/>
            </a:endParaRPr>
          </a:p>
        </p:txBody>
      </p:sp>
      <p:sp>
        <p:nvSpPr>
          <p:cNvPr id="75" name="Rectangle 74"/>
          <p:cNvSpPr/>
          <p:nvPr/>
        </p:nvSpPr>
        <p:spPr>
          <a:xfrm>
            <a:off x="9493016" y="964241"/>
            <a:ext cx="1881389" cy="30443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Anonymous Pro" panose="02060609030202000504" pitchFamily="49" charset="0"/>
                <a:ea typeface="Anonymous Pro" panose="02060609030202000504" pitchFamily="49" charset="0"/>
              </a:rPr>
              <a:t>daemon.py</a:t>
            </a:r>
            <a:endParaRPr lang="en-US" dirty="0">
              <a:solidFill>
                <a:schemeClr val="tx1"/>
              </a:solidFill>
              <a:latin typeface="Anonymous Pro" panose="02060609030202000504" pitchFamily="49" charset="0"/>
              <a:ea typeface="Anonymous Pro" panose="02060609030202000504" pitchFamily="49" charset="0"/>
            </a:endParaRPr>
          </a:p>
        </p:txBody>
      </p:sp>
      <p:sp>
        <p:nvSpPr>
          <p:cNvPr id="76" name="Title 1"/>
          <p:cNvSpPr>
            <a:spLocks noGrp="1"/>
          </p:cNvSpPr>
          <p:nvPr>
            <p:ph type="title"/>
          </p:nvPr>
        </p:nvSpPr>
        <p:spPr>
          <a:xfrm>
            <a:off x="254760" y="206375"/>
            <a:ext cx="8560454" cy="857250"/>
          </a:xfrm>
        </p:spPr>
        <p:txBody>
          <a:bodyPr>
            <a:normAutofit/>
          </a:bodyPr>
          <a:lstStyle/>
          <a:p>
            <a:r>
              <a:rPr lang="en-US" sz="4000" dirty="0" err="1" smtClean="0"/>
              <a:t>PySpark</a:t>
            </a:r>
            <a:r>
              <a:rPr lang="en-US" sz="4000" dirty="0" smtClean="0"/>
              <a:t> Architecture</a:t>
            </a:r>
            <a:endParaRPr lang="en-US" sz="4000" dirty="0"/>
          </a:p>
        </p:txBody>
      </p:sp>
    </p:spTree>
    <p:extLst>
      <p:ext uri="{BB962C8B-B14F-4D97-AF65-F5344CB8AC3E}">
        <p14:creationId xmlns:p14="http://schemas.microsoft.com/office/powerpoint/2010/main" val="58223655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4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4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68"/>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6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4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48"/>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47"/>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69"/>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5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49"/>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72"/>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73"/>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14"/>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6"/>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1" grpId="0"/>
      <p:bldP spid="12" grpId="0"/>
      <p:bldP spid="14" grpId="0"/>
      <p:bldP spid="19" grpId="0" animBg="1"/>
      <p:bldP spid="20" grpId="0" animBg="1"/>
      <p:bldP spid="25" grpId="0"/>
      <p:bldP spid="26" grpId="0"/>
      <p:bldP spid="27" grpId="0"/>
      <p:bldP spid="28" grpId="0"/>
      <p:bldP spid="31" grpId="0"/>
      <p:bldP spid="32" grpId="0" animBg="1"/>
      <p:bldP spid="33" grpId="0" animBg="1"/>
      <p:bldP spid="40" grpId="0"/>
      <p:bldP spid="42" grpId="0" animBg="1"/>
      <p:bldP spid="48" grpId="0"/>
      <p:bldP spid="49" grpId="0"/>
      <p:bldP spid="50" grpId="0" animBg="1"/>
      <p:bldP spid="51" grpId="0" animBg="1"/>
      <p:bldP spid="52" grpId="0" animBg="1"/>
      <p:bldP spid="53" grpId="0" animBg="1"/>
      <p:bldP spid="54" grpId="0" animBg="1"/>
      <p:bldP spid="59" grpId="0"/>
      <p:bldP spid="60" grpId="0"/>
      <p:bldP spid="61" grpId="0" animBg="1"/>
      <p:bldP spid="62" grpId="0" animBg="1"/>
      <p:bldP spid="63" grpId="0" animBg="1"/>
      <p:bldP spid="65" grpId="0" animBg="1"/>
      <p:bldP spid="66" grpId="0" animBg="1"/>
      <p:bldP spid="67" grpId="0" animBg="1"/>
      <p:bldP spid="68" grpId="0" animBg="1"/>
      <p:bldP spid="69" grpId="0" animBg="1"/>
      <p:bldP spid="72" grpId="0"/>
      <p:bldP spid="73" grpId="0"/>
      <p:bldP spid="74" grpId="0" animBg="1"/>
      <p:bldP spid="75"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0955" y="256605"/>
            <a:ext cx="1280644" cy="1280644"/>
          </a:xfrm>
          <a:prstGeom prst="rect">
            <a:avLst/>
          </a:prstGeom>
        </p:spPr>
      </p:pic>
      <p:sp>
        <p:nvSpPr>
          <p:cNvPr id="3" name="Cloud 2"/>
          <p:cNvSpPr/>
          <p:nvPr/>
        </p:nvSpPr>
        <p:spPr>
          <a:xfrm>
            <a:off x="5127109" y="1762003"/>
            <a:ext cx="1961148" cy="1092081"/>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8375" y="2029838"/>
            <a:ext cx="1618615" cy="505817"/>
          </a:xfrm>
          <a:prstGeom prst="rect">
            <a:avLst/>
          </a:prstGeom>
        </p:spPr>
      </p:pic>
      <p:sp>
        <p:nvSpPr>
          <p:cNvPr id="5" name="Rectangle 4"/>
          <p:cNvSpPr/>
          <p:nvPr/>
        </p:nvSpPr>
        <p:spPr>
          <a:xfrm>
            <a:off x="5292587" y="3326845"/>
            <a:ext cx="1624264" cy="624824"/>
          </a:xfrm>
          <a:prstGeom prst="rect">
            <a:avLst/>
          </a:prstGeom>
          <a:solidFill>
            <a:srgbClr val="00B0F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err="1" smtClean="0"/>
              <a:t>HadoopRDD</a:t>
            </a:r>
            <a:endParaRPr lang="en-US" b="1" dirty="0"/>
          </a:p>
        </p:txBody>
      </p:sp>
      <p:sp>
        <p:nvSpPr>
          <p:cNvPr id="6" name="Rectangle 5"/>
          <p:cNvSpPr/>
          <p:nvPr/>
        </p:nvSpPr>
        <p:spPr>
          <a:xfrm>
            <a:off x="5292587" y="4428816"/>
            <a:ext cx="1624264" cy="624824"/>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err="1" smtClean="0"/>
              <a:t>MappedRDD</a:t>
            </a:r>
            <a:endParaRPr lang="en-US" b="1" dirty="0"/>
          </a:p>
        </p:txBody>
      </p:sp>
      <p:sp>
        <p:nvSpPr>
          <p:cNvPr id="7" name="Rectangle 6"/>
          <p:cNvSpPr/>
          <p:nvPr/>
        </p:nvSpPr>
        <p:spPr>
          <a:xfrm>
            <a:off x="5292587" y="5530787"/>
            <a:ext cx="1624264" cy="624824"/>
          </a:xfrm>
          <a:prstGeom prst="rect">
            <a:avLst/>
          </a:prstGeom>
          <a:solidFill>
            <a:srgbClr val="9022BC"/>
          </a:solidFill>
          <a:ln>
            <a:solidFill>
              <a:srgbClr val="7030A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err="1" smtClean="0"/>
              <a:t>PythonRDD</a:t>
            </a:r>
            <a:endParaRPr lang="en-US" b="1" dirty="0"/>
          </a:p>
        </p:txBody>
      </p:sp>
      <p:cxnSp>
        <p:nvCxnSpPr>
          <p:cNvPr id="8" name="Straight Arrow Connector 7"/>
          <p:cNvCxnSpPr>
            <a:stCxn id="3" idx="1"/>
            <a:endCxn id="5" idx="0"/>
          </p:cNvCxnSpPr>
          <p:nvPr/>
        </p:nvCxnSpPr>
        <p:spPr>
          <a:xfrm flipH="1">
            <a:off x="6104719" y="2852921"/>
            <a:ext cx="2964" cy="47392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6090044" y="3951669"/>
            <a:ext cx="2964" cy="47392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087080" y="5056863"/>
            <a:ext cx="2964" cy="47392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254760" y="206375"/>
            <a:ext cx="8560454" cy="857250"/>
          </a:xfrm>
        </p:spPr>
        <p:txBody>
          <a:bodyPr>
            <a:normAutofit/>
          </a:bodyPr>
          <a:lstStyle/>
          <a:p>
            <a:r>
              <a:rPr lang="en-US" sz="4000" dirty="0" smtClean="0"/>
              <a:t>Reading from HDFS</a:t>
            </a:r>
            <a:endParaRPr lang="en-US" sz="4000" dirty="0"/>
          </a:p>
        </p:txBody>
      </p:sp>
    </p:spTree>
    <p:extLst>
      <p:ext uri="{BB962C8B-B14F-4D97-AF65-F5344CB8AC3E}">
        <p14:creationId xmlns:p14="http://schemas.microsoft.com/office/powerpoint/2010/main" val="1050676070"/>
      </p:ext>
    </p:extLst>
  </p:cSld>
  <p:clrMapOvr>
    <a:masterClrMapping/>
  </p:clrMapOvr>
  <p:transition>
    <p:push dir="u"/>
  </p:transition>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08498" y="1936378"/>
            <a:ext cx="2731168" cy="121590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9359" y="2196400"/>
            <a:ext cx="682657" cy="682657"/>
          </a:xfrm>
          <a:prstGeom prst="rect">
            <a:avLst/>
          </a:prstGeom>
        </p:spPr>
      </p:pic>
      <p:cxnSp>
        <p:nvCxnSpPr>
          <p:cNvPr id="4" name="Straight Arrow Connector 3"/>
          <p:cNvCxnSpPr/>
          <p:nvPr/>
        </p:nvCxnSpPr>
        <p:spPr>
          <a:xfrm>
            <a:off x="6999065" y="1840483"/>
            <a:ext cx="931198" cy="451813"/>
          </a:xfrm>
          <a:prstGeom prst="straightConnector1">
            <a:avLst/>
          </a:prstGeom>
          <a:ln w="317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6938183" y="2823536"/>
            <a:ext cx="989173" cy="239452"/>
          </a:xfrm>
          <a:prstGeom prst="straightConnector1">
            <a:avLst/>
          </a:prstGeom>
          <a:ln w="317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4"/>
          <a:stretch>
            <a:fillRect/>
          </a:stretch>
        </p:blipFill>
        <p:spPr>
          <a:xfrm>
            <a:off x="4879595" y="2789436"/>
            <a:ext cx="936803" cy="725692"/>
          </a:xfrm>
          <a:prstGeom prst="rect">
            <a:avLst/>
          </a:prstGeom>
        </p:spPr>
      </p:pic>
      <p:sp>
        <p:nvSpPr>
          <p:cNvPr id="7" name="TextBox 6"/>
          <p:cNvSpPr txBox="1"/>
          <p:nvPr/>
        </p:nvSpPr>
        <p:spPr>
          <a:xfrm>
            <a:off x="5816398" y="2804860"/>
            <a:ext cx="1593833" cy="523220"/>
          </a:xfrm>
          <a:prstGeom prst="rect">
            <a:avLst/>
          </a:prstGeom>
          <a:noFill/>
        </p:spPr>
        <p:txBody>
          <a:bodyPr wrap="square" rtlCol="0">
            <a:spAutoFit/>
          </a:bodyPr>
          <a:lstStyle/>
          <a:p>
            <a:r>
              <a:rPr lang="en-US" sz="2800" dirty="0" smtClean="0"/>
              <a:t>pypy</a:t>
            </a:r>
            <a:endParaRPr lang="en-US" sz="2800" dirty="0"/>
          </a:p>
        </p:txBody>
      </p:sp>
      <p:sp>
        <p:nvSpPr>
          <p:cNvPr id="8" name="TextBox 7"/>
          <p:cNvSpPr txBox="1"/>
          <p:nvPr/>
        </p:nvSpPr>
        <p:spPr>
          <a:xfrm>
            <a:off x="5175671" y="3375572"/>
            <a:ext cx="1845377" cy="923330"/>
          </a:xfrm>
          <a:prstGeom prst="rect">
            <a:avLst/>
          </a:prstGeom>
          <a:noFill/>
        </p:spPr>
        <p:txBody>
          <a:bodyPr wrap="none" rtlCol="0">
            <a:spAutoFit/>
          </a:bodyPr>
          <a:lstStyle/>
          <a:p>
            <a:pPr marL="285750" indent="-285750">
              <a:buFont typeface="Arial" panose="020B0604020202020204" pitchFamily="34" charset="0"/>
              <a:buChar char="•"/>
            </a:pPr>
            <a:r>
              <a:rPr lang="en-US" dirty="0" smtClean="0">
                <a:solidFill>
                  <a:schemeClr val="accent4"/>
                </a:solidFill>
              </a:rPr>
              <a:t>JIT, so faster</a:t>
            </a:r>
          </a:p>
          <a:p>
            <a:pPr marL="285750" indent="-285750">
              <a:buFont typeface="Arial" panose="020B0604020202020204" pitchFamily="34" charset="0"/>
              <a:buChar char="•"/>
            </a:pPr>
            <a:r>
              <a:rPr lang="en-US" dirty="0" smtClean="0">
                <a:solidFill>
                  <a:schemeClr val="accent4"/>
                </a:solidFill>
              </a:rPr>
              <a:t>less memory</a:t>
            </a:r>
          </a:p>
          <a:p>
            <a:pPr marL="285750" indent="-285750">
              <a:buFont typeface="Arial" panose="020B0604020202020204" pitchFamily="34" charset="0"/>
              <a:buChar char="•"/>
            </a:pPr>
            <a:r>
              <a:rPr lang="en-US" dirty="0" smtClean="0">
                <a:solidFill>
                  <a:schemeClr val="accent4"/>
                </a:solidFill>
              </a:rPr>
              <a:t>CFFI support</a:t>
            </a:r>
            <a:endParaRPr lang="en-US" dirty="0">
              <a:solidFill>
                <a:schemeClr val="accent4"/>
              </a:solidFill>
            </a:endParaRPr>
          </a:p>
        </p:txBody>
      </p:sp>
      <p:sp>
        <p:nvSpPr>
          <p:cNvPr id="9" name="TextBox 8"/>
          <p:cNvSpPr txBox="1"/>
          <p:nvPr/>
        </p:nvSpPr>
        <p:spPr>
          <a:xfrm>
            <a:off x="5217553" y="1413158"/>
            <a:ext cx="1870038" cy="523220"/>
          </a:xfrm>
          <a:prstGeom prst="rect">
            <a:avLst/>
          </a:prstGeom>
          <a:noFill/>
        </p:spPr>
        <p:txBody>
          <a:bodyPr wrap="square" rtlCol="0">
            <a:spAutoFit/>
          </a:bodyPr>
          <a:lstStyle/>
          <a:p>
            <a:r>
              <a:rPr lang="en-US" sz="2800" dirty="0" smtClean="0"/>
              <a:t>CPython</a:t>
            </a:r>
            <a:endParaRPr lang="en-US" sz="2800" dirty="0"/>
          </a:p>
        </p:txBody>
      </p:sp>
      <p:sp>
        <p:nvSpPr>
          <p:cNvPr id="10" name="TextBox 9"/>
          <p:cNvSpPr txBox="1"/>
          <p:nvPr/>
        </p:nvSpPr>
        <p:spPr>
          <a:xfrm>
            <a:off x="5144924" y="1881723"/>
            <a:ext cx="2015295" cy="369332"/>
          </a:xfrm>
          <a:prstGeom prst="rect">
            <a:avLst/>
          </a:prstGeom>
          <a:noFill/>
        </p:spPr>
        <p:txBody>
          <a:bodyPr wrap="none" rtlCol="0">
            <a:spAutoFit/>
          </a:bodyPr>
          <a:lstStyle/>
          <a:p>
            <a:r>
              <a:rPr lang="en-US" dirty="0" smtClean="0">
                <a:solidFill>
                  <a:schemeClr val="accent4"/>
                </a:solidFill>
              </a:rPr>
              <a:t>(default python)</a:t>
            </a:r>
            <a:endParaRPr lang="en-US" dirty="0">
              <a:solidFill>
                <a:schemeClr val="accent4"/>
              </a:solidFill>
            </a:endParaRPr>
          </a:p>
        </p:txBody>
      </p:sp>
      <p:sp>
        <p:nvSpPr>
          <p:cNvPr id="12" name="Rectangle 11"/>
          <p:cNvSpPr/>
          <p:nvPr/>
        </p:nvSpPr>
        <p:spPr>
          <a:xfrm>
            <a:off x="1333837" y="1488419"/>
            <a:ext cx="1584102" cy="248562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476" y="1673154"/>
            <a:ext cx="562962" cy="562962"/>
          </a:xfrm>
          <a:prstGeom prst="rect">
            <a:avLst/>
          </a:prstGeom>
        </p:spPr>
      </p:pic>
      <p:sp>
        <p:nvSpPr>
          <p:cNvPr id="14" name="Rounded Rectangle 13"/>
          <p:cNvSpPr/>
          <p:nvPr/>
        </p:nvSpPr>
        <p:spPr>
          <a:xfrm>
            <a:off x="1501262" y="2393555"/>
            <a:ext cx="1262130" cy="708338"/>
          </a:xfrm>
          <a:prstGeom prst="round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Anonymous Pro" panose="02060609030202000504" pitchFamily="49" charset="0"/>
                <a:ea typeface="Anonymous Pro" panose="02060609030202000504" pitchFamily="49" charset="0"/>
              </a:rPr>
              <a:t>Spark Context</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15" name="Rectangle 14"/>
          <p:cNvSpPr/>
          <p:nvPr/>
        </p:nvSpPr>
        <p:spPr>
          <a:xfrm>
            <a:off x="761882" y="944210"/>
            <a:ext cx="2806933" cy="3469501"/>
          </a:xfrm>
          <a:prstGeom prst="rect">
            <a:avLst/>
          </a:prstGeom>
          <a:noFill/>
          <a:ln>
            <a:solidFill>
              <a:srgbClr val="99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59207" y="4444883"/>
            <a:ext cx="2715905" cy="461665"/>
          </a:xfrm>
          <a:prstGeom prst="rect">
            <a:avLst/>
          </a:prstGeom>
          <a:noFill/>
        </p:spPr>
        <p:txBody>
          <a:bodyPr wrap="square" rtlCol="0">
            <a:spAutoFit/>
          </a:bodyPr>
          <a:lstStyle/>
          <a:p>
            <a:r>
              <a:rPr lang="en-US" sz="2400" b="1" dirty="0" smtClean="0"/>
              <a:t>Driver Machine</a:t>
            </a:r>
            <a:endParaRPr lang="en-US" sz="2400" b="1" dirty="0"/>
          </a:p>
        </p:txBody>
      </p:sp>
      <p:sp>
        <p:nvSpPr>
          <p:cNvPr id="17" name="Rectangle 16"/>
          <p:cNvSpPr/>
          <p:nvPr/>
        </p:nvSpPr>
        <p:spPr>
          <a:xfrm>
            <a:off x="7484661" y="1530654"/>
            <a:ext cx="3355819" cy="1906351"/>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8047861" y="4040378"/>
            <a:ext cx="2715905" cy="461665"/>
          </a:xfrm>
          <a:prstGeom prst="rect">
            <a:avLst/>
          </a:prstGeom>
          <a:noFill/>
        </p:spPr>
        <p:txBody>
          <a:bodyPr wrap="square" rtlCol="0">
            <a:spAutoFit/>
          </a:bodyPr>
          <a:lstStyle/>
          <a:p>
            <a:r>
              <a:rPr lang="en-US" sz="2400" b="1" dirty="0" smtClean="0"/>
              <a:t>Worker Machine</a:t>
            </a:r>
            <a:endParaRPr lang="en-US" sz="2400" b="1" dirty="0"/>
          </a:p>
        </p:txBody>
      </p:sp>
      <p:cxnSp>
        <p:nvCxnSpPr>
          <p:cNvPr id="19" name="Straight Arrow Connector 18"/>
          <p:cNvCxnSpPr/>
          <p:nvPr/>
        </p:nvCxnSpPr>
        <p:spPr>
          <a:xfrm flipH="1">
            <a:off x="2546290" y="1650652"/>
            <a:ext cx="2598634" cy="189831"/>
          </a:xfrm>
          <a:prstGeom prst="straightConnector1">
            <a:avLst/>
          </a:prstGeom>
          <a:ln w="317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2546290" y="2066389"/>
            <a:ext cx="2225790" cy="812669"/>
          </a:xfrm>
          <a:prstGeom prst="straightConnector1">
            <a:avLst/>
          </a:prstGeom>
          <a:ln w="317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762484" y="5521288"/>
            <a:ext cx="637674" cy="369332"/>
          </a:xfrm>
          <a:prstGeom prst="rect">
            <a:avLst/>
          </a:prstGeom>
          <a:noFill/>
        </p:spPr>
        <p:txBody>
          <a:bodyPr wrap="square" rtlCol="0">
            <a:spAutoFit/>
          </a:bodyPr>
          <a:lstStyle/>
          <a:p>
            <a:pPr algn="ctr"/>
            <a:r>
              <a:rPr lang="en-US" dirty="0" smtClean="0"/>
              <a:t>OR</a:t>
            </a:r>
            <a:endParaRPr lang="en-US" dirty="0"/>
          </a:p>
        </p:txBody>
      </p:sp>
      <p:sp>
        <p:nvSpPr>
          <p:cNvPr id="26" name="Title 1"/>
          <p:cNvSpPr>
            <a:spLocks noGrp="1"/>
          </p:cNvSpPr>
          <p:nvPr>
            <p:ph type="title"/>
          </p:nvPr>
        </p:nvSpPr>
        <p:spPr>
          <a:xfrm>
            <a:off x="254760" y="206375"/>
            <a:ext cx="9498840" cy="857250"/>
          </a:xfrm>
        </p:spPr>
        <p:txBody>
          <a:bodyPr>
            <a:normAutofit/>
          </a:bodyPr>
          <a:lstStyle/>
          <a:p>
            <a:r>
              <a:rPr lang="en-US" sz="4000" dirty="0" smtClean="0"/>
              <a:t>Choose Your Python Implementation</a:t>
            </a:r>
            <a:endParaRPr lang="en-US" sz="4000" dirty="0"/>
          </a:p>
        </p:txBody>
      </p:sp>
      <p:sp>
        <p:nvSpPr>
          <p:cNvPr id="27" name="TextBox 26"/>
          <p:cNvSpPr txBox="1"/>
          <p:nvPr/>
        </p:nvSpPr>
        <p:spPr>
          <a:xfrm>
            <a:off x="1750637" y="4977733"/>
            <a:ext cx="8666538" cy="523220"/>
          </a:xfrm>
          <a:prstGeom prst="rect">
            <a:avLst/>
          </a:prstGeom>
          <a:solidFill>
            <a:schemeClr val="tx1"/>
          </a:solidFill>
          <a:ln w="50800" cmpd="thickThin">
            <a:solidFill>
              <a:schemeClr val="tx1">
                <a:lumMod val="50000"/>
                <a:lumOff val="50000"/>
              </a:schemeClr>
            </a:solidFill>
          </a:ln>
        </p:spPr>
        <p:txBody>
          <a:bodyPr wrap="square" rtlCol="0">
            <a:spAutoFit/>
          </a:bodyPr>
          <a:lstStyle/>
          <a:p>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PYSPARK_DRIVER_PYTHON=</a:t>
            </a:r>
            <a:r>
              <a:rPr lang="en-US" sz="1400" dirty="0" err="1">
                <a:solidFill>
                  <a:schemeClr val="bg1"/>
                </a:solidFill>
                <a:latin typeface="Consolas" panose="020B0609020204030204" pitchFamily="49" charset="0"/>
                <a:ea typeface="Anonymous Pro" panose="02060609030202000504" pitchFamily="49" charset="0"/>
                <a:cs typeface="Consolas" panose="020B0609020204030204" pitchFamily="49" charset="0"/>
              </a:rPr>
              <a:t>pypy</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PYSPARK_PYTHON=</a:t>
            </a:r>
            <a:r>
              <a:rPr lang="en-US" sz="1400" dirty="0" err="1">
                <a:solidFill>
                  <a:schemeClr val="bg1"/>
                </a:solidFill>
                <a:latin typeface="Consolas" panose="020B0609020204030204" pitchFamily="49" charset="0"/>
                <a:ea typeface="Anonymous Pro" panose="02060609030202000504" pitchFamily="49" charset="0"/>
                <a:cs typeface="Consolas" panose="020B0609020204030204" pitchFamily="49" charset="0"/>
              </a:rPr>
              <a:t>pypy</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bin/</a:t>
            </a:r>
            <a:r>
              <a:rPr lang="en-US" sz="1400" dirty="0" err="1" smtClean="0">
                <a:solidFill>
                  <a:schemeClr val="bg1"/>
                </a:solidFill>
                <a:latin typeface="Consolas" panose="020B0609020204030204" pitchFamily="49" charset="0"/>
                <a:ea typeface="Anonymous Pro" panose="02060609030202000504" pitchFamily="49" charset="0"/>
                <a:cs typeface="Consolas" panose="020B0609020204030204" pitchFamily="49" charset="0"/>
              </a:rPr>
              <a:t>pyspark</a:t>
            </a:r>
            <a:endPar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endParaRPr>
          </a:p>
          <a:p>
            <a:endPar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endParaRPr>
          </a:p>
        </p:txBody>
      </p:sp>
      <p:pic>
        <p:nvPicPr>
          <p:cNvPr id="28" name="Picture 12" descr="http://mininook.com/wp-content/uploads/2014/03/utilities-terminal-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2685" y="5027311"/>
            <a:ext cx="352444" cy="338328"/>
          </a:xfrm>
          <a:prstGeom prst="rect">
            <a:avLst/>
          </a:prstGeom>
          <a:noFill/>
          <a:extLst>
            <a:ext uri="{909E8E84-426E-40dd-AFC4-6F175D3DCCD1}">
              <a14:hiddenFill xmlns:a14="http://schemas.microsoft.com/office/drawing/2010/main" xmlns="">
                <a:solidFill>
                  <a:srgbClr val="FFFFFF"/>
                </a:solidFill>
              </a14:hiddenFill>
            </a:ext>
          </a:extLst>
        </p:spPr>
      </p:pic>
      <p:sp>
        <p:nvSpPr>
          <p:cNvPr id="29" name="TextBox 28"/>
          <p:cNvSpPr txBox="1"/>
          <p:nvPr/>
        </p:nvSpPr>
        <p:spPr>
          <a:xfrm>
            <a:off x="1750637" y="5926029"/>
            <a:ext cx="8666538" cy="523220"/>
          </a:xfrm>
          <a:prstGeom prst="rect">
            <a:avLst/>
          </a:prstGeom>
          <a:solidFill>
            <a:schemeClr val="tx1"/>
          </a:solidFill>
          <a:ln w="50800" cmpd="thickThin">
            <a:solidFill>
              <a:schemeClr val="tx1">
                <a:lumMod val="50000"/>
                <a:lumOff val="50000"/>
              </a:schemeClr>
            </a:solidFill>
          </a:ln>
        </p:spPr>
        <p:txBody>
          <a:bodyPr wrap="square" rtlCol="0">
            <a:spAutoFit/>
          </a:bodyPr>
          <a:lstStyle/>
          <a:p>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PYSPARK_DRIVER_PYTHON=</a:t>
            </a:r>
            <a:r>
              <a:rPr lang="en-US" sz="1400" dirty="0" err="1">
                <a:solidFill>
                  <a:schemeClr val="bg1"/>
                </a:solidFill>
                <a:latin typeface="Consolas" panose="020B0609020204030204" pitchFamily="49" charset="0"/>
                <a:ea typeface="Anonymous Pro" panose="02060609030202000504" pitchFamily="49" charset="0"/>
                <a:cs typeface="Consolas" panose="020B0609020204030204" pitchFamily="49" charset="0"/>
              </a:rPr>
              <a:t>pypy</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PYSPARK_PYTHON=</a:t>
            </a:r>
            <a:r>
              <a:rPr lang="en-US" sz="1400" dirty="0" err="1">
                <a:solidFill>
                  <a:schemeClr val="bg1"/>
                </a:solidFill>
                <a:latin typeface="Consolas" panose="020B0609020204030204" pitchFamily="49" charset="0"/>
                <a:ea typeface="Anonymous Pro" panose="02060609030202000504" pitchFamily="49" charset="0"/>
                <a:cs typeface="Consolas" panose="020B0609020204030204" pitchFamily="49" charset="0"/>
              </a:rPr>
              <a:t>pypy</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./bin/spark-submit </a:t>
            </a:r>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wordcount.py</a:t>
            </a:r>
          </a:p>
          <a:p>
            <a:endPar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endParaRPr>
          </a:p>
        </p:txBody>
      </p:sp>
      <p:pic>
        <p:nvPicPr>
          <p:cNvPr id="30" name="Picture 12" descr="http://mininook.com/wp-content/uploads/2014/03/utilities-terminal-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3004" y="5969385"/>
            <a:ext cx="352444" cy="338328"/>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5016034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25" grpId="0"/>
      <p:bldP spid="27" grpId="0" animBg="1"/>
      <p:bldP spid="29"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2007938" y="1573908"/>
          <a:ext cx="8128000" cy="1828800"/>
        </p:xfrm>
        <a:graphic>
          <a:graphicData uri="http://schemas.openxmlformats.org/drawingml/2006/table">
            <a:tbl>
              <a:tblPr firstRow="1" bandRow="1">
                <a:tableStyleId>{7DF18680-E054-41AD-8BC1-D1AEF772440D}</a:tableStyleId>
              </a:tblPr>
              <a:tblGrid>
                <a:gridCol w="2032000">
                  <a:extLst>
                    <a:ext uri="{9D8B030D-6E8A-4147-A177-3AD203B41FA5}">
                      <a16:colId xmlns="" xmlns:a16="http://schemas.microsoft.com/office/drawing/2014/main" val="20000"/>
                    </a:ext>
                  </a:extLst>
                </a:gridCol>
                <a:gridCol w="2032000">
                  <a:extLst>
                    <a:ext uri="{9D8B030D-6E8A-4147-A177-3AD203B41FA5}">
                      <a16:colId xmlns="" xmlns:a16="http://schemas.microsoft.com/office/drawing/2014/main" val="20001"/>
                    </a:ext>
                  </a:extLst>
                </a:gridCol>
                <a:gridCol w="2032000">
                  <a:extLst>
                    <a:ext uri="{9D8B030D-6E8A-4147-A177-3AD203B41FA5}">
                      <a16:colId xmlns="" xmlns:a16="http://schemas.microsoft.com/office/drawing/2014/main" val="20002"/>
                    </a:ext>
                  </a:extLst>
                </a:gridCol>
                <a:gridCol w="2032000">
                  <a:extLst>
                    <a:ext uri="{9D8B030D-6E8A-4147-A177-3AD203B41FA5}">
                      <a16:colId xmlns="" xmlns:a16="http://schemas.microsoft.com/office/drawing/2014/main" val="20003"/>
                    </a:ext>
                  </a:extLst>
                </a:gridCol>
              </a:tblGrid>
              <a:tr h="370840">
                <a:tc>
                  <a:txBody>
                    <a:bodyPr/>
                    <a:lstStyle/>
                    <a:p>
                      <a:pPr algn="ctr"/>
                      <a:r>
                        <a:rPr lang="en-US" dirty="0" smtClean="0"/>
                        <a:t>Job</a:t>
                      </a:r>
                      <a:endParaRPr lang="en-US" dirty="0"/>
                    </a:p>
                  </a:txBody>
                  <a:tcPr/>
                </a:tc>
                <a:tc>
                  <a:txBody>
                    <a:bodyPr/>
                    <a:lstStyle/>
                    <a:p>
                      <a:pPr algn="ctr"/>
                      <a:r>
                        <a:rPr lang="en-US" dirty="0" smtClean="0"/>
                        <a:t>CPython 2.7</a:t>
                      </a:r>
                      <a:endParaRPr lang="en-US" dirty="0"/>
                    </a:p>
                  </a:txBody>
                  <a:tcPr/>
                </a:tc>
                <a:tc>
                  <a:txBody>
                    <a:bodyPr/>
                    <a:lstStyle/>
                    <a:p>
                      <a:pPr algn="ctr"/>
                      <a:r>
                        <a:rPr lang="en-US" dirty="0" smtClean="0"/>
                        <a:t>PyPy 2.3.1</a:t>
                      </a:r>
                      <a:endParaRPr lang="en-US" dirty="0"/>
                    </a:p>
                  </a:txBody>
                  <a:tcPr/>
                </a:tc>
                <a:tc>
                  <a:txBody>
                    <a:bodyPr/>
                    <a:lstStyle/>
                    <a:p>
                      <a:pPr algn="ctr"/>
                      <a:r>
                        <a:rPr lang="en-US" dirty="0" smtClean="0"/>
                        <a:t>Speed up</a:t>
                      </a:r>
                      <a:endParaRPr lang="en-US" dirty="0"/>
                    </a:p>
                  </a:txBody>
                  <a:tcPr/>
                </a:tc>
                <a:extLst>
                  <a:ext uri="{0D108BD9-81ED-4DB2-BD59-A6C34878D82A}">
                    <a16:rowId xmlns="" xmlns:a16="http://schemas.microsoft.com/office/drawing/2014/main" val="10000"/>
                  </a:ext>
                </a:extLst>
              </a:tr>
              <a:tr h="370840">
                <a:tc>
                  <a:txBody>
                    <a:bodyPr/>
                    <a:lstStyle/>
                    <a:p>
                      <a:r>
                        <a:rPr lang="en-US" dirty="0" smtClean="0"/>
                        <a:t>Word Count</a:t>
                      </a:r>
                      <a:endParaRPr lang="en-US" dirty="0"/>
                    </a:p>
                  </a:txBody>
                  <a:tcPr/>
                </a:tc>
                <a:tc>
                  <a:txBody>
                    <a:bodyPr/>
                    <a:lstStyle/>
                    <a:p>
                      <a:r>
                        <a:rPr lang="en-US" dirty="0" smtClean="0"/>
                        <a:t>41 s</a:t>
                      </a:r>
                      <a:endParaRPr lang="en-US" dirty="0"/>
                    </a:p>
                  </a:txBody>
                  <a:tcPr/>
                </a:tc>
                <a:tc>
                  <a:txBody>
                    <a:bodyPr/>
                    <a:lstStyle/>
                    <a:p>
                      <a:r>
                        <a:rPr lang="en-US" dirty="0" smtClean="0"/>
                        <a:t>15 s</a:t>
                      </a:r>
                      <a:endParaRPr lang="en-US" dirty="0"/>
                    </a:p>
                  </a:txBody>
                  <a:tcPr/>
                </a:tc>
                <a:tc>
                  <a:txBody>
                    <a:bodyPr/>
                    <a:lstStyle/>
                    <a:p>
                      <a:r>
                        <a:rPr lang="en-US" dirty="0" smtClean="0"/>
                        <a:t>2.7 x</a:t>
                      </a:r>
                      <a:endParaRPr lang="en-US" dirty="0"/>
                    </a:p>
                  </a:txBody>
                  <a:tcPr/>
                </a:tc>
                <a:extLst>
                  <a:ext uri="{0D108BD9-81ED-4DB2-BD59-A6C34878D82A}">
                    <a16:rowId xmlns="" xmlns:a16="http://schemas.microsoft.com/office/drawing/2014/main" val="10001"/>
                  </a:ext>
                </a:extLst>
              </a:tr>
              <a:tr h="370840">
                <a:tc>
                  <a:txBody>
                    <a:bodyPr/>
                    <a:lstStyle/>
                    <a:p>
                      <a:r>
                        <a:rPr lang="en-US" dirty="0" smtClean="0"/>
                        <a:t>Sort</a:t>
                      </a:r>
                      <a:endParaRPr lang="en-US" dirty="0"/>
                    </a:p>
                  </a:txBody>
                  <a:tcPr/>
                </a:tc>
                <a:tc>
                  <a:txBody>
                    <a:bodyPr/>
                    <a:lstStyle/>
                    <a:p>
                      <a:r>
                        <a:rPr lang="en-US" dirty="0" smtClean="0"/>
                        <a:t>46 s</a:t>
                      </a:r>
                      <a:endParaRPr lang="en-US" dirty="0"/>
                    </a:p>
                  </a:txBody>
                  <a:tcPr/>
                </a:tc>
                <a:tc>
                  <a:txBody>
                    <a:bodyPr/>
                    <a:lstStyle/>
                    <a:p>
                      <a:r>
                        <a:rPr lang="en-US" dirty="0" smtClean="0"/>
                        <a:t>44 s</a:t>
                      </a:r>
                      <a:endParaRPr lang="en-US" dirty="0"/>
                    </a:p>
                  </a:txBody>
                  <a:tcPr/>
                </a:tc>
                <a:tc>
                  <a:txBody>
                    <a:bodyPr/>
                    <a:lstStyle/>
                    <a:p>
                      <a:r>
                        <a:rPr lang="en-US" dirty="0" smtClean="0"/>
                        <a:t>1.05 x</a:t>
                      </a:r>
                      <a:endParaRPr lang="en-US" dirty="0"/>
                    </a:p>
                  </a:txBody>
                  <a:tcPr/>
                </a:tc>
                <a:extLst>
                  <a:ext uri="{0D108BD9-81ED-4DB2-BD59-A6C34878D82A}">
                    <a16:rowId xmlns="" xmlns:a16="http://schemas.microsoft.com/office/drawing/2014/main" val="10002"/>
                  </a:ext>
                </a:extLst>
              </a:tr>
              <a:tr h="370840">
                <a:tc>
                  <a:txBody>
                    <a:bodyPr/>
                    <a:lstStyle/>
                    <a:p>
                      <a:r>
                        <a:rPr lang="en-US" dirty="0" smtClean="0"/>
                        <a:t>Stats</a:t>
                      </a:r>
                      <a:endParaRPr lang="en-US" dirty="0"/>
                    </a:p>
                  </a:txBody>
                  <a:tcPr/>
                </a:tc>
                <a:tc>
                  <a:txBody>
                    <a:bodyPr/>
                    <a:lstStyle/>
                    <a:p>
                      <a:r>
                        <a:rPr lang="en-US" dirty="0" smtClean="0"/>
                        <a:t>174 s</a:t>
                      </a:r>
                      <a:endParaRPr lang="en-US" dirty="0"/>
                    </a:p>
                  </a:txBody>
                  <a:tcPr/>
                </a:tc>
                <a:tc>
                  <a:txBody>
                    <a:bodyPr/>
                    <a:lstStyle/>
                    <a:p>
                      <a:r>
                        <a:rPr lang="en-US" dirty="0" smtClean="0"/>
                        <a:t>3.6 s</a:t>
                      </a:r>
                      <a:endParaRPr lang="en-US" dirty="0"/>
                    </a:p>
                  </a:txBody>
                  <a:tcPr/>
                </a:tc>
                <a:tc>
                  <a:txBody>
                    <a:bodyPr/>
                    <a:lstStyle/>
                    <a:p>
                      <a:r>
                        <a:rPr lang="en-US" dirty="0" smtClean="0"/>
                        <a:t>48 x</a:t>
                      </a:r>
                      <a:endParaRPr lang="en-US" dirty="0"/>
                    </a:p>
                  </a:txBody>
                  <a:tcPr/>
                </a:tc>
                <a:extLst>
                  <a:ext uri="{0D108BD9-81ED-4DB2-BD59-A6C34878D82A}">
                    <a16:rowId xmlns="" xmlns:a16="http://schemas.microsoft.com/office/drawing/2014/main" val="10003"/>
                  </a:ext>
                </a:extLst>
              </a:tr>
            </a:tbl>
          </a:graphicData>
        </a:graphic>
      </p:graphicFrame>
      <p:sp>
        <p:nvSpPr>
          <p:cNvPr id="3" name="TextBox 2"/>
          <p:cNvSpPr txBox="1"/>
          <p:nvPr/>
        </p:nvSpPr>
        <p:spPr>
          <a:xfrm>
            <a:off x="2007938" y="875938"/>
            <a:ext cx="8839076" cy="707886"/>
          </a:xfrm>
          <a:prstGeom prst="rect">
            <a:avLst/>
          </a:prstGeom>
          <a:noFill/>
        </p:spPr>
        <p:txBody>
          <a:bodyPr wrap="square" rtlCol="0">
            <a:spAutoFit/>
          </a:bodyPr>
          <a:lstStyle/>
          <a:p>
            <a:r>
              <a:rPr lang="en-US" sz="2000" dirty="0"/>
              <a:t>The performance speed up will depend on work load (from </a:t>
            </a:r>
            <a:r>
              <a:rPr lang="en-US" sz="2000" dirty="0">
                <a:solidFill>
                  <a:srgbClr val="E96C4A"/>
                </a:solidFill>
              </a:rPr>
              <a:t>20%</a:t>
            </a:r>
            <a:r>
              <a:rPr lang="en-US" sz="2000" dirty="0"/>
              <a:t> to </a:t>
            </a:r>
            <a:r>
              <a:rPr lang="en-US" sz="2000" dirty="0">
                <a:solidFill>
                  <a:srgbClr val="E96C4A"/>
                </a:solidFill>
              </a:rPr>
              <a:t>3000%</a:t>
            </a:r>
            <a:r>
              <a:rPr lang="en-US" sz="2000" dirty="0"/>
              <a:t>). </a:t>
            </a:r>
          </a:p>
          <a:p>
            <a:r>
              <a:rPr lang="en-US" sz="2000" dirty="0" smtClean="0"/>
              <a:t>Here </a:t>
            </a:r>
            <a:r>
              <a:rPr lang="en-US" sz="2000" dirty="0"/>
              <a:t>are some benchmarks:</a:t>
            </a:r>
          </a:p>
        </p:txBody>
      </p:sp>
      <p:sp>
        <p:nvSpPr>
          <p:cNvPr id="4" name="TextBox 3"/>
          <p:cNvSpPr txBox="1"/>
          <p:nvPr/>
        </p:nvSpPr>
        <p:spPr>
          <a:xfrm>
            <a:off x="2019257" y="3599165"/>
            <a:ext cx="8012632" cy="369332"/>
          </a:xfrm>
          <a:prstGeom prst="rect">
            <a:avLst/>
          </a:prstGeom>
          <a:noFill/>
        </p:spPr>
        <p:txBody>
          <a:bodyPr wrap="square" rtlCol="0">
            <a:spAutoFit/>
          </a:bodyPr>
          <a:lstStyle/>
          <a:p>
            <a:r>
              <a:rPr lang="en-US" dirty="0" smtClean="0"/>
              <a:t>Here is the code used for benchmark:</a:t>
            </a:r>
          </a:p>
        </p:txBody>
      </p:sp>
      <p:sp>
        <p:nvSpPr>
          <p:cNvPr id="5" name="Rectangle 4"/>
          <p:cNvSpPr/>
          <p:nvPr/>
        </p:nvSpPr>
        <p:spPr>
          <a:xfrm>
            <a:off x="7871779" y="6488668"/>
            <a:ext cx="4320221" cy="369332"/>
          </a:xfrm>
          <a:prstGeom prst="rect">
            <a:avLst/>
          </a:prstGeom>
        </p:spPr>
        <p:txBody>
          <a:bodyPr wrap="none">
            <a:spAutoFit/>
          </a:bodyPr>
          <a:lstStyle/>
          <a:p>
            <a:pPr algn="r"/>
            <a:r>
              <a:rPr lang="en-US" dirty="0"/>
              <a:t>https://github.com/apache/spark/pull/2144</a:t>
            </a:r>
          </a:p>
        </p:txBody>
      </p:sp>
      <p:sp>
        <p:nvSpPr>
          <p:cNvPr id="6" name="Title 1"/>
          <p:cNvSpPr>
            <a:spLocks noGrp="1"/>
          </p:cNvSpPr>
          <p:nvPr>
            <p:ph type="title"/>
          </p:nvPr>
        </p:nvSpPr>
        <p:spPr>
          <a:xfrm>
            <a:off x="254760" y="206375"/>
            <a:ext cx="8560454" cy="857250"/>
          </a:xfrm>
        </p:spPr>
        <p:txBody>
          <a:bodyPr>
            <a:normAutofit/>
          </a:bodyPr>
          <a:lstStyle/>
          <a:p>
            <a:r>
              <a:rPr lang="en-US" sz="4000" dirty="0" smtClean="0"/>
              <a:t>Python Benchmarks</a:t>
            </a:r>
            <a:endParaRPr lang="en-US" sz="4000" dirty="0"/>
          </a:p>
        </p:txBody>
      </p:sp>
      <p:sp>
        <p:nvSpPr>
          <p:cNvPr id="7" name="TextBox 6"/>
          <p:cNvSpPr txBox="1"/>
          <p:nvPr/>
        </p:nvSpPr>
        <p:spPr>
          <a:xfrm>
            <a:off x="2019257" y="3968497"/>
            <a:ext cx="8098520" cy="2031325"/>
          </a:xfrm>
          <a:prstGeom prst="rect">
            <a:avLst/>
          </a:prstGeom>
          <a:solidFill>
            <a:srgbClr val="F7F7F7"/>
          </a:solidFill>
          <a:ln w="50800" cap="sq" cmpd="thickThin">
            <a:solidFill>
              <a:schemeClr val="tx1">
                <a:lumMod val="50000"/>
                <a:lumOff val="50000"/>
              </a:schemeClr>
            </a:solidFill>
            <a:round/>
          </a:ln>
        </p:spPr>
        <p:txBody>
          <a:bodyPr wrap="square" rtlCol="0">
            <a:spAutoFit/>
          </a:bodyPr>
          <a:lstStyle/>
          <a:p>
            <a:r>
              <a:rPr lang="en-US" sz="1400" dirty="0" err="1">
                <a:latin typeface="Consolas" panose="020B0609020204030204" pitchFamily="49" charset="0"/>
                <a:ea typeface="Anonymous Pro" panose="02060609030202000504" pitchFamily="49" charset="0"/>
                <a:cs typeface="Consolas" panose="020B0609020204030204" pitchFamily="49" charset="0"/>
              </a:rPr>
              <a:t>rdd</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sc.textFile</a:t>
            </a:r>
            <a:r>
              <a:rPr lang="en-US" sz="1400" dirty="0">
                <a:latin typeface="Consolas" panose="020B0609020204030204" pitchFamily="49" charset="0"/>
                <a:ea typeface="Anonymous Pro" panose="02060609030202000504" pitchFamily="49" charset="0"/>
                <a:cs typeface="Consolas" panose="020B0609020204030204" pitchFamily="49" charset="0"/>
              </a:rPr>
              <a:t>("text")</a:t>
            </a:r>
          </a:p>
          <a:p>
            <a:r>
              <a:rPr lang="en-US" sz="1400" dirty="0" err="1">
                <a:latin typeface="Consolas" panose="020B0609020204030204" pitchFamily="49" charset="0"/>
                <a:ea typeface="Anonymous Pro" panose="02060609030202000504" pitchFamily="49" charset="0"/>
                <a:cs typeface="Consolas" panose="020B0609020204030204" pitchFamily="49" charset="0"/>
              </a:rPr>
              <a:t>def</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dirty="0" err="1">
                <a:latin typeface="Consolas" panose="020B0609020204030204" pitchFamily="49" charset="0"/>
                <a:ea typeface="Anonymous Pro" panose="02060609030202000504" pitchFamily="49" charset="0"/>
                <a:cs typeface="Consolas" panose="020B0609020204030204" pitchFamily="49" charset="0"/>
              </a:rPr>
              <a:t>wordcount</a:t>
            </a:r>
            <a:r>
              <a:rPr lang="en-US" sz="1400" dirty="0">
                <a:latin typeface="Consolas" panose="020B0609020204030204" pitchFamily="49" charset="0"/>
                <a:ea typeface="Anonymous Pro" panose="02060609030202000504" pitchFamily="49" charset="0"/>
                <a:cs typeface="Consolas" panose="020B0609020204030204" pitchFamily="49" charset="0"/>
              </a:rPr>
              <a:t>():</a:t>
            </a:r>
          </a:p>
          <a:p>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dirty="0" err="1">
                <a:latin typeface="Consolas" panose="020B0609020204030204" pitchFamily="49" charset="0"/>
                <a:ea typeface="Anonymous Pro" panose="02060609030202000504" pitchFamily="49" charset="0"/>
                <a:cs typeface="Consolas" panose="020B0609020204030204" pitchFamily="49" charset="0"/>
              </a:rPr>
              <a:t>rdd.flatMap</a:t>
            </a:r>
            <a:r>
              <a:rPr lang="en-US" sz="1400" dirty="0">
                <a:latin typeface="Consolas" panose="020B0609020204030204" pitchFamily="49" charset="0"/>
                <a:ea typeface="Anonymous Pro" panose="02060609030202000504" pitchFamily="49" charset="0"/>
                <a:cs typeface="Consolas" panose="020B0609020204030204" pitchFamily="49" charset="0"/>
              </a:rPr>
              <a:t>(lambda x:x.split('/'))\</a:t>
            </a:r>
          </a:p>
          <a:p>
            <a:r>
              <a:rPr lang="en-US" sz="1400" dirty="0">
                <a:latin typeface="Consolas" panose="020B0609020204030204" pitchFamily="49" charset="0"/>
                <a:ea typeface="Anonymous Pro" panose="02060609030202000504" pitchFamily="49" charset="0"/>
                <a:cs typeface="Consolas" panose="020B0609020204030204" pitchFamily="49" charset="0"/>
              </a:rPr>
              <a:t>       .map(lambda x:(x,1)).reduceByKey(lambda </a:t>
            </a:r>
            <a:r>
              <a:rPr lang="en-US" sz="1400" dirty="0" err="1">
                <a:latin typeface="Consolas" panose="020B0609020204030204" pitchFamily="49" charset="0"/>
                <a:ea typeface="Anonymous Pro" panose="02060609030202000504" pitchFamily="49" charset="0"/>
                <a:cs typeface="Consolas" panose="020B0609020204030204" pitchFamily="49" charset="0"/>
              </a:rPr>
              <a:t>x,y:x+y</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collectAsMap</a:t>
            </a:r>
            <a:r>
              <a:rPr lang="en-US" sz="1400" dirty="0">
                <a:latin typeface="Consolas" panose="020B0609020204030204" pitchFamily="49" charset="0"/>
                <a:ea typeface="Anonymous Pro" panose="02060609030202000504" pitchFamily="49" charset="0"/>
                <a:cs typeface="Consolas" panose="020B0609020204030204" pitchFamily="49" charset="0"/>
              </a:rPr>
              <a:t>()</a:t>
            </a:r>
          </a:p>
          <a:p>
            <a:r>
              <a:rPr lang="en-US" sz="1400" dirty="0" err="1">
                <a:latin typeface="Consolas" panose="020B0609020204030204" pitchFamily="49" charset="0"/>
                <a:ea typeface="Anonymous Pro" panose="02060609030202000504" pitchFamily="49" charset="0"/>
                <a:cs typeface="Consolas" panose="020B0609020204030204" pitchFamily="49" charset="0"/>
              </a:rPr>
              <a:t>def</a:t>
            </a:r>
            <a:r>
              <a:rPr lang="en-US" sz="1400" dirty="0">
                <a:latin typeface="Consolas" panose="020B0609020204030204" pitchFamily="49" charset="0"/>
                <a:ea typeface="Anonymous Pro" panose="02060609030202000504" pitchFamily="49" charset="0"/>
                <a:cs typeface="Consolas" panose="020B0609020204030204" pitchFamily="49" charset="0"/>
              </a:rPr>
              <a:t> sort():</a:t>
            </a:r>
          </a:p>
          <a:p>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dirty="0" err="1">
                <a:latin typeface="Consolas" panose="020B0609020204030204" pitchFamily="49" charset="0"/>
                <a:ea typeface="Anonymous Pro" panose="02060609030202000504" pitchFamily="49" charset="0"/>
                <a:cs typeface="Consolas" panose="020B0609020204030204" pitchFamily="49" charset="0"/>
              </a:rPr>
              <a:t>rdd.sortBy</a:t>
            </a:r>
            <a:r>
              <a:rPr lang="en-US" sz="1400" dirty="0">
                <a:latin typeface="Consolas" panose="020B0609020204030204" pitchFamily="49" charset="0"/>
                <a:ea typeface="Anonymous Pro" panose="02060609030202000504" pitchFamily="49" charset="0"/>
                <a:cs typeface="Consolas" panose="020B0609020204030204" pitchFamily="49" charset="0"/>
              </a:rPr>
              <a:t>(lambda x:x, 1).count()</a:t>
            </a:r>
          </a:p>
          <a:p>
            <a:r>
              <a:rPr lang="en-US" sz="1400" dirty="0" err="1">
                <a:latin typeface="Consolas" panose="020B0609020204030204" pitchFamily="49" charset="0"/>
                <a:ea typeface="Anonymous Pro" panose="02060609030202000504" pitchFamily="49" charset="0"/>
                <a:cs typeface="Consolas" panose="020B0609020204030204" pitchFamily="49" charset="0"/>
              </a:rPr>
              <a:t>def</a:t>
            </a:r>
            <a:r>
              <a:rPr lang="en-US" sz="1400" dirty="0">
                <a:latin typeface="Consolas" panose="020B0609020204030204" pitchFamily="49" charset="0"/>
                <a:ea typeface="Anonymous Pro" panose="02060609030202000504" pitchFamily="49" charset="0"/>
                <a:cs typeface="Consolas" panose="020B0609020204030204" pitchFamily="49" charset="0"/>
              </a:rPr>
              <a:t> stats():</a:t>
            </a:r>
          </a:p>
          <a:p>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(range(1024), 20).</a:t>
            </a:r>
            <a:r>
              <a:rPr lang="en-US" sz="1400" dirty="0" err="1">
                <a:latin typeface="Consolas" panose="020B0609020204030204" pitchFamily="49" charset="0"/>
                <a:ea typeface="Anonymous Pro" panose="02060609030202000504" pitchFamily="49" charset="0"/>
                <a:cs typeface="Consolas" panose="020B0609020204030204" pitchFamily="49" charset="0"/>
              </a:rPr>
              <a:t>flatMap</a:t>
            </a:r>
            <a:r>
              <a:rPr lang="en-US" sz="1400" dirty="0">
                <a:latin typeface="Consolas" panose="020B0609020204030204" pitchFamily="49" charset="0"/>
                <a:ea typeface="Anonymous Pro" panose="02060609030202000504" pitchFamily="49" charset="0"/>
                <a:cs typeface="Consolas" panose="020B0609020204030204" pitchFamily="49" charset="0"/>
              </a:rPr>
              <a:t>(lambda x: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xrange</a:t>
            </a:r>
            <a:r>
              <a:rPr lang="en-US" sz="1400" dirty="0" smtClean="0">
                <a:latin typeface="Consolas" panose="020B0609020204030204" pitchFamily="49" charset="0"/>
                <a:ea typeface="Anonymous Pro" panose="02060609030202000504" pitchFamily="49" charset="0"/>
                <a:cs typeface="Consolas" panose="020B0609020204030204" pitchFamily="49" charset="0"/>
              </a:rPr>
              <a:t>(5024</a:t>
            </a:r>
            <a:r>
              <a:rPr lang="en-US" sz="1400" dirty="0">
                <a:latin typeface="Consolas" panose="020B0609020204030204" pitchFamily="49" charset="0"/>
                <a:ea typeface="Anonymous Pro" panose="02060609030202000504" pitchFamily="49" charset="0"/>
                <a:cs typeface="Consolas" panose="020B0609020204030204" pitchFamily="49" charset="0"/>
              </a:rPr>
              <a:t>)).stats</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p>
          <a:p>
            <a:endParaRPr lang="en-US" sz="1400" dirty="0">
              <a:latin typeface="Consolas" panose="020B0609020204030204" pitchFamily="49" charset="0"/>
              <a:ea typeface="Anonymous Pro" panose="02060609030202000504" pitchFamily="49" charset="0"/>
              <a:cs typeface="Consolas" panose="020B0609020204030204" pitchFamily="49"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4279" y="4018473"/>
            <a:ext cx="413498" cy="413498"/>
          </a:xfrm>
          <a:prstGeom prst="rect">
            <a:avLst/>
          </a:prstGeom>
        </p:spPr>
      </p:pic>
    </p:spTree>
    <p:extLst>
      <p:ext uri="{BB962C8B-B14F-4D97-AF65-F5344CB8AC3E}">
        <p14:creationId xmlns:p14="http://schemas.microsoft.com/office/powerpoint/2010/main" val="24548151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456" y="5101107"/>
            <a:ext cx="776075" cy="713787"/>
          </a:xfrm>
          <a:prstGeom prst="rect">
            <a:avLst/>
          </a:prstGeom>
        </p:spPr>
      </p:pic>
      <p:pic>
        <p:nvPicPr>
          <p:cNvPr id="45" name="Picture 2" descr="http://inwallspeakers1.com/wp-content/uploads/2014/07/printer-icon-transparent.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421593" y="4664350"/>
            <a:ext cx="457419" cy="405577"/>
          </a:xfrm>
          <a:prstGeom prst="rect">
            <a:avLst/>
          </a:prstGeom>
          <a:noFill/>
          <a:extLst>
            <a:ext uri="{909E8E84-426E-40dd-AFC4-6F175D3DCCD1}">
              <a14:hiddenFill xmlns="" xmlns:a14="http://schemas.microsoft.com/office/drawing/2010/main">
                <a:solidFill>
                  <a:srgbClr val="FFFFFF"/>
                </a:solidFill>
              </a14:hiddenFill>
            </a:ext>
          </a:extLst>
        </p:spPr>
      </p:pic>
      <p:cxnSp>
        <p:nvCxnSpPr>
          <p:cNvPr id="2" name="Straight Arrow Connector 1"/>
          <p:cNvCxnSpPr/>
          <p:nvPr/>
        </p:nvCxnSpPr>
        <p:spPr>
          <a:xfrm flipH="1">
            <a:off x="5506169" y="2003119"/>
            <a:ext cx="1537" cy="443416"/>
          </a:xfrm>
          <a:prstGeom prst="straightConnector1">
            <a:avLst/>
          </a:prstGeom>
          <a:ln>
            <a:solidFill>
              <a:srgbClr val="FE5224"/>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flipH="1">
            <a:off x="5516385" y="1117827"/>
            <a:ext cx="1537" cy="443416"/>
          </a:xfrm>
          <a:prstGeom prst="straightConnector1">
            <a:avLst/>
          </a:prstGeom>
          <a:ln>
            <a:solidFill>
              <a:srgbClr val="FE5224"/>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266584" y="753746"/>
            <a:ext cx="2612809" cy="509311"/>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5" name="Straight Connector 4"/>
          <p:cNvCxnSpPr/>
          <p:nvPr/>
        </p:nvCxnSpPr>
        <p:spPr>
          <a:xfrm>
            <a:off x="4879012" y="753742"/>
            <a:ext cx="0"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06165" y="753742"/>
            <a:ext cx="2275"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221733" y="753742"/>
            <a:ext cx="0"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935027" y="901342"/>
            <a:ext cx="1976140"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logLinesRDD</a:t>
            </a:r>
            <a:endParaRPr lang="en-US" dirty="0">
              <a:solidFill>
                <a:schemeClr val="tx1">
                  <a:lumMod val="95000"/>
                </a:schemeClr>
              </a:solidFill>
              <a:latin typeface="Source Sans Pro"/>
              <a:cs typeface="Source Sans Pro"/>
            </a:endParaRPr>
          </a:p>
        </p:txBody>
      </p:sp>
      <p:sp>
        <p:nvSpPr>
          <p:cNvPr id="9" name="TextBox 8"/>
          <p:cNvSpPr txBox="1"/>
          <p:nvPr/>
        </p:nvSpPr>
        <p:spPr>
          <a:xfrm>
            <a:off x="6972311" y="1737217"/>
            <a:ext cx="2067620"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errorsRDD</a:t>
            </a:r>
            <a:endParaRPr lang="en-US" dirty="0">
              <a:solidFill>
                <a:schemeClr val="tx1">
                  <a:lumMod val="95000"/>
                </a:schemeClr>
              </a:solidFill>
              <a:latin typeface="Source Sans Pro"/>
              <a:cs typeface="Source Sans Pro"/>
            </a:endParaRPr>
          </a:p>
        </p:txBody>
      </p:sp>
      <p:sp>
        <p:nvSpPr>
          <p:cNvPr id="10" name="Rectangle 9"/>
          <p:cNvSpPr/>
          <p:nvPr/>
        </p:nvSpPr>
        <p:spPr>
          <a:xfrm>
            <a:off x="3826771" y="2490475"/>
            <a:ext cx="3330484" cy="1288004"/>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11" name="Straight Connector 10"/>
          <p:cNvCxnSpPr/>
          <p:nvPr/>
        </p:nvCxnSpPr>
        <p:spPr>
          <a:xfrm flipH="1">
            <a:off x="5514249" y="2508588"/>
            <a:ext cx="4247" cy="130512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20596" y="2710098"/>
            <a:ext cx="1488925" cy="830995"/>
          </a:xfrm>
          <a:prstGeom prst="rect">
            <a:avLst/>
          </a:prstGeom>
          <a:solidFill>
            <a:schemeClr val="accent6">
              <a:lumMod val="20000"/>
              <a:lumOff val="80000"/>
            </a:schemeClr>
          </a:solidFill>
        </p:spPr>
        <p:txBody>
          <a:bodyPr wrap="square" lIns="91438" tIns="45719" rIns="91438" bIns="45719" rtlCol="0">
            <a:spAutoFit/>
          </a:bodyPr>
          <a:lstStyle/>
          <a:p>
            <a:r>
              <a:rPr lang="en-US" sz="1600" dirty="0">
                <a:latin typeface="Source Sans Pro"/>
                <a:cs typeface="Source Sans Pro"/>
              </a:rPr>
              <a:t>Error, ts, msg1</a:t>
            </a:r>
          </a:p>
          <a:p>
            <a:r>
              <a:rPr lang="en-US" sz="1600" dirty="0">
                <a:latin typeface="Source Sans Pro"/>
                <a:cs typeface="Source Sans Pro"/>
              </a:rPr>
              <a:t>Error, ts, msg3</a:t>
            </a:r>
          </a:p>
          <a:p>
            <a:r>
              <a:rPr lang="en-US" sz="1600" dirty="0">
                <a:latin typeface="Source Sans Pro"/>
                <a:cs typeface="Source Sans Pro"/>
              </a:rPr>
              <a:t>Error, ts, msg1 </a:t>
            </a:r>
          </a:p>
        </p:txBody>
      </p:sp>
      <p:sp>
        <p:nvSpPr>
          <p:cNvPr id="13" name="TextBox 12"/>
          <p:cNvSpPr txBox="1"/>
          <p:nvPr/>
        </p:nvSpPr>
        <p:spPr>
          <a:xfrm>
            <a:off x="5646100" y="2710101"/>
            <a:ext cx="1488925" cy="830995"/>
          </a:xfrm>
          <a:prstGeom prst="rect">
            <a:avLst/>
          </a:prstGeom>
          <a:noFill/>
        </p:spPr>
        <p:txBody>
          <a:bodyPr wrap="square" lIns="91438" tIns="45719" rIns="91438" bIns="45719" rtlCol="0">
            <a:spAutoFit/>
          </a:bodyPr>
          <a:lstStyle/>
          <a:p>
            <a:r>
              <a:rPr lang="en-US" sz="1600" dirty="0">
                <a:latin typeface="Source Sans Pro"/>
                <a:cs typeface="Source Sans Pro"/>
              </a:rPr>
              <a:t>Error, ts, msg4</a:t>
            </a:r>
          </a:p>
          <a:p>
            <a:endParaRPr lang="en-US" sz="1600" dirty="0">
              <a:latin typeface="Source Sans Pro"/>
              <a:cs typeface="Source Sans Pro"/>
            </a:endParaRPr>
          </a:p>
          <a:p>
            <a:r>
              <a:rPr lang="en-US" sz="1600" dirty="0">
                <a:latin typeface="Source Sans Pro"/>
                <a:cs typeface="Source Sans Pro"/>
              </a:rPr>
              <a:t>Error, ts, msg1 </a:t>
            </a:r>
          </a:p>
        </p:txBody>
      </p:sp>
      <p:sp>
        <p:nvSpPr>
          <p:cNvPr id="14" name="TextBox 13"/>
          <p:cNvSpPr txBox="1"/>
          <p:nvPr/>
        </p:nvSpPr>
        <p:spPr>
          <a:xfrm>
            <a:off x="7284865" y="3444380"/>
            <a:ext cx="1882675"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cleanedRDD</a:t>
            </a:r>
            <a:endParaRPr lang="en-US" dirty="0">
              <a:solidFill>
                <a:schemeClr val="tx1">
                  <a:lumMod val="95000"/>
                </a:schemeClr>
              </a:solidFill>
              <a:latin typeface="Source Sans Pro"/>
              <a:cs typeface="Source Sans Pro"/>
            </a:endParaRPr>
          </a:p>
        </p:txBody>
      </p:sp>
      <p:sp>
        <p:nvSpPr>
          <p:cNvPr id="15" name="Rectangle 14"/>
          <p:cNvSpPr/>
          <p:nvPr/>
        </p:nvSpPr>
        <p:spPr>
          <a:xfrm>
            <a:off x="4266584" y="1580910"/>
            <a:ext cx="2612809" cy="501539"/>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16" name="Straight Connector 15"/>
          <p:cNvCxnSpPr/>
          <p:nvPr/>
        </p:nvCxnSpPr>
        <p:spPr>
          <a:xfrm>
            <a:off x="4879012" y="1580914"/>
            <a:ext cx="0"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06165" y="1580914"/>
            <a:ext cx="2275"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221733" y="1580914"/>
            <a:ext cx="0"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531387" y="3970597"/>
            <a:ext cx="1102823" cy="338552"/>
          </a:xfrm>
          <a:prstGeom prst="rect">
            <a:avLst/>
          </a:prstGeom>
          <a:noFill/>
        </p:spPr>
        <p:txBody>
          <a:bodyPr wrap="square" lIns="91438" tIns="45719" rIns="91438" bIns="45719" rtlCol="0">
            <a:spAutoFit/>
          </a:bodyPr>
          <a:lstStyle/>
          <a:p>
            <a:r>
              <a:rPr lang="en-US" sz="1600" dirty="0">
                <a:solidFill>
                  <a:srgbClr val="FE5224"/>
                </a:solidFill>
                <a:latin typeface="Source Sans Pro"/>
                <a:cs typeface="Source Sans Pro"/>
              </a:rPr>
              <a:t>.filter(      )</a:t>
            </a:r>
          </a:p>
        </p:txBody>
      </p:sp>
      <p:cxnSp>
        <p:nvCxnSpPr>
          <p:cNvPr id="22" name="Straight Arrow Connector 21"/>
          <p:cNvCxnSpPr>
            <a:stCxn id="10" idx="2"/>
          </p:cNvCxnSpPr>
          <p:nvPr/>
        </p:nvCxnSpPr>
        <p:spPr>
          <a:xfrm>
            <a:off x="5492013" y="3778483"/>
            <a:ext cx="1882675" cy="587329"/>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709447" y="4457716"/>
            <a:ext cx="3330484" cy="953903"/>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24" name="Straight Connector 23"/>
          <p:cNvCxnSpPr/>
          <p:nvPr/>
        </p:nvCxnSpPr>
        <p:spPr>
          <a:xfrm>
            <a:off x="7405489" y="4519170"/>
            <a:ext cx="0" cy="87345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808720" y="4519169"/>
            <a:ext cx="1488925" cy="830995"/>
          </a:xfrm>
          <a:prstGeom prst="rect">
            <a:avLst/>
          </a:prstGeom>
          <a:noFill/>
        </p:spPr>
        <p:txBody>
          <a:bodyPr wrap="square" lIns="91438" tIns="45719" rIns="91438" bIns="45719" rtlCol="0">
            <a:spAutoFit/>
          </a:bodyPr>
          <a:lstStyle/>
          <a:p>
            <a:r>
              <a:rPr lang="en-US" sz="1600" dirty="0">
                <a:latin typeface="Source Sans Pro"/>
                <a:cs typeface="Source Sans Pro"/>
              </a:rPr>
              <a:t>Error, ts, msg1</a:t>
            </a:r>
          </a:p>
          <a:p>
            <a:endParaRPr lang="en-US" sz="1600" dirty="0">
              <a:latin typeface="Source Sans Pro"/>
              <a:cs typeface="Source Sans Pro"/>
            </a:endParaRPr>
          </a:p>
          <a:p>
            <a:r>
              <a:rPr lang="en-US" sz="1600" dirty="0">
                <a:latin typeface="Source Sans Pro"/>
                <a:cs typeface="Source Sans Pro"/>
              </a:rPr>
              <a:t>Error, ts, msg1 </a:t>
            </a:r>
          </a:p>
        </p:txBody>
      </p:sp>
      <p:sp>
        <p:nvSpPr>
          <p:cNvPr id="26" name="TextBox 25"/>
          <p:cNvSpPr txBox="1"/>
          <p:nvPr/>
        </p:nvSpPr>
        <p:spPr>
          <a:xfrm>
            <a:off x="7500440" y="4519166"/>
            <a:ext cx="1488925" cy="830995"/>
          </a:xfrm>
          <a:prstGeom prst="rect">
            <a:avLst/>
          </a:prstGeom>
          <a:solidFill>
            <a:schemeClr val="accent6">
              <a:lumMod val="20000"/>
              <a:lumOff val="80000"/>
            </a:schemeClr>
          </a:solidFill>
        </p:spPr>
        <p:txBody>
          <a:bodyPr wrap="square" lIns="91438" tIns="45719" rIns="91438" bIns="45719" rtlCol="0">
            <a:spAutoFit/>
          </a:bodyPr>
          <a:lstStyle/>
          <a:p>
            <a:endParaRPr lang="en-US" sz="1600" dirty="0">
              <a:latin typeface="Source Sans Pro"/>
              <a:cs typeface="Source Sans Pro"/>
            </a:endParaRPr>
          </a:p>
          <a:p>
            <a:endParaRPr lang="en-US" sz="1600" dirty="0">
              <a:latin typeface="Source Sans Pro"/>
              <a:cs typeface="Source Sans Pro"/>
            </a:endParaRPr>
          </a:p>
          <a:p>
            <a:r>
              <a:rPr lang="en-US" sz="1600" dirty="0">
                <a:latin typeface="Source Sans Pro"/>
                <a:cs typeface="Source Sans Pro"/>
              </a:rPr>
              <a:t>Error, ts, msg1 </a:t>
            </a:r>
          </a:p>
        </p:txBody>
      </p:sp>
      <p:sp>
        <p:nvSpPr>
          <p:cNvPr id="27" name="TextBox 26"/>
          <p:cNvSpPr txBox="1"/>
          <p:nvPr/>
        </p:nvSpPr>
        <p:spPr>
          <a:xfrm>
            <a:off x="9167540" y="5411616"/>
            <a:ext cx="2019045"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errorMsg1RDD</a:t>
            </a:r>
            <a:endParaRPr lang="en-US" dirty="0">
              <a:solidFill>
                <a:schemeClr val="tx1">
                  <a:lumMod val="95000"/>
                </a:schemeClr>
              </a:solidFill>
              <a:latin typeface="Source Sans Pro"/>
              <a:cs typeface="Source Sans Pro"/>
            </a:endParaRPr>
          </a:p>
        </p:txBody>
      </p:sp>
      <p:cxnSp>
        <p:nvCxnSpPr>
          <p:cNvPr id="28" name="Straight Arrow Connector 27"/>
          <p:cNvCxnSpPr/>
          <p:nvPr/>
        </p:nvCxnSpPr>
        <p:spPr>
          <a:xfrm>
            <a:off x="7411322" y="5395215"/>
            <a:ext cx="1" cy="59686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sp>
        <p:nvSpPr>
          <p:cNvPr id="30" name="TextBox 29"/>
          <p:cNvSpPr txBox="1"/>
          <p:nvPr/>
        </p:nvSpPr>
        <p:spPr>
          <a:xfrm>
            <a:off x="6294207" y="5564541"/>
            <a:ext cx="1136121" cy="338552"/>
          </a:xfrm>
          <a:prstGeom prst="rect">
            <a:avLst/>
          </a:prstGeom>
          <a:noFill/>
        </p:spPr>
        <p:txBody>
          <a:bodyPr wrap="square" lIns="91438" tIns="45719" rIns="91438" bIns="45719" rtlCol="0">
            <a:spAutoFit/>
          </a:bodyPr>
          <a:lstStyle/>
          <a:p>
            <a:r>
              <a:rPr lang="en-US" sz="1600" dirty="0">
                <a:solidFill>
                  <a:schemeClr val="accent3"/>
                </a:solidFill>
                <a:latin typeface="Source Sans Pro"/>
                <a:cs typeface="Source Sans Pro"/>
              </a:rPr>
              <a:t>.collect(  )</a:t>
            </a:r>
          </a:p>
        </p:txBody>
      </p:sp>
      <p:pic>
        <p:nvPicPr>
          <p:cNvPr id="32" name="Picture 3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313420" y="61638"/>
            <a:ext cx="405181" cy="405181"/>
          </a:xfrm>
          <a:prstGeom prst="rect">
            <a:avLst/>
          </a:prstGeom>
        </p:spPr>
      </p:pic>
      <p:cxnSp>
        <p:nvCxnSpPr>
          <p:cNvPr id="33" name="Straight Arrow Connector 32"/>
          <p:cNvCxnSpPr>
            <a:stCxn id="32" idx="1"/>
          </p:cNvCxnSpPr>
          <p:nvPr/>
        </p:nvCxnSpPr>
        <p:spPr>
          <a:xfrm flipH="1">
            <a:off x="4582042" y="264226"/>
            <a:ext cx="731383" cy="484091"/>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2" idx="2"/>
          </p:cNvCxnSpPr>
          <p:nvPr/>
        </p:nvCxnSpPr>
        <p:spPr>
          <a:xfrm flipH="1">
            <a:off x="5187176" y="466818"/>
            <a:ext cx="328837" cy="278091"/>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2" idx="2"/>
          </p:cNvCxnSpPr>
          <p:nvPr/>
        </p:nvCxnSpPr>
        <p:spPr>
          <a:xfrm>
            <a:off x="5516015" y="466818"/>
            <a:ext cx="376887" cy="263635"/>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3"/>
          </p:cNvCxnSpPr>
          <p:nvPr/>
        </p:nvCxnSpPr>
        <p:spPr>
          <a:xfrm>
            <a:off x="5718606" y="264224"/>
            <a:ext cx="838919" cy="471867"/>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0" idx="2"/>
          </p:cNvCxnSpPr>
          <p:nvPr/>
        </p:nvCxnSpPr>
        <p:spPr>
          <a:xfrm flipH="1">
            <a:off x="4033493" y="3778485"/>
            <a:ext cx="1458523" cy="1222659"/>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sp>
        <p:nvSpPr>
          <p:cNvPr id="41" name="TextBox 40"/>
          <p:cNvSpPr txBox="1"/>
          <p:nvPr/>
        </p:nvSpPr>
        <p:spPr>
          <a:xfrm>
            <a:off x="1736004" y="2712581"/>
            <a:ext cx="2038405" cy="338552"/>
          </a:xfrm>
          <a:prstGeom prst="rect">
            <a:avLst/>
          </a:prstGeom>
          <a:noFill/>
        </p:spPr>
        <p:txBody>
          <a:bodyPr wrap="square" lIns="91438" tIns="45719" rIns="91438" bIns="45719" rtlCol="0">
            <a:spAutoFit/>
          </a:bodyPr>
          <a:lstStyle/>
          <a:p>
            <a:r>
              <a:rPr lang="en-US" sz="1600" dirty="0">
                <a:solidFill>
                  <a:schemeClr val="accent3"/>
                </a:solidFill>
                <a:latin typeface="Source Sans Pro"/>
                <a:cs typeface="Source Sans Pro"/>
              </a:rPr>
              <a:t>.</a:t>
            </a:r>
            <a:r>
              <a:rPr lang="en-US" sz="1600" dirty="0" err="1">
                <a:solidFill>
                  <a:schemeClr val="accent3"/>
                </a:solidFill>
                <a:latin typeface="Source Sans Pro"/>
                <a:cs typeface="Source Sans Pro"/>
              </a:rPr>
              <a:t>saveAsTextFile</a:t>
            </a:r>
            <a:r>
              <a:rPr lang="en-US" sz="1600" dirty="0">
                <a:solidFill>
                  <a:schemeClr val="accent3"/>
                </a:solidFill>
                <a:latin typeface="Source Sans Pro"/>
                <a:cs typeface="Source Sans Pro"/>
              </a:rPr>
              <a:t>(  )</a:t>
            </a:r>
          </a:p>
        </p:txBody>
      </p:sp>
      <p:cxnSp>
        <p:nvCxnSpPr>
          <p:cNvPr id="42" name="Straight Arrow Connector 41"/>
          <p:cNvCxnSpPr/>
          <p:nvPr/>
        </p:nvCxnSpPr>
        <p:spPr>
          <a:xfrm flipH="1">
            <a:off x="1728426" y="3119920"/>
            <a:ext cx="2097663" cy="5679"/>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sp>
        <p:nvSpPr>
          <p:cNvPr id="43" name="TextBox 42"/>
          <p:cNvSpPr txBox="1"/>
          <p:nvPr/>
        </p:nvSpPr>
        <p:spPr>
          <a:xfrm>
            <a:off x="2994294" y="4731369"/>
            <a:ext cx="1136121" cy="338552"/>
          </a:xfrm>
          <a:prstGeom prst="rect">
            <a:avLst/>
          </a:prstGeom>
          <a:noFill/>
        </p:spPr>
        <p:txBody>
          <a:bodyPr wrap="square" lIns="91438" tIns="45719" rIns="91438" bIns="45719" rtlCol="0">
            <a:spAutoFit/>
          </a:bodyPr>
          <a:lstStyle/>
          <a:p>
            <a:r>
              <a:rPr lang="en-US" sz="1600" dirty="0">
                <a:solidFill>
                  <a:schemeClr val="accent3"/>
                </a:solidFill>
                <a:latin typeface="Source Sans Pro"/>
                <a:cs typeface="Source Sans Pro"/>
              </a:rPr>
              <a:t>.count(  )</a:t>
            </a:r>
          </a:p>
        </p:txBody>
      </p:sp>
      <p:sp>
        <p:nvSpPr>
          <p:cNvPr id="44" name="TextBox 43"/>
          <p:cNvSpPr txBox="1"/>
          <p:nvPr/>
        </p:nvSpPr>
        <p:spPr>
          <a:xfrm>
            <a:off x="3858889" y="5226926"/>
            <a:ext cx="349208" cy="523220"/>
          </a:xfrm>
          <a:prstGeom prst="rect">
            <a:avLst/>
          </a:prstGeom>
          <a:noFill/>
        </p:spPr>
        <p:txBody>
          <a:bodyPr wrap="square" lIns="91438" tIns="45719" rIns="91438" bIns="45719" rtlCol="0">
            <a:spAutoFit/>
          </a:bodyPr>
          <a:lstStyle/>
          <a:p>
            <a:r>
              <a:rPr lang="en-US" sz="2800" dirty="0">
                <a:solidFill>
                  <a:srgbClr val="FFFFFF"/>
                </a:solidFill>
                <a:latin typeface="Source Sans Pro"/>
                <a:cs typeface="Source Sans Pro"/>
              </a:rPr>
              <a:t>5</a:t>
            </a:r>
          </a:p>
        </p:txBody>
      </p:sp>
      <p:pic>
        <p:nvPicPr>
          <p:cNvPr id="46" name="Picture 45"/>
          <p:cNvPicPr>
            <a:picLocks noChangeAspect="1"/>
          </p:cNvPicPr>
          <p:nvPr/>
        </p:nvPicPr>
        <p:blipFill>
          <a:blip r:embed="rId6"/>
          <a:stretch>
            <a:fillRect/>
          </a:stretch>
        </p:blipFill>
        <p:spPr>
          <a:xfrm>
            <a:off x="903905" y="2771467"/>
            <a:ext cx="696907" cy="696907"/>
          </a:xfrm>
          <a:prstGeom prst="rect">
            <a:avLst/>
          </a:prstGeom>
        </p:spPr>
      </p:pic>
      <p:pic>
        <p:nvPicPr>
          <p:cNvPr id="48" name="Picture 2" descr="http://inwallspeakers1.com/wp-content/uploads/2014/07/printer-icon-transparent.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595769" y="5528799"/>
            <a:ext cx="457419" cy="405577"/>
          </a:xfrm>
          <a:prstGeom prst="rect">
            <a:avLst/>
          </a:prstGeom>
          <a:noFill/>
          <a:extLst>
            <a:ext uri="{909E8E84-426E-40dd-AFC4-6F175D3DCCD1}">
              <a14:hiddenFill xmlns="" xmlns:a14="http://schemas.microsoft.com/office/drawing/2010/main">
                <a:solidFill>
                  <a:srgbClr val="FFFFFF"/>
                </a:solidFill>
              </a14:hiddenFill>
            </a:ext>
          </a:extLst>
        </p:spPr>
      </p:pic>
      <p:pic>
        <p:nvPicPr>
          <p:cNvPr id="49" name="Picture 2" descr="http://inwallspeakers1.com/wp-content/uploads/2014/07/printer-icon-transparent.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328209" y="3141306"/>
            <a:ext cx="457419" cy="405577"/>
          </a:xfrm>
          <a:prstGeom prst="rect">
            <a:avLst/>
          </a:prstGeom>
          <a:noFill/>
          <a:extLst>
            <a:ext uri="{909E8E84-426E-40dd-AFC4-6F175D3DCCD1}">
              <a14:hiddenFill xmlns="" xmlns:a14="http://schemas.microsoft.com/office/drawing/2010/main">
                <a:solidFill>
                  <a:srgbClr val="FFFFFF"/>
                </a:solidFill>
              </a14:hiddenFill>
            </a:ext>
          </a:extLst>
        </p:spPr>
      </p:pic>
      <p:sp>
        <p:nvSpPr>
          <p:cNvPr id="50" name="TextBox 49"/>
          <p:cNvSpPr txBox="1"/>
          <p:nvPr/>
        </p:nvSpPr>
        <p:spPr>
          <a:xfrm>
            <a:off x="6080196" y="3936224"/>
            <a:ext cx="296333" cy="415494"/>
          </a:xfrm>
          <a:prstGeom prst="rect">
            <a:avLst/>
          </a:prstGeom>
          <a:noFill/>
        </p:spPr>
        <p:txBody>
          <a:bodyPr wrap="square" lIns="121917" tIns="60958" rIns="121917" bIns="60958" rtlCol="0">
            <a:spAutoFit/>
          </a:bodyPr>
          <a:lstStyle/>
          <a:p>
            <a:r>
              <a:rPr lang="el-GR" dirty="0">
                <a:solidFill>
                  <a:schemeClr val="accent1">
                    <a:lumMod val="75000"/>
                  </a:schemeClr>
                </a:solidFill>
                <a:latin typeface="Consolas"/>
                <a:cs typeface="Consolas"/>
              </a:rPr>
              <a:t>λ</a:t>
            </a:r>
            <a:endParaRPr lang="en-US" dirty="0">
              <a:solidFill>
                <a:schemeClr val="accent1">
                  <a:lumMod val="75000"/>
                </a:schemeClr>
              </a:solidFill>
              <a:latin typeface="Consolas"/>
              <a:cs typeface="Consolas"/>
            </a:endParaRPr>
          </a:p>
        </p:txBody>
      </p:sp>
      <p:pic>
        <p:nvPicPr>
          <p:cNvPr id="47" name="Picture 2" descr="http://www.insideoutretreats.com/site/images/TransformationButterflie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440959" y="3946553"/>
            <a:ext cx="1432596" cy="341869"/>
          </a:xfrm>
          <a:prstGeom prst="rect">
            <a:avLst/>
          </a:prstGeom>
          <a:noFill/>
          <a:extLst>
            <a:ext uri="{909E8E84-426E-40dd-AFC4-6F175D3DCCD1}">
              <a14:hiddenFill xmlns="" xmlns:a14="http://schemas.microsoft.com/office/drawing/2010/main">
                <a:solidFill>
                  <a:srgbClr val="FFFFFF"/>
                </a:solidFill>
              </a14:hiddenFill>
            </a:ext>
          </a:extLst>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7451" y="6055318"/>
            <a:ext cx="776075" cy="713787"/>
          </a:xfrm>
          <a:prstGeom prst="rect">
            <a:avLst/>
          </a:prstGeom>
        </p:spPr>
      </p:pic>
    </p:spTree>
    <p:extLst>
      <p:ext uri="{BB962C8B-B14F-4D97-AF65-F5344CB8AC3E}">
        <p14:creationId xmlns:p14="http://schemas.microsoft.com/office/powerpoint/2010/main" val="546017649"/>
      </p:ext>
    </p:extLst>
  </p:cSld>
  <p:clrMapOvr>
    <a:masterClrMapping/>
  </p:clrMapOvr>
  <p:transition>
    <p:push dir="u"/>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50325" y="2447032"/>
            <a:ext cx="9571428" cy="704762"/>
          </a:xfrm>
          <a:prstGeom prst="rect">
            <a:avLst/>
          </a:prstGeom>
        </p:spPr>
      </p:pic>
      <p:sp>
        <p:nvSpPr>
          <p:cNvPr id="3" name="Title 1"/>
          <p:cNvSpPr>
            <a:spLocks noGrp="1"/>
          </p:cNvSpPr>
          <p:nvPr>
            <p:ph type="title"/>
          </p:nvPr>
        </p:nvSpPr>
        <p:spPr>
          <a:xfrm>
            <a:off x="254760" y="206375"/>
            <a:ext cx="11327640" cy="857250"/>
          </a:xfrm>
        </p:spPr>
        <p:txBody>
          <a:bodyPr>
            <a:normAutofit/>
          </a:bodyPr>
          <a:lstStyle/>
          <a:p>
            <a:r>
              <a:rPr lang="en-US" sz="4000" dirty="0"/>
              <a:t>Default Python Worker process size</a:t>
            </a:r>
          </a:p>
        </p:txBody>
      </p:sp>
    </p:spTree>
    <p:extLst>
      <p:ext uri="{BB962C8B-B14F-4D97-AF65-F5344CB8AC3E}">
        <p14:creationId xmlns:p14="http://schemas.microsoft.com/office/powerpoint/2010/main" val="819470521"/>
      </p:ext>
    </p:extLst>
  </p:cSld>
  <p:clrMapOvr>
    <a:masterClrMapping/>
  </p:clrMapOvr>
  <p:transition>
    <p:push dir="u"/>
  </p:transition>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4400" dirty="0" err="1" smtClean="0"/>
              <a:t>Lyuben.Todorov@teradata.com</a:t>
            </a:r>
            <a:endParaRPr lang="en-US" sz="4400" dirty="0"/>
          </a:p>
        </p:txBody>
      </p:sp>
    </p:spTree>
    <p:extLst>
      <p:ext uri="{BB962C8B-B14F-4D97-AF65-F5344CB8AC3E}">
        <p14:creationId xmlns:p14="http://schemas.microsoft.com/office/powerpoint/2010/main" val="336116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a:t>
            </a:r>
            <a:endParaRPr lang="en-US" dirty="0"/>
          </a:p>
        </p:txBody>
      </p:sp>
      <p:sp>
        <p:nvSpPr>
          <p:cNvPr id="3" name="Content Placeholder 2"/>
          <p:cNvSpPr>
            <a:spLocks noGrp="1"/>
          </p:cNvSpPr>
          <p:nvPr>
            <p:ph idx="1"/>
          </p:nvPr>
        </p:nvSpPr>
        <p:spPr>
          <a:xfrm>
            <a:off x="1934635" y="2868102"/>
            <a:ext cx="9563100" cy="4525433"/>
          </a:xfrm>
        </p:spPr>
        <p:txBody>
          <a:bodyPr>
            <a:normAutofit/>
          </a:bodyPr>
          <a:lstStyle/>
          <a:p>
            <a:pPr marL="0" lvl="0" indent="0" defTabSz="914400" fontAlgn="auto">
              <a:spcBef>
                <a:spcPts val="0"/>
              </a:spcBef>
              <a:spcAft>
                <a:spcPts val="0"/>
              </a:spcAft>
              <a:buSzTx/>
              <a:buNone/>
            </a:pPr>
            <a:r>
              <a:rPr lang="en-US" sz="4700" u="sng" dirty="0" smtClean="0">
                <a:hlinkClick r:id="rId2"/>
              </a:rPr>
              <a:t>www.tensupport.com/surveys</a:t>
            </a:r>
            <a:endParaRPr lang="en-US" sz="4700" u="sng" dirty="0"/>
          </a:p>
        </p:txBody>
      </p:sp>
    </p:spTree>
    <p:extLst>
      <p:ext uri="{BB962C8B-B14F-4D97-AF65-F5344CB8AC3E}">
        <p14:creationId xmlns:p14="http://schemas.microsoft.com/office/powerpoint/2010/main" val="6437025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8338" y="5009384"/>
            <a:ext cx="776075" cy="713787"/>
          </a:xfrm>
          <a:prstGeom prst="rect">
            <a:avLst/>
          </a:prstGeom>
        </p:spPr>
      </p:pic>
      <p:sp>
        <p:nvSpPr>
          <p:cNvPr id="45" name="Cloud 44"/>
          <p:cNvSpPr/>
          <p:nvPr/>
        </p:nvSpPr>
        <p:spPr>
          <a:xfrm>
            <a:off x="3562355" y="2171261"/>
            <a:ext cx="4262127" cy="1881053"/>
          </a:xfrm>
          <a:prstGeom prst="cloud">
            <a:avLst/>
          </a:prstGeom>
          <a:solidFill>
            <a:schemeClr val="accent5">
              <a:lumMod val="60000"/>
              <a:lumOff val="40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46" name="Straight Arrow Connector 45"/>
          <p:cNvCxnSpPr/>
          <p:nvPr/>
        </p:nvCxnSpPr>
        <p:spPr>
          <a:xfrm flipH="1">
            <a:off x="5506169" y="2003119"/>
            <a:ext cx="1537" cy="443416"/>
          </a:xfrm>
          <a:prstGeom prst="straightConnector1">
            <a:avLst/>
          </a:prstGeom>
          <a:ln>
            <a:solidFill>
              <a:srgbClr val="FE5224"/>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5516385" y="1117827"/>
            <a:ext cx="1537" cy="443416"/>
          </a:xfrm>
          <a:prstGeom prst="straightConnector1">
            <a:avLst/>
          </a:prstGeom>
          <a:ln>
            <a:solidFill>
              <a:srgbClr val="FE5224"/>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4266584" y="753746"/>
            <a:ext cx="2612809" cy="509311"/>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49" name="Straight Connector 48"/>
          <p:cNvCxnSpPr/>
          <p:nvPr/>
        </p:nvCxnSpPr>
        <p:spPr>
          <a:xfrm>
            <a:off x="4879012" y="753742"/>
            <a:ext cx="0"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506165" y="753742"/>
            <a:ext cx="2275"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21733" y="753742"/>
            <a:ext cx="0"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35028" y="901342"/>
            <a:ext cx="1954973"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logLinesRDD</a:t>
            </a:r>
            <a:endParaRPr lang="en-US" dirty="0">
              <a:solidFill>
                <a:schemeClr val="tx1">
                  <a:lumMod val="95000"/>
                </a:schemeClr>
              </a:solidFill>
              <a:latin typeface="Source Sans Pro"/>
              <a:cs typeface="Source Sans Pro"/>
            </a:endParaRPr>
          </a:p>
        </p:txBody>
      </p:sp>
      <p:sp>
        <p:nvSpPr>
          <p:cNvPr id="53" name="TextBox 52"/>
          <p:cNvSpPr txBox="1"/>
          <p:nvPr/>
        </p:nvSpPr>
        <p:spPr>
          <a:xfrm>
            <a:off x="6972312" y="1737217"/>
            <a:ext cx="2017055"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errorsRDD</a:t>
            </a:r>
            <a:endParaRPr lang="en-US" dirty="0">
              <a:solidFill>
                <a:schemeClr val="tx1">
                  <a:lumMod val="95000"/>
                </a:schemeClr>
              </a:solidFill>
              <a:latin typeface="Source Sans Pro"/>
              <a:cs typeface="Source Sans Pro"/>
            </a:endParaRPr>
          </a:p>
        </p:txBody>
      </p:sp>
      <p:sp>
        <p:nvSpPr>
          <p:cNvPr id="54" name="Rectangle 53"/>
          <p:cNvSpPr/>
          <p:nvPr/>
        </p:nvSpPr>
        <p:spPr>
          <a:xfrm>
            <a:off x="3826771" y="2490475"/>
            <a:ext cx="3330484" cy="1288004"/>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55" name="Straight Connector 54"/>
          <p:cNvCxnSpPr/>
          <p:nvPr/>
        </p:nvCxnSpPr>
        <p:spPr>
          <a:xfrm flipH="1">
            <a:off x="5514249" y="2508588"/>
            <a:ext cx="4247" cy="130512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920596" y="2710098"/>
            <a:ext cx="1488925" cy="830995"/>
          </a:xfrm>
          <a:prstGeom prst="rect">
            <a:avLst/>
          </a:prstGeom>
          <a:noFill/>
        </p:spPr>
        <p:txBody>
          <a:bodyPr wrap="square" lIns="91438" tIns="45719" rIns="91438" bIns="45719" rtlCol="0">
            <a:spAutoFit/>
          </a:bodyPr>
          <a:lstStyle/>
          <a:p>
            <a:r>
              <a:rPr lang="en-US" sz="1600" dirty="0">
                <a:latin typeface="Source Sans Pro"/>
                <a:cs typeface="Source Sans Pro"/>
              </a:rPr>
              <a:t>Error, ts, msg1</a:t>
            </a:r>
          </a:p>
          <a:p>
            <a:r>
              <a:rPr lang="en-US" sz="1600" dirty="0">
                <a:latin typeface="Source Sans Pro"/>
                <a:cs typeface="Source Sans Pro"/>
              </a:rPr>
              <a:t>Error, ts, msg3</a:t>
            </a:r>
          </a:p>
          <a:p>
            <a:r>
              <a:rPr lang="en-US" sz="1600" dirty="0">
                <a:latin typeface="Source Sans Pro"/>
                <a:cs typeface="Source Sans Pro"/>
              </a:rPr>
              <a:t>Error, ts, msg1 </a:t>
            </a:r>
          </a:p>
        </p:txBody>
      </p:sp>
      <p:sp>
        <p:nvSpPr>
          <p:cNvPr id="57" name="TextBox 56"/>
          <p:cNvSpPr txBox="1"/>
          <p:nvPr/>
        </p:nvSpPr>
        <p:spPr>
          <a:xfrm>
            <a:off x="5646100" y="2710101"/>
            <a:ext cx="1488925" cy="1077216"/>
          </a:xfrm>
          <a:prstGeom prst="rect">
            <a:avLst/>
          </a:prstGeom>
          <a:noFill/>
        </p:spPr>
        <p:txBody>
          <a:bodyPr wrap="square" lIns="91438" tIns="45719" rIns="91438" bIns="45719" rtlCol="0">
            <a:spAutoFit/>
          </a:bodyPr>
          <a:lstStyle/>
          <a:p>
            <a:r>
              <a:rPr lang="en-US" sz="1600" dirty="0">
                <a:latin typeface="Source Sans Pro"/>
                <a:cs typeface="Source Sans Pro"/>
              </a:rPr>
              <a:t>Error, ts, </a:t>
            </a:r>
            <a:r>
              <a:rPr lang="en-US" sz="1600" dirty="0" smtClean="0">
                <a:latin typeface="Source Sans Pro"/>
                <a:cs typeface="Source Sans Pro"/>
              </a:rPr>
              <a:t>msg4</a:t>
            </a:r>
            <a:endParaRPr lang="en-US" sz="1600" dirty="0">
              <a:latin typeface="Source Sans Pro"/>
              <a:cs typeface="Source Sans Pro"/>
            </a:endParaRPr>
          </a:p>
          <a:p>
            <a:r>
              <a:rPr lang="en-US" sz="1600" dirty="0">
                <a:latin typeface="Source Sans Pro"/>
                <a:cs typeface="Source Sans Pro"/>
              </a:rPr>
              <a:t>Error, ts, msg1 </a:t>
            </a:r>
          </a:p>
        </p:txBody>
      </p:sp>
      <p:sp>
        <p:nvSpPr>
          <p:cNvPr id="58" name="TextBox 57"/>
          <p:cNvSpPr txBox="1"/>
          <p:nvPr/>
        </p:nvSpPr>
        <p:spPr>
          <a:xfrm>
            <a:off x="7284864" y="3444383"/>
            <a:ext cx="2282469"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cleanedRDD</a:t>
            </a:r>
            <a:endParaRPr lang="en-US" dirty="0">
              <a:solidFill>
                <a:schemeClr val="tx1">
                  <a:lumMod val="95000"/>
                </a:schemeClr>
              </a:solidFill>
              <a:latin typeface="Source Sans Pro"/>
              <a:cs typeface="Source Sans Pro"/>
            </a:endParaRPr>
          </a:p>
        </p:txBody>
      </p:sp>
      <p:sp>
        <p:nvSpPr>
          <p:cNvPr id="59" name="Rectangle 58"/>
          <p:cNvSpPr/>
          <p:nvPr/>
        </p:nvSpPr>
        <p:spPr>
          <a:xfrm>
            <a:off x="4266584" y="1580910"/>
            <a:ext cx="2612809" cy="501539"/>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60" name="Straight Connector 59"/>
          <p:cNvCxnSpPr/>
          <p:nvPr/>
        </p:nvCxnSpPr>
        <p:spPr>
          <a:xfrm>
            <a:off x="4879012" y="1580914"/>
            <a:ext cx="0"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506165" y="1580914"/>
            <a:ext cx="2275"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221733" y="1580914"/>
            <a:ext cx="0"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5531387" y="3970597"/>
            <a:ext cx="1102823" cy="338552"/>
          </a:xfrm>
          <a:prstGeom prst="rect">
            <a:avLst/>
          </a:prstGeom>
          <a:noFill/>
        </p:spPr>
        <p:txBody>
          <a:bodyPr wrap="square" lIns="91438" tIns="45719" rIns="91438" bIns="45719" rtlCol="0">
            <a:spAutoFit/>
          </a:bodyPr>
          <a:lstStyle/>
          <a:p>
            <a:r>
              <a:rPr lang="en-US" sz="1600" dirty="0">
                <a:solidFill>
                  <a:srgbClr val="FE5224"/>
                </a:solidFill>
                <a:latin typeface="Source Sans Pro"/>
                <a:cs typeface="Source Sans Pro"/>
              </a:rPr>
              <a:t>.filter(      )</a:t>
            </a:r>
          </a:p>
        </p:txBody>
      </p:sp>
      <p:cxnSp>
        <p:nvCxnSpPr>
          <p:cNvPr id="66" name="Straight Arrow Connector 65"/>
          <p:cNvCxnSpPr>
            <a:stCxn id="54" idx="2"/>
          </p:cNvCxnSpPr>
          <p:nvPr/>
        </p:nvCxnSpPr>
        <p:spPr>
          <a:xfrm>
            <a:off x="5492013" y="3778483"/>
            <a:ext cx="1882675" cy="587329"/>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5709447" y="4457716"/>
            <a:ext cx="3330484" cy="953903"/>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68" name="Straight Connector 67"/>
          <p:cNvCxnSpPr/>
          <p:nvPr/>
        </p:nvCxnSpPr>
        <p:spPr>
          <a:xfrm>
            <a:off x="7405489" y="4519170"/>
            <a:ext cx="0" cy="87345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5808720" y="4519169"/>
            <a:ext cx="1488925" cy="1077216"/>
          </a:xfrm>
          <a:prstGeom prst="rect">
            <a:avLst/>
          </a:prstGeom>
          <a:noFill/>
        </p:spPr>
        <p:txBody>
          <a:bodyPr wrap="square" lIns="91438" tIns="45719" rIns="91438" bIns="45719" rtlCol="0">
            <a:spAutoFit/>
          </a:bodyPr>
          <a:lstStyle/>
          <a:p>
            <a:r>
              <a:rPr lang="en-US" sz="1600" dirty="0">
                <a:latin typeface="Source Sans Pro"/>
                <a:cs typeface="Source Sans Pro"/>
              </a:rPr>
              <a:t>Error, ts, </a:t>
            </a:r>
            <a:r>
              <a:rPr lang="en-US" sz="1600" dirty="0" smtClean="0">
                <a:latin typeface="Source Sans Pro"/>
                <a:cs typeface="Source Sans Pro"/>
              </a:rPr>
              <a:t>msg1</a:t>
            </a:r>
            <a:endParaRPr lang="en-US" sz="1600" dirty="0">
              <a:latin typeface="Source Sans Pro"/>
              <a:cs typeface="Source Sans Pro"/>
            </a:endParaRPr>
          </a:p>
          <a:p>
            <a:r>
              <a:rPr lang="en-US" sz="1600" dirty="0">
                <a:latin typeface="Source Sans Pro"/>
                <a:cs typeface="Source Sans Pro"/>
              </a:rPr>
              <a:t>Error, ts, msg1 </a:t>
            </a:r>
          </a:p>
        </p:txBody>
      </p:sp>
      <p:sp>
        <p:nvSpPr>
          <p:cNvPr id="70" name="TextBox 69"/>
          <p:cNvSpPr txBox="1"/>
          <p:nvPr/>
        </p:nvSpPr>
        <p:spPr>
          <a:xfrm>
            <a:off x="7500440" y="4519166"/>
            <a:ext cx="1488925" cy="584773"/>
          </a:xfrm>
          <a:prstGeom prst="rect">
            <a:avLst/>
          </a:prstGeom>
          <a:noFill/>
        </p:spPr>
        <p:txBody>
          <a:bodyPr wrap="square" lIns="91438" tIns="45719" rIns="91438" bIns="45719" rtlCol="0">
            <a:spAutoFit/>
          </a:bodyPr>
          <a:lstStyle/>
          <a:p>
            <a:r>
              <a:rPr lang="en-US" sz="1600" dirty="0" smtClean="0">
                <a:latin typeface="Source Sans Pro"/>
                <a:cs typeface="Source Sans Pro"/>
              </a:rPr>
              <a:t>Error</a:t>
            </a:r>
            <a:r>
              <a:rPr lang="en-US" sz="1600" dirty="0">
                <a:latin typeface="Source Sans Pro"/>
                <a:cs typeface="Source Sans Pro"/>
              </a:rPr>
              <a:t>, ts, msg1 </a:t>
            </a:r>
          </a:p>
        </p:txBody>
      </p:sp>
      <p:sp>
        <p:nvSpPr>
          <p:cNvPr id="71" name="TextBox 70"/>
          <p:cNvSpPr txBox="1"/>
          <p:nvPr/>
        </p:nvSpPr>
        <p:spPr>
          <a:xfrm>
            <a:off x="9167540" y="5411616"/>
            <a:ext cx="2146045"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errorMsg1RDD</a:t>
            </a:r>
            <a:endParaRPr lang="en-US" dirty="0">
              <a:solidFill>
                <a:schemeClr val="tx1">
                  <a:lumMod val="95000"/>
                </a:schemeClr>
              </a:solidFill>
              <a:latin typeface="Source Sans Pro"/>
              <a:cs typeface="Source Sans Pro"/>
            </a:endParaRPr>
          </a:p>
        </p:txBody>
      </p:sp>
      <p:cxnSp>
        <p:nvCxnSpPr>
          <p:cNvPr id="72" name="Straight Arrow Connector 71"/>
          <p:cNvCxnSpPr/>
          <p:nvPr/>
        </p:nvCxnSpPr>
        <p:spPr>
          <a:xfrm>
            <a:off x="7411322" y="5395215"/>
            <a:ext cx="1" cy="59686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sp>
        <p:nvSpPr>
          <p:cNvPr id="74" name="TextBox 73"/>
          <p:cNvSpPr txBox="1"/>
          <p:nvPr/>
        </p:nvSpPr>
        <p:spPr>
          <a:xfrm>
            <a:off x="6294207" y="5564541"/>
            <a:ext cx="1136121" cy="338552"/>
          </a:xfrm>
          <a:prstGeom prst="rect">
            <a:avLst/>
          </a:prstGeom>
          <a:noFill/>
        </p:spPr>
        <p:txBody>
          <a:bodyPr wrap="square" lIns="91438" tIns="45719" rIns="91438" bIns="45719" rtlCol="0">
            <a:spAutoFit/>
          </a:bodyPr>
          <a:lstStyle/>
          <a:p>
            <a:r>
              <a:rPr lang="en-US" sz="1600" dirty="0">
                <a:solidFill>
                  <a:schemeClr val="accent3"/>
                </a:solidFill>
                <a:latin typeface="Source Sans Pro"/>
                <a:cs typeface="Source Sans Pro"/>
              </a:rPr>
              <a:t>.collect(  )</a:t>
            </a:r>
          </a:p>
        </p:txBody>
      </p:sp>
      <p:pic>
        <p:nvPicPr>
          <p:cNvPr id="76" name="Picture 7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13420" y="61638"/>
            <a:ext cx="405181" cy="405181"/>
          </a:xfrm>
          <a:prstGeom prst="rect">
            <a:avLst/>
          </a:prstGeom>
        </p:spPr>
      </p:pic>
      <p:cxnSp>
        <p:nvCxnSpPr>
          <p:cNvPr id="77" name="Straight Arrow Connector 76"/>
          <p:cNvCxnSpPr>
            <a:stCxn id="76" idx="1"/>
          </p:cNvCxnSpPr>
          <p:nvPr/>
        </p:nvCxnSpPr>
        <p:spPr>
          <a:xfrm flipH="1">
            <a:off x="4582042" y="264226"/>
            <a:ext cx="731383" cy="484091"/>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76" idx="2"/>
          </p:cNvCxnSpPr>
          <p:nvPr/>
        </p:nvCxnSpPr>
        <p:spPr>
          <a:xfrm flipH="1">
            <a:off x="5187176" y="466818"/>
            <a:ext cx="328837" cy="278091"/>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76" idx="2"/>
          </p:cNvCxnSpPr>
          <p:nvPr/>
        </p:nvCxnSpPr>
        <p:spPr>
          <a:xfrm>
            <a:off x="5516015" y="466818"/>
            <a:ext cx="376887" cy="263635"/>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76" idx="3"/>
          </p:cNvCxnSpPr>
          <p:nvPr/>
        </p:nvCxnSpPr>
        <p:spPr>
          <a:xfrm>
            <a:off x="5718606" y="264224"/>
            <a:ext cx="838919" cy="471867"/>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54" idx="2"/>
          </p:cNvCxnSpPr>
          <p:nvPr/>
        </p:nvCxnSpPr>
        <p:spPr>
          <a:xfrm flipH="1">
            <a:off x="4033493" y="3778485"/>
            <a:ext cx="1458523" cy="1222659"/>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sp>
        <p:nvSpPr>
          <p:cNvPr id="83" name="TextBox 82"/>
          <p:cNvSpPr txBox="1"/>
          <p:nvPr/>
        </p:nvSpPr>
        <p:spPr>
          <a:xfrm>
            <a:off x="2994294" y="4731369"/>
            <a:ext cx="1136121" cy="338552"/>
          </a:xfrm>
          <a:prstGeom prst="rect">
            <a:avLst/>
          </a:prstGeom>
          <a:noFill/>
        </p:spPr>
        <p:txBody>
          <a:bodyPr wrap="square" lIns="91438" tIns="45719" rIns="91438" bIns="45719" rtlCol="0">
            <a:spAutoFit/>
          </a:bodyPr>
          <a:lstStyle/>
          <a:p>
            <a:r>
              <a:rPr lang="en-US" sz="1600" dirty="0">
                <a:solidFill>
                  <a:schemeClr val="accent3"/>
                </a:solidFill>
                <a:latin typeface="Source Sans Pro"/>
                <a:cs typeface="Source Sans Pro"/>
              </a:rPr>
              <a:t>.count(  )</a:t>
            </a:r>
          </a:p>
        </p:txBody>
      </p:sp>
      <p:sp>
        <p:nvSpPr>
          <p:cNvPr id="86" name="TextBox 85"/>
          <p:cNvSpPr txBox="1"/>
          <p:nvPr/>
        </p:nvSpPr>
        <p:spPr>
          <a:xfrm>
            <a:off x="1736004" y="2712581"/>
            <a:ext cx="2038405" cy="338552"/>
          </a:xfrm>
          <a:prstGeom prst="rect">
            <a:avLst/>
          </a:prstGeom>
          <a:noFill/>
        </p:spPr>
        <p:txBody>
          <a:bodyPr wrap="square" lIns="91438" tIns="45719" rIns="91438" bIns="45719" rtlCol="0">
            <a:spAutoFit/>
          </a:bodyPr>
          <a:lstStyle/>
          <a:p>
            <a:r>
              <a:rPr lang="en-US" sz="1600" dirty="0">
                <a:solidFill>
                  <a:schemeClr val="accent3"/>
                </a:solidFill>
                <a:latin typeface="Source Sans Pro"/>
                <a:cs typeface="Source Sans Pro"/>
              </a:rPr>
              <a:t>.</a:t>
            </a:r>
            <a:r>
              <a:rPr lang="en-US" sz="1600" dirty="0" err="1">
                <a:solidFill>
                  <a:schemeClr val="accent3"/>
                </a:solidFill>
                <a:latin typeface="Source Sans Pro"/>
                <a:cs typeface="Source Sans Pro"/>
              </a:rPr>
              <a:t>saveAsTextFile</a:t>
            </a:r>
            <a:r>
              <a:rPr lang="en-US" sz="1600" dirty="0">
                <a:solidFill>
                  <a:schemeClr val="accent3"/>
                </a:solidFill>
                <a:latin typeface="Source Sans Pro"/>
                <a:cs typeface="Source Sans Pro"/>
              </a:rPr>
              <a:t>(  )</a:t>
            </a:r>
          </a:p>
        </p:txBody>
      </p:sp>
      <p:cxnSp>
        <p:nvCxnSpPr>
          <p:cNvPr id="87" name="Straight Arrow Connector 86"/>
          <p:cNvCxnSpPr/>
          <p:nvPr/>
        </p:nvCxnSpPr>
        <p:spPr>
          <a:xfrm flipH="1">
            <a:off x="1728426" y="3119920"/>
            <a:ext cx="2097663" cy="5679"/>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pic>
        <p:nvPicPr>
          <p:cNvPr id="88" name="Picture 8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40617" y="2492805"/>
            <a:ext cx="368643" cy="368643"/>
          </a:xfrm>
          <a:prstGeom prst="rect">
            <a:avLst/>
          </a:prstGeom>
        </p:spPr>
      </p:pic>
      <p:pic>
        <p:nvPicPr>
          <p:cNvPr id="89" name="Picture 8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92793" y="2494089"/>
            <a:ext cx="368643" cy="368643"/>
          </a:xfrm>
          <a:prstGeom prst="rect">
            <a:avLst/>
          </a:prstGeom>
        </p:spPr>
      </p:pic>
      <p:sp>
        <p:nvSpPr>
          <p:cNvPr id="90" name="TextBox 89"/>
          <p:cNvSpPr txBox="1"/>
          <p:nvPr/>
        </p:nvSpPr>
        <p:spPr>
          <a:xfrm>
            <a:off x="3885476" y="5057494"/>
            <a:ext cx="349208" cy="523220"/>
          </a:xfrm>
          <a:prstGeom prst="rect">
            <a:avLst/>
          </a:prstGeom>
          <a:noFill/>
        </p:spPr>
        <p:txBody>
          <a:bodyPr wrap="square" lIns="91438" tIns="45719" rIns="91438" bIns="45719" rtlCol="0">
            <a:spAutoFit/>
          </a:bodyPr>
          <a:lstStyle/>
          <a:p>
            <a:r>
              <a:rPr lang="en-US" sz="2800" dirty="0">
                <a:solidFill>
                  <a:schemeClr val="accent3"/>
                </a:solidFill>
                <a:latin typeface="Source Sans Pro"/>
                <a:cs typeface="Source Sans Pro"/>
              </a:rPr>
              <a:t>5</a:t>
            </a:r>
          </a:p>
        </p:txBody>
      </p:sp>
      <p:pic>
        <p:nvPicPr>
          <p:cNvPr id="92" name="Picture 91"/>
          <p:cNvPicPr>
            <a:picLocks noChangeAspect="1"/>
          </p:cNvPicPr>
          <p:nvPr/>
        </p:nvPicPr>
        <p:blipFill>
          <a:blip r:embed="rId6"/>
          <a:stretch>
            <a:fillRect/>
          </a:stretch>
        </p:blipFill>
        <p:spPr>
          <a:xfrm>
            <a:off x="903905" y="2771467"/>
            <a:ext cx="696907" cy="696907"/>
          </a:xfrm>
          <a:prstGeom prst="rect">
            <a:avLst/>
          </a:prstGeom>
        </p:spPr>
      </p:pic>
      <p:cxnSp>
        <p:nvCxnSpPr>
          <p:cNvPr id="3" name="Straight Arrow Connector 2"/>
          <p:cNvCxnSpPr/>
          <p:nvPr/>
        </p:nvCxnSpPr>
        <p:spPr>
          <a:xfrm>
            <a:off x="7297645" y="2644140"/>
            <a:ext cx="199875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8375280" y="2205239"/>
            <a:ext cx="2038405" cy="338555"/>
          </a:xfrm>
          <a:prstGeom prst="rect">
            <a:avLst/>
          </a:prstGeom>
          <a:noFill/>
        </p:spPr>
        <p:txBody>
          <a:bodyPr wrap="square" lIns="91438" tIns="45719" rIns="91438" bIns="45719" rtlCol="0">
            <a:spAutoFit/>
          </a:bodyPr>
          <a:lstStyle/>
          <a:p>
            <a:r>
              <a:rPr lang="en-US" sz="1600" dirty="0">
                <a:solidFill>
                  <a:schemeClr val="accent4">
                    <a:lumMod val="60000"/>
                    <a:lumOff val="40000"/>
                  </a:schemeClr>
                </a:solidFill>
                <a:latin typeface="Source Sans Pro"/>
                <a:cs typeface="Source Sans Pro"/>
              </a:rPr>
              <a:t>.cache(  )</a:t>
            </a:r>
          </a:p>
        </p:txBody>
      </p:sp>
      <p:pic>
        <p:nvPicPr>
          <p:cNvPr id="95" name="Picture 9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437337" y="2361602"/>
            <a:ext cx="819731" cy="819731"/>
          </a:xfrm>
          <a:prstGeom prst="rect">
            <a:avLst/>
          </a:prstGeom>
        </p:spPr>
      </p:pic>
      <p:pic>
        <p:nvPicPr>
          <p:cNvPr id="85" name="Picture 2" descr="http://www.insideoutretreats.com/site/images/TransformationButterflies.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440959" y="3946553"/>
            <a:ext cx="1432596" cy="341869"/>
          </a:xfrm>
          <a:prstGeom prst="rect">
            <a:avLst/>
          </a:prstGeom>
          <a:noFill/>
          <a:extLst>
            <a:ext uri="{909E8E84-426E-40dd-AFC4-6F175D3DCCD1}">
              <a14:hiddenFill xmlns="" xmlns:a14="http://schemas.microsoft.com/office/drawing/2010/main">
                <a:solidFill>
                  <a:srgbClr val="FFFFFF"/>
                </a:solidFill>
              </a14:hiddenFill>
            </a:ext>
          </a:extLst>
        </p:spPr>
      </p:pic>
      <p:pic>
        <p:nvPicPr>
          <p:cNvPr id="91" name="Picture 2" descr="http://inwallspeakers1.com/wp-content/uploads/2014/07/printer-icon-transparent.jp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421593" y="4664350"/>
            <a:ext cx="457419" cy="405577"/>
          </a:xfrm>
          <a:prstGeom prst="rect">
            <a:avLst/>
          </a:prstGeom>
          <a:noFill/>
          <a:extLst>
            <a:ext uri="{909E8E84-426E-40dd-AFC4-6F175D3DCCD1}">
              <a14:hiddenFill xmlns="" xmlns:a14="http://schemas.microsoft.com/office/drawing/2010/main">
                <a:solidFill>
                  <a:srgbClr val="FFFFFF"/>
                </a:solidFill>
              </a14:hiddenFill>
            </a:ext>
          </a:extLst>
        </p:spPr>
      </p:pic>
      <p:pic>
        <p:nvPicPr>
          <p:cNvPr id="96" name="Picture 2" descr="http://inwallspeakers1.com/wp-content/uploads/2014/07/printer-icon-transparent.jp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595769" y="5528799"/>
            <a:ext cx="457419" cy="405577"/>
          </a:xfrm>
          <a:prstGeom prst="rect">
            <a:avLst/>
          </a:prstGeom>
          <a:noFill/>
          <a:extLst>
            <a:ext uri="{909E8E84-426E-40dd-AFC4-6F175D3DCCD1}">
              <a14:hiddenFill xmlns="" xmlns:a14="http://schemas.microsoft.com/office/drawing/2010/main">
                <a:solidFill>
                  <a:srgbClr val="FFFFFF"/>
                </a:solidFill>
              </a14:hiddenFill>
            </a:ext>
          </a:extLst>
        </p:spPr>
      </p:pic>
      <p:pic>
        <p:nvPicPr>
          <p:cNvPr id="97" name="Picture 2" descr="http://inwallspeakers1.com/wp-content/uploads/2014/07/printer-icon-transparent.jp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328209" y="3141306"/>
            <a:ext cx="457419" cy="405577"/>
          </a:xfrm>
          <a:prstGeom prst="rect">
            <a:avLst/>
          </a:prstGeom>
          <a:noFill/>
          <a:extLst>
            <a:ext uri="{909E8E84-426E-40dd-AFC4-6F175D3DCCD1}">
              <a14:hiddenFill xmlns="" xmlns:a14="http://schemas.microsoft.com/office/drawing/2010/main">
                <a:solidFill>
                  <a:srgbClr val="FFFFFF"/>
                </a:solidFill>
              </a14:hiddenFill>
            </a:ext>
          </a:extLst>
        </p:spPr>
      </p:pic>
      <p:sp>
        <p:nvSpPr>
          <p:cNvPr id="98" name="TextBox 97"/>
          <p:cNvSpPr txBox="1"/>
          <p:nvPr/>
        </p:nvSpPr>
        <p:spPr>
          <a:xfrm>
            <a:off x="6066392" y="3936224"/>
            <a:ext cx="296333" cy="415494"/>
          </a:xfrm>
          <a:prstGeom prst="rect">
            <a:avLst/>
          </a:prstGeom>
          <a:noFill/>
        </p:spPr>
        <p:txBody>
          <a:bodyPr wrap="square" lIns="121917" tIns="60958" rIns="121917" bIns="60958" rtlCol="0">
            <a:spAutoFit/>
          </a:bodyPr>
          <a:lstStyle/>
          <a:p>
            <a:r>
              <a:rPr lang="el-GR" dirty="0">
                <a:solidFill>
                  <a:schemeClr val="accent1">
                    <a:lumMod val="75000"/>
                  </a:schemeClr>
                </a:solidFill>
                <a:latin typeface="Consolas"/>
                <a:cs typeface="Consolas"/>
              </a:rPr>
              <a:t>λ</a:t>
            </a:r>
            <a:endParaRPr lang="en-US" dirty="0">
              <a:solidFill>
                <a:schemeClr val="accent1">
                  <a:lumMod val="75000"/>
                </a:schemeClr>
              </a:solidFill>
              <a:latin typeface="Consolas"/>
              <a:cs typeface="Consolas"/>
            </a:endParaRPr>
          </a:p>
        </p:txBody>
      </p:sp>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6650" y="6087298"/>
            <a:ext cx="776075" cy="713787"/>
          </a:xfrm>
          <a:prstGeom prst="rect">
            <a:avLst/>
          </a:prstGeom>
        </p:spPr>
      </p:pic>
    </p:spTree>
    <p:extLst>
      <p:ext uri="{BB962C8B-B14F-4D97-AF65-F5344CB8AC3E}">
        <p14:creationId xmlns:p14="http://schemas.microsoft.com/office/powerpoint/2010/main" val="27136017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21633" y="4256887"/>
            <a:ext cx="3531435" cy="1162467"/>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7" name="Straight Connector 6"/>
          <p:cNvCxnSpPr/>
          <p:nvPr/>
        </p:nvCxnSpPr>
        <p:spPr>
          <a:xfrm>
            <a:off x="4699819" y="4256879"/>
            <a:ext cx="0" cy="1162468"/>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 idx="0"/>
            <a:endCxn id="6" idx="2"/>
          </p:cNvCxnSpPr>
          <p:nvPr/>
        </p:nvCxnSpPr>
        <p:spPr>
          <a:xfrm>
            <a:off x="5587351" y="4256887"/>
            <a:ext cx="0" cy="11624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453289" y="4256879"/>
            <a:ext cx="0" cy="1162468"/>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893825" y="1570685"/>
            <a:ext cx="3531435" cy="1162467"/>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pic>
        <p:nvPicPr>
          <p:cNvPr id="31" name="Picture 30"/>
          <p:cNvPicPr>
            <a:picLocks noChangeAspect="1"/>
          </p:cNvPicPr>
          <p:nvPr/>
        </p:nvPicPr>
        <p:blipFill>
          <a:blip r:embed="rId3"/>
          <a:stretch>
            <a:fillRect/>
          </a:stretch>
        </p:blipFill>
        <p:spPr>
          <a:xfrm>
            <a:off x="4030913" y="1844202"/>
            <a:ext cx="451215" cy="514385"/>
          </a:xfrm>
          <a:prstGeom prst="rect">
            <a:avLst/>
          </a:prstGeom>
        </p:spPr>
      </p:pic>
      <p:pic>
        <p:nvPicPr>
          <p:cNvPr id="32" name="Picture 31"/>
          <p:cNvPicPr>
            <a:picLocks noChangeAspect="1"/>
          </p:cNvPicPr>
          <p:nvPr/>
        </p:nvPicPr>
        <p:blipFill>
          <a:blip r:embed="rId3"/>
          <a:stretch>
            <a:fillRect/>
          </a:stretch>
        </p:blipFill>
        <p:spPr>
          <a:xfrm>
            <a:off x="4963139" y="1844202"/>
            <a:ext cx="451215" cy="514385"/>
          </a:xfrm>
          <a:prstGeom prst="rect">
            <a:avLst/>
          </a:prstGeom>
        </p:spPr>
      </p:pic>
      <p:cxnSp>
        <p:nvCxnSpPr>
          <p:cNvPr id="33" name="Straight Arrow Connector 32"/>
          <p:cNvCxnSpPr/>
          <p:nvPr/>
        </p:nvCxnSpPr>
        <p:spPr>
          <a:xfrm>
            <a:off x="4232451" y="2340717"/>
            <a:ext cx="0" cy="1858023"/>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174107" y="2358587"/>
            <a:ext cx="0" cy="1858023"/>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060431" y="2328685"/>
            <a:ext cx="0" cy="1858023"/>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3"/>
          <a:stretch>
            <a:fillRect/>
          </a:stretch>
        </p:blipFill>
        <p:spPr>
          <a:xfrm>
            <a:off x="5853086" y="1844200"/>
            <a:ext cx="451215" cy="514385"/>
          </a:xfrm>
          <a:prstGeom prst="rect">
            <a:avLst/>
          </a:prstGeom>
        </p:spPr>
      </p:pic>
      <p:cxnSp>
        <p:nvCxnSpPr>
          <p:cNvPr id="37" name="Straight Arrow Connector 36"/>
          <p:cNvCxnSpPr/>
          <p:nvPr/>
        </p:nvCxnSpPr>
        <p:spPr>
          <a:xfrm>
            <a:off x="6934721" y="2340717"/>
            <a:ext cx="0" cy="1858023"/>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3"/>
          <a:stretch>
            <a:fillRect/>
          </a:stretch>
        </p:blipFill>
        <p:spPr>
          <a:xfrm>
            <a:off x="6718968" y="1844199"/>
            <a:ext cx="451215" cy="514385"/>
          </a:xfrm>
          <a:prstGeom prst="rect">
            <a:avLst/>
          </a:prstGeom>
        </p:spPr>
      </p:pic>
      <p:pic>
        <p:nvPicPr>
          <p:cNvPr id="39" name="Picture 38"/>
          <p:cNvPicPr>
            <a:picLocks noChangeAspect="1"/>
          </p:cNvPicPr>
          <p:nvPr/>
        </p:nvPicPr>
        <p:blipFill>
          <a:blip r:embed="rId4"/>
          <a:stretch>
            <a:fillRect/>
          </a:stretch>
        </p:blipFill>
        <p:spPr>
          <a:xfrm>
            <a:off x="3997305" y="4473386"/>
            <a:ext cx="470291" cy="536131"/>
          </a:xfrm>
          <a:prstGeom prst="rect">
            <a:avLst/>
          </a:prstGeom>
        </p:spPr>
      </p:pic>
      <p:pic>
        <p:nvPicPr>
          <p:cNvPr id="40" name="Picture 39"/>
          <p:cNvPicPr>
            <a:picLocks noChangeAspect="1"/>
          </p:cNvPicPr>
          <p:nvPr/>
        </p:nvPicPr>
        <p:blipFill>
          <a:blip r:embed="rId4"/>
          <a:stretch>
            <a:fillRect/>
          </a:stretch>
        </p:blipFill>
        <p:spPr>
          <a:xfrm>
            <a:off x="4929165" y="4470435"/>
            <a:ext cx="470291" cy="536131"/>
          </a:xfrm>
          <a:prstGeom prst="rect">
            <a:avLst/>
          </a:prstGeom>
        </p:spPr>
      </p:pic>
      <p:pic>
        <p:nvPicPr>
          <p:cNvPr id="41" name="Picture 40"/>
          <p:cNvPicPr>
            <a:picLocks noChangeAspect="1"/>
          </p:cNvPicPr>
          <p:nvPr/>
        </p:nvPicPr>
        <p:blipFill>
          <a:blip r:embed="rId4"/>
          <a:stretch>
            <a:fillRect/>
          </a:stretch>
        </p:blipFill>
        <p:spPr>
          <a:xfrm>
            <a:off x="5819481" y="4473301"/>
            <a:ext cx="470291" cy="536131"/>
          </a:xfrm>
          <a:prstGeom prst="rect">
            <a:avLst/>
          </a:prstGeom>
        </p:spPr>
      </p:pic>
      <p:pic>
        <p:nvPicPr>
          <p:cNvPr id="42" name="Picture 41"/>
          <p:cNvPicPr>
            <a:picLocks noChangeAspect="1"/>
          </p:cNvPicPr>
          <p:nvPr/>
        </p:nvPicPr>
        <p:blipFill>
          <a:blip r:embed="rId4"/>
          <a:stretch>
            <a:fillRect/>
          </a:stretch>
        </p:blipFill>
        <p:spPr>
          <a:xfrm>
            <a:off x="6699577" y="4470435"/>
            <a:ext cx="470291" cy="536131"/>
          </a:xfrm>
          <a:prstGeom prst="rect">
            <a:avLst/>
          </a:prstGeom>
        </p:spPr>
      </p:pic>
      <p:cxnSp>
        <p:nvCxnSpPr>
          <p:cNvPr id="43" name="Straight Connector 42"/>
          <p:cNvCxnSpPr/>
          <p:nvPr/>
        </p:nvCxnSpPr>
        <p:spPr>
          <a:xfrm>
            <a:off x="4772009" y="1570678"/>
            <a:ext cx="0" cy="1162468"/>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0" idx="0"/>
            <a:endCxn id="10" idx="2"/>
          </p:cNvCxnSpPr>
          <p:nvPr/>
        </p:nvCxnSpPr>
        <p:spPr>
          <a:xfrm>
            <a:off x="5659543" y="1570685"/>
            <a:ext cx="0" cy="11624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489384" y="1570678"/>
            <a:ext cx="0" cy="1162468"/>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428729" y="2852434"/>
            <a:ext cx="989527" cy="384719"/>
          </a:xfrm>
          <a:prstGeom prst="rect">
            <a:avLst/>
          </a:prstGeom>
          <a:noFill/>
        </p:spPr>
        <p:txBody>
          <a:bodyPr wrap="square" lIns="91438" tIns="45719" rIns="91438" bIns="45719" rtlCol="0">
            <a:spAutoFit/>
          </a:bodyPr>
          <a:lstStyle/>
          <a:p>
            <a:r>
              <a:rPr lang="en-US" dirty="0">
                <a:latin typeface="Source Sans Pro"/>
                <a:cs typeface="Source Sans Pro"/>
              </a:rPr>
              <a:t>Task-1</a:t>
            </a:r>
          </a:p>
        </p:txBody>
      </p:sp>
      <p:sp>
        <p:nvSpPr>
          <p:cNvPr id="47" name="TextBox 46"/>
          <p:cNvSpPr txBox="1"/>
          <p:nvPr/>
        </p:nvSpPr>
        <p:spPr>
          <a:xfrm>
            <a:off x="4374762" y="3012178"/>
            <a:ext cx="989527" cy="384719"/>
          </a:xfrm>
          <a:prstGeom prst="rect">
            <a:avLst/>
          </a:prstGeom>
          <a:noFill/>
        </p:spPr>
        <p:txBody>
          <a:bodyPr wrap="square" lIns="91438" tIns="45719" rIns="91438" bIns="45719" rtlCol="0">
            <a:spAutoFit/>
          </a:bodyPr>
          <a:lstStyle/>
          <a:p>
            <a:r>
              <a:rPr lang="en-US" dirty="0">
                <a:latin typeface="Source Sans Pro"/>
                <a:cs typeface="Source Sans Pro"/>
              </a:rPr>
              <a:t>Task-2</a:t>
            </a:r>
          </a:p>
        </p:txBody>
      </p:sp>
      <p:sp>
        <p:nvSpPr>
          <p:cNvPr id="48" name="TextBox 47"/>
          <p:cNvSpPr txBox="1"/>
          <p:nvPr/>
        </p:nvSpPr>
        <p:spPr>
          <a:xfrm>
            <a:off x="5261083" y="3375073"/>
            <a:ext cx="989527" cy="384719"/>
          </a:xfrm>
          <a:prstGeom prst="rect">
            <a:avLst/>
          </a:prstGeom>
          <a:noFill/>
        </p:spPr>
        <p:txBody>
          <a:bodyPr wrap="square" lIns="91438" tIns="45719" rIns="91438" bIns="45719" rtlCol="0">
            <a:spAutoFit/>
          </a:bodyPr>
          <a:lstStyle/>
          <a:p>
            <a:r>
              <a:rPr lang="en-US" dirty="0">
                <a:latin typeface="Source Sans Pro"/>
                <a:cs typeface="Source Sans Pro"/>
              </a:rPr>
              <a:t>Task-3</a:t>
            </a:r>
          </a:p>
        </p:txBody>
      </p:sp>
      <p:sp>
        <p:nvSpPr>
          <p:cNvPr id="49" name="TextBox 48"/>
          <p:cNvSpPr txBox="1"/>
          <p:nvPr/>
        </p:nvSpPr>
        <p:spPr>
          <a:xfrm>
            <a:off x="6134462" y="3658429"/>
            <a:ext cx="989527" cy="384719"/>
          </a:xfrm>
          <a:prstGeom prst="rect">
            <a:avLst/>
          </a:prstGeom>
          <a:noFill/>
        </p:spPr>
        <p:txBody>
          <a:bodyPr wrap="square" lIns="91438" tIns="45719" rIns="91438" bIns="45719" rtlCol="0">
            <a:spAutoFit/>
          </a:bodyPr>
          <a:lstStyle/>
          <a:p>
            <a:r>
              <a:rPr lang="en-US" dirty="0">
                <a:latin typeface="Source Sans Pro"/>
                <a:cs typeface="Source Sans Pro"/>
              </a:rPr>
              <a:t>Task-4</a:t>
            </a:r>
          </a:p>
        </p:txBody>
      </p:sp>
      <p:sp>
        <p:nvSpPr>
          <p:cNvPr id="52" name="TextBox 51"/>
          <p:cNvSpPr txBox="1"/>
          <p:nvPr/>
        </p:nvSpPr>
        <p:spPr>
          <a:xfrm>
            <a:off x="7415452" y="2101388"/>
            <a:ext cx="1846797" cy="1015661"/>
          </a:xfrm>
          <a:prstGeom prst="rect">
            <a:avLst/>
          </a:prstGeom>
          <a:noFill/>
        </p:spPr>
        <p:txBody>
          <a:bodyPr wrap="square" lIns="91438" tIns="45719" rIns="91438" bIns="45719" rtlCol="0">
            <a:spAutoFit/>
          </a:bodyPr>
          <a:lstStyle/>
          <a:p>
            <a:r>
              <a:rPr lang="en-US" sz="2000" dirty="0" err="1">
                <a:latin typeface="Source Sans Pro"/>
                <a:cs typeface="Source Sans Pro"/>
              </a:rPr>
              <a:t>logLinesRDD</a:t>
            </a:r>
            <a:endParaRPr lang="en-US" sz="2000" dirty="0">
              <a:latin typeface="Source Sans Pro"/>
              <a:cs typeface="Source Sans Pro"/>
            </a:endParaRPr>
          </a:p>
          <a:p>
            <a:r>
              <a:rPr lang="en-US" sz="2000" dirty="0">
                <a:latin typeface="Source Sans Pro"/>
                <a:cs typeface="Source Sans Pro"/>
              </a:rPr>
              <a:t>(</a:t>
            </a:r>
            <a:r>
              <a:rPr lang="en-US" sz="2000" dirty="0" err="1">
                <a:latin typeface="Source Sans Pro"/>
                <a:cs typeface="Source Sans Pro"/>
              </a:rPr>
              <a:t>HadoopRDD</a:t>
            </a:r>
            <a:r>
              <a:rPr lang="en-US" sz="2000" dirty="0">
                <a:latin typeface="Source Sans Pro"/>
                <a:cs typeface="Source Sans Pro"/>
              </a:rPr>
              <a:t>)</a:t>
            </a:r>
          </a:p>
          <a:p>
            <a:endParaRPr lang="en-US" sz="2000" dirty="0">
              <a:latin typeface="Source Sans Pro"/>
              <a:cs typeface="Source Sans Pro"/>
            </a:endParaRPr>
          </a:p>
        </p:txBody>
      </p:sp>
      <p:sp>
        <p:nvSpPr>
          <p:cNvPr id="53" name="TextBox 52"/>
          <p:cNvSpPr txBox="1"/>
          <p:nvPr/>
        </p:nvSpPr>
        <p:spPr>
          <a:xfrm>
            <a:off x="7340821" y="4787563"/>
            <a:ext cx="1866013" cy="707884"/>
          </a:xfrm>
          <a:prstGeom prst="rect">
            <a:avLst/>
          </a:prstGeom>
          <a:noFill/>
        </p:spPr>
        <p:txBody>
          <a:bodyPr wrap="square" lIns="91438" tIns="45719" rIns="91438" bIns="45719" rtlCol="0">
            <a:spAutoFit/>
          </a:bodyPr>
          <a:lstStyle/>
          <a:p>
            <a:r>
              <a:rPr lang="en-US" sz="2000" dirty="0" err="1">
                <a:latin typeface="Source Sans Pro"/>
                <a:cs typeface="Source Sans Pro"/>
              </a:rPr>
              <a:t>errorsRDD</a:t>
            </a:r>
            <a:endParaRPr lang="en-US" sz="2000" dirty="0">
              <a:latin typeface="Source Sans Pro"/>
              <a:cs typeface="Source Sans Pro"/>
            </a:endParaRPr>
          </a:p>
          <a:p>
            <a:r>
              <a:rPr lang="en-US" sz="2000" dirty="0">
                <a:latin typeface="Source Sans Pro"/>
                <a:cs typeface="Source Sans Pro"/>
              </a:rPr>
              <a:t>(</a:t>
            </a:r>
            <a:r>
              <a:rPr lang="en-US" sz="2000" dirty="0" err="1">
                <a:latin typeface="Source Sans Pro"/>
                <a:cs typeface="Source Sans Pro"/>
              </a:rPr>
              <a:t>filteredRDD</a:t>
            </a:r>
            <a:r>
              <a:rPr lang="en-US" sz="2000" dirty="0">
                <a:latin typeface="Source Sans Pro"/>
                <a:cs typeface="Source Sans Pro"/>
              </a:rPr>
              <a:t>)</a:t>
            </a:r>
          </a:p>
        </p:txBody>
      </p:sp>
      <p:sp>
        <p:nvSpPr>
          <p:cNvPr id="57" name="TextBox 56"/>
          <p:cNvSpPr txBox="1"/>
          <p:nvPr/>
        </p:nvSpPr>
        <p:spPr>
          <a:xfrm>
            <a:off x="2533574" y="3396692"/>
            <a:ext cx="1102823" cy="338552"/>
          </a:xfrm>
          <a:prstGeom prst="rect">
            <a:avLst/>
          </a:prstGeom>
          <a:noFill/>
        </p:spPr>
        <p:txBody>
          <a:bodyPr wrap="square" lIns="91438" tIns="45719" rIns="91438" bIns="45719" rtlCol="0">
            <a:spAutoFit/>
          </a:bodyPr>
          <a:lstStyle/>
          <a:p>
            <a:r>
              <a:rPr lang="en-US" sz="1600" dirty="0">
                <a:solidFill>
                  <a:srgbClr val="FE5224"/>
                </a:solidFill>
                <a:latin typeface="Source Sans Pro"/>
                <a:cs typeface="Source Sans Pro"/>
              </a:rPr>
              <a:t>.filter(      )</a:t>
            </a:r>
          </a:p>
        </p:txBody>
      </p:sp>
      <p:sp>
        <p:nvSpPr>
          <p:cNvPr id="50" name="Title 1"/>
          <p:cNvSpPr>
            <a:spLocks noGrp="1"/>
          </p:cNvSpPr>
          <p:nvPr>
            <p:ph type="title"/>
          </p:nvPr>
        </p:nvSpPr>
        <p:spPr>
          <a:xfrm>
            <a:off x="339681" y="275167"/>
            <a:ext cx="11413939" cy="1143000"/>
          </a:xfrm>
        </p:spPr>
        <p:txBody>
          <a:bodyPr/>
          <a:lstStyle/>
          <a:p>
            <a:pPr algn="ctr"/>
            <a:r>
              <a:rPr lang="en-US" dirty="0" smtClean="0"/>
              <a:t>Partition &gt;&gt;&gt; Task &gt;&gt;&gt; Partition</a:t>
            </a:r>
            <a:endParaRPr lang="en-US" dirty="0"/>
          </a:p>
        </p:txBody>
      </p:sp>
      <p:pic>
        <p:nvPicPr>
          <p:cNvPr id="51" name="Picture 2" descr="http://www.insideoutretreats.com/site/images/TransformationButterflies.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00975" y="3396696"/>
            <a:ext cx="1432596" cy="341869"/>
          </a:xfrm>
          <a:prstGeom prst="rect">
            <a:avLst/>
          </a:prstGeom>
          <a:noFill/>
          <a:extLst>
            <a:ext uri="{909E8E84-426E-40dd-AFC4-6F175D3DCCD1}">
              <a14:hiddenFill xmlns="" xmlns:a14="http://schemas.microsoft.com/office/drawing/2010/main">
                <a:solidFill>
                  <a:srgbClr val="FFFFFF"/>
                </a:solidFill>
              </a14:hiddenFill>
            </a:ext>
          </a:extLst>
        </p:spPr>
      </p:pic>
      <p:sp>
        <p:nvSpPr>
          <p:cNvPr id="54" name="TextBox 53"/>
          <p:cNvSpPr txBox="1"/>
          <p:nvPr/>
        </p:nvSpPr>
        <p:spPr>
          <a:xfrm>
            <a:off x="3066884" y="3357367"/>
            <a:ext cx="296333" cy="415494"/>
          </a:xfrm>
          <a:prstGeom prst="rect">
            <a:avLst/>
          </a:prstGeom>
          <a:noFill/>
        </p:spPr>
        <p:txBody>
          <a:bodyPr wrap="square" lIns="121917" tIns="60958" rIns="121917" bIns="60958" rtlCol="0">
            <a:spAutoFit/>
          </a:bodyPr>
          <a:lstStyle/>
          <a:p>
            <a:r>
              <a:rPr lang="el-GR" dirty="0">
                <a:solidFill>
                  <a:schemeClr val="accent1">
                    <a:lumMod val="75000"/>
                  </a:schemeClr>
                </a:solidFill>
                <a:latin typeface="Consolas"/>
                <a:cs typeface="Consolas"/>
              </a:rPr>
              <a:t>λ</a:t>
            </a:r>
            <a:endParaRPr lang="en-US" dirty="0">
              <a:solidFill>
                <a:schemeClr val="accent1">
                  <a:lumMod val="75000"/>
                </a:schemeClr>
              </a:solidFill>
              <a:latin typeface="Consolas"/>
              <a:cs typeface="Consolas"/>
            </a:endParaRPr>
          </a:p>
        </p:txBody>
      </p:sp>
    </p:spTree>
    <p:extLst>
      <p:ext uri="{BB962C8B-B14F-4D97-AF65-F5344CB8AC3E}">
        <p14:creationId xmlns:p14="http://schemas.microsoft.com/office/powerpoint/2010/main" val="2221438508"/>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31996" y="1759122"/>
            <a:ext cx="9620751" cy="3785650"/>
          </a:xfrm>
          <a:prstGeom prst="rect">
            <a:avLst/>
          </a:prstGeom>
          <a:noFill/>
        </p:spPr>
        <p:txBody>
          <a:bodyPr wrap="square" lIns="91438" tIns="45719" rIns="91438" bIns="45719" rtlCol="0">
            <a:spAutoFit/>
          </a:bodyPr>
          <a:lstStyle/>
          <a:p>
            <a:pPr marL="342891" indent="-342891">
              <a:buAutoNum type="arabicParenR"/>
            </a:pPr>
            <a:r>
              <a:rPr lang="en-US" sz="2400" dirty="0">
                <a:latin typeface="Source Sans Pro Light"/>
              </a:rPr>
              <a:t>Create some input RDDs from external data or parallelize a collection in  your driver program.</a:t>
            </a:r>
          </a:p>
          <a:p>
            <a:pPr marL="342891" indent="-342891">
              <a:buAutoNum type="arabicParenR"/>
            </a:pPr>
            <a:endParaRPr lang="en-US" sz="2400" dirty="0">
              <a:latin typeface="Source Sans Pro Light"/>
            </a:endParaRPr>
          </a:p>
          <a:p>
            <a:pPr marL="342891" indent="-342891">
              <a:buAutoNum type="arabicParenR"/>
            </a:pPr>
            <a:r>
              <a:rPr lang="en-US" sz="2400" dirty="0">
                <a:latin typeface="Source Sans Pro Light"/>
              </a:rPr>
              <a:t>Lazily transform them to define new RDDs using transformations like  </a:t>
            </a:r>
            <a:r>
              <a:rPr lang="en-US" sz="2400" dirty="0">
                <a:latin typeface="Consolas" panose="020B0609020204030204" pitchFamily="49" charset="0"/>
                <a:cs typeface="Consolas" panose="020B0609020204030204" pitchFamily="49" charset="0"/>
              </a:rPr>
              <a:t>filter()</a:t>
            </a:r>
            <a:r>
              <a:rPr lang="en-US" sz="2400" dirty="0">
                <a:latin typeface="Source Sans Pro Light"/>
                <a:cs typeface="Consolas" panose="020B0609020204030204" pitchFamily="49" charset="0"/>
              </a:rPr>
              <a:t> </a:t>
            </a:r>
            <a:r>
              <a:rPr lang="en-US" sz="2400" dirty="0">
                <a:latin typeface="Source Sans Pro Light"/>
              </a:rPr>
              <a:t>or </a:t>
            </a:r>
            <a:r>
              <a:rPr lang="en-US" sz="2400" dirty="0">
                <a:latin typeface="Consolas" panose="020B0609020204030204" pitchFamily="49" charset="0"/>
                <a:cs typeface="Consolas" panose="020B0609020204030204" pitchFamily="49" charset="0"/>
              </a:rPr>
              <a:t>map()</a:t>
            </a:r>
          </a:p>
          <a:p>
            <a:pPr marL="342891" indent="-342891">
              <a:buAutoNum type="arabicParenR"/>
            </a:pPr>
            <a:endParaRPr lang="en-US" sz="2400" dirty="0">
              <a:latin typeface="Source Sans Pro Light"/>
            </a:endParaRPr>
          </a:p>
          <a:p>
            <a:pPr marL="342891" indent="-342891">
              <a:buAutoNum type="arabicParenR"/>
            </a:pPr>
            <a:r>
              <a:rPr lang="en-US" sz="2400" dirty="0">
                <a:latin typeface="Source Sans Pro Light"/>
              </a:rPr>
              <a:t>Ask Spark to </a:t>
            </a:r>
            <a:r>
              <a:rPr lang="en-US" sz="2400" dirty="0">
                <a:latin typeface="Consolas" panose="020B0609020204030204" pitchFamily="49" charset="0"/>
                <a:cs typeface="Consolas" panose="020B0609020204030204" pitchFamily="49" charset="0"/>
              </a:rPr>
              <a:t>cache()</a:t>
            </a:r>
            <a:r>
              <a:rPr lang="en-US" sz="2400" dirty="0">
                <a:latin typeface="Source Sans Pro Light"/>
                <a:cs typeface="Consolas" panose="020B0609020204030204" pitchFamily="49" charset="0"/>
              </a:rPr>
              <a:t> </a:t>
            </a:r>
            <a:r>
              <a:rPr lang="en-US" sz="2400" dirty="0">
                <a:latin typeface="Source Sans Pro Light"/>
              </a:rPr>
              <a:t>any intermediate RDDs that will need to be reused.</a:t>
            </a:r>
          </a:p>
          <a:p>
            <a:pPr marL="342891" indent="-342891">
              <a:buAutoNum type="arabicParenR"/>
            </a:pPr>
            <a:endParaRPr lang="en-US" sz="2400" dirty="0">
              <a:latin typeface="Source Sans Pro Light"/>
            </a:endParaRPr>
          </a:p>
          <a:p>
            <a:pPr marL="342891" indent="-342891">
              <a:buAutoNum type="arabicParenR"/>
            </a:pPr>
            <a:r>
              <a:rPr lang="en-US" sz="2400" dirty="0">
                <a:latin typeface="Source Sans Pro Light"/>
              </a:rPr>
              <a:t>Launch actions such as  </a:t>
            </a:r>
            <a:r>
              <a:rPr lang="en-US" sz="2400" dirty="0">
                <a:latin typeface="Consolas" panose="020B0609020204030204" pitchFamily="49" charset="0"/>
                <a:cs typeface="Consolas" panose="020B0609020204030204" pitchFamily="49" charset="0"/>
              </a:rPr>
              <a:t>count()</a:t>
            </a:r>
            <a:r>
              <a:rPr lang="en-US" sz="2400" dirty="0">
                <a:latin typeface="Source Sans Pro Light"/>
                <a:cs typeface="Consolas" panose="020B0609020204030204" pitchFamily="49" charset="0"/>
              </a:rPr>
              <a:t> </a:t>
            </a:r>
            <a:r>
              <a:rPr lang="en-US" sz="2400" dirty="0">
                <a:latin typeface="Source Sans Pro Light"/>
              </a:rPr>
              <a:t>and  </a:t>
            </a:r>
            <a:r>
              <a:rPr lang="en-US" sz="2400" dirty="0">
                <a:latin typeface="Consolas" panose="020B0609020204030204" pitchFamily="49" charset="0"/>
                <a:cs typeface="Consolas" panose="020B0609020204030204" pitchFamily="49" charset="0"/>
              </a:rPr>
              <a:t>collect()</a:t>
            </a:r>
            <a:r>
              <a:rPr lang="en-US" sz="2400" dirty="0">
                <a:latin typeface="Source Sans Pro Light"/>
                <a:cs typeface="Consolas" panose="020B0609020204030204" pitchFamily="49" charset="0"/>
              </a:rPr>
              <a:t> </a:t>
            </a:r>
            <a:r>
              <a:rPr lang="en-US" sz="2400" dirty="0">
                <a:latin typeface="Source Sans Pro Light"/>
              </a:rPr>
              <a:t>to kick off a parallel computation, which is then optimized and executed by Spark.</a:t>
            </a:r>
          </a:p>
        </p:txBody>
      </p:sp>
      <p:sp>
        <p:nvSpPr>
          <p:cNvPr id="4" name="Title 1"/>
          <p:cNvSpPr>
            <a:spLocks noGrp="1"/>
          </p:cNvSpPr>
          <p:nvPr>
            <p:ph type="title"/>
          </p:nvPr>
        </p:nvSpPr>
        <p:spPr>
          <a:xfrm>
            <a:off x="339681" y="275167"/>
            <a:ext cx="11413939" cy="1143000"/>
          </a:xfrm>
        </p:spPr>
        <p:txBody>
          <a:bodyPr/>
          <a:lstStyle/>
          <a:p>
            <a:r>
              <a:rPr lang="en-US" dirty="0" smtClean="0"/>
              <a:t>Lifecycle of a Spark Program</a:t>
            </a:r>
            <a:endParaRPr lang="en-US" dirty="0"/>
          </a:p>
        </p:txBody>
      </p:sp>
    </p:spTree>
    <p:extLst>
      <p:ext uri="{BB962C8B-B14F-4D97-AF65-F5344CB8AC3E}">
        <p14:creationId xmlns:p14="http://schemas.microsoft.com/office/powerpoint/2010/main" val="2858317221"/>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71663" y="1360177"/>
            <a:ext cx="3031571" cy="415494"/>
          </a:xfrm>
          <a:prstGeom prst="rect">
            <a:avLst/>
          </a:prstGeom>
          <a:noFill/>
        </p:spPr>
        <p:txBody>
          <a:bodyPr wrap="none" lIns="91426" tIns="45718" rIns="91426" bIns="45718" rtlCol="0">
            <a:spAutoFit/>
          </a:bodyPr>
          <a:lstStyle/>
          <a:p>
            <a:r>
              <a:rPr lang="en-US" sz="2100" dirty="0">
                <a:latin typeface="Newslab Thin"/>
                <a:cs typeface="Newslab Thin"/>
              </a:rPr>
              <a:t>making big data simple</a:t>
            </a:r>
          </a:p>
        </p:txBody>
      </p:sp>
      <p:pic>
        <p:nvPicPr>
          <p:cNvPr id="4" name="Picture 4" descr="Notebook"/>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744981" y="1225515"/>
            <a:ext cx="4013584" cy="4043536"/>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7850901" y="5535967"/>
            <a:ext cx="3907667" cy="830993"/>
          </a:xfrm>
          <a:prstGeom prst="rect">
            <a:avLst/>
          </a:prstGeom>
          <a:noFill/>
        </p:spPr>
        <p:txBody>
          <a:bodyPr wrap="square" lIns="91426" tIns="45718" rIns="91426" bIns="45718" rtlCol="0">
            <a:spAutoFit/>
          </a:bodyPr>
          <a:lstStyle/>
          <a:p>
            <a:r>
              <a:rPr lang="en-US" sz="1200" dirty="0">
                <a:latin typeface="Source Sans Pro"/>
                <a:cs typeface="Source Sans Pro"/>
              </a:rPr>
              <a:t>Databricks Cloud:</a:t>
            </a:r>
          </a:p>
          <a:p>
            <a:r>
              <a:rPr lang="en-US" sz="1200" dirty="0">
                <a:solidFill>
                  <a:srgbClr val="000000"/>
                </a:solidFill>
                <a:latin typeface="Source Sans Pro Light"/>
                <a:cs typeface="Source Sans Pro Light"/>
              </a:rPr>
              <a:t>“A unified platform for building Big Data pipelines – from ETL to Exploration and Dashboards, to Advanced Analytics and Data Products.”</a:t>
            </a:r>
          </a:p>
        </p:txBody>
      </p:sp>
      <p:sp>
        <p:nvSpPr>
          <p:cNvPr id="6" name="TextBox 5"/>
          <p:cNvSpPr txBox="1"/>
          <p:nvPr/>
        </p:nvSpPr>
        <p:spPr>
          <a:xfrm>
            <a:off x="297667" y="1800961"/>
            <a:ext cx="4370079" cy="2285237"/>
          </a:xfrm>
          <a:prstGeom prst="rect">
            <a:avLst/>
          </a:prstGeom>
          <a:noFill/>
        </p:spPr>
        <p:txBody>
          <a:bodyPr wrap="none" lIns="91426" tIns="45718" rIns="91426" bIns="45718" rtlCol="0">
            <a:spAutoFit/>
          </a:bodyPr>
          <a:lstStyle/>
          <a:p>
            <a:pPr marL="257128" indent="-257128">
              <a:lnSpc>
                <a:spcPct val="150000"/>
              </a:lnSpc>
              <a:buFont typeface="Arial" panose="020B0604020202020204" pitchFamily="34" charset="0"/>
              <a:buChar char="•"/>
            </a:pPr>
            <a:r>
              <a:rPr lang="en-US" dirty="0">
                <a:latin typeface="Source Sans Pro Light"/>
                <a:cs typeface="Source Sans Pro Light"/>
              </a:rPr>
              <a:t>Founded in late 2013</a:t>
            </a:r>
          </a:p>
          <a:p>
            <a:pPr marL="257128" indent="-257128">
              <a:lnSpc>
                <a:spcPct val="150000"/>
              </a:lnSpc>
              <a:buFont typeface="Arial" panose="020B0604020202020204" pitchFamily="34" charset="0"/>
              <a:buChar char="•"/>
            </a:pPr>
            <a:r>
              <a:rPr lang="en-US" dirty="0">
                <a:latin typeface="Source Sans Pro Light"/>
                <a:cs typeface="Source Sans Pro Light"/>
              </a:rPr>
              <a:t>by the creators of Apache Spark</a:t>
            </a:r>
          </a:p>
          <a:p>
            <a:pPr marL="257128" indent="-257128">
              <a:lnSpc>
                <a:spcPct val="150000"/>
              </a:lnSpc>
              <a:buFont typeface="Arial" panose="020B0604020202020204" pitchFamily="34" charset="0"/>
              <a:buChar char="•"/>
            </a:pPr>
            <a:r>
              <a:rPr lang="en-US" dirty="0">
                <a:latin typeface="Source Sans Pro Light"/>
                <a:cs typeface="Source Sans Pro Light"/>
              </a:rPr>
              <a:t>Original team from UC Berkeley AMPLab</a:t>
            </a:r>
          </a:p>
          <a:p>
            <a:pPr marL="257128" indent="-257128">
              <a:lnSpc>
                <a:spcPct val="150000"/>
              </a:lnSpc>
              <a:buFont typeface="Arial" panose="020B0604020202020204" pitchFamily="34" charset="0"/>
              <a:buChar char="•"/>
            </a:pPr>
            <a:r>
              <a:rPr lang="en-US" dirty="0">
                <a:latin typeface="Source Sans Pro Light"/>
                <a:cs typeface="Source Sans Pro Light"/>
              </a:rPr>
              <a:t>Raised $47 Million in 2 rounds</a:t>
            </a:r>
          </a:p>
          <a:p>
            <a:pPr marL="257128" indent="-257128">
              <a:lnSpc>
                <a:spcPct val="150000"/>
              </a:lnSpc>
              <a:buFont typeface="Arial" panose="020B0604020202020204" pitchFamily="34" charset="0"/>
              <a:buChar char="•"/>
            </a:pPr>
            <a:r>
              <a:rPr lang="en-US" dirty="0" smtClean="0">
                <a:latin typeface="Source Sans Pro Light"/>
                <a:cs typeface="Source Sans Pro Light"/>
              </a:rPr>
              <a:t>~300 employees</a:t>
            </a:r>
            <a:endParaRPr lang="en-US" dirty="0">
              <a:latin typeface="Source Sans Pro Light"/>
              <a:cs typeface="Source Sans Pro Light"/>
            </a:endParaRPr>
          </a:p>
        </p:txBody>
      </p:sp>
      <p:pic>
        <p:nvPicPr>
          <p:cNvPr id="9" name="Picture 6"/>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90134" y="572675"/>
            <a:ext cx="4730751" cy="70696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1353044"/>
      </p:ext>
    </p:extLst>
  </p:cSld>
  <p:clrMapOvr>
    <a:masterClrMapping/>
  </p:clrMapOvr>
  <p:transition>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743865570"/>
              </p:ext>
            </p:extLst>
          </p:nvPr>
        </p:nvGraphicFramePr>
        <p:xfrm>
          <a:off x="2173205" y="1559537"/>
          <a:ext cx="7410450" cy="3668850"/>
        </p:xfrm>
        <a:graphic>
          <a:graphicData uri="http://schemas.openxmlformats.org/drawingml/2006/table">
            <a:tbl>
              <a:tblPr firstRow="1" bandRow="1">
                <a:tableStyleId>{2D5ABB26-0587-4C30-8999-92F81FD0307C}</a:tableStyleId>
              </a:tblPr>
              <a:tblGrid>
                <a:gridCol w="3040400"/>
                <a:gridCol w="2175791"/>
                <a:gridCol w="2194259"/>
              </a:tblGrid>
              <a:tr h="514955">
                <a:tc>
                  <a:txBody>
                    <a:bodyPr/>
                    <a:lstStyle/>
                    <a:p>
                      <a:r>
                        <a:rPr lang="en-US" sz="1600" dirty="0" smtClean="0">
                          <a:latin typeface="Consolas" panose="020B0609020204030204" pitchFamily="49" charset="0"/>
                          <a:cs typeface="Consolas" panose="020B0609020204030204" pitchFamily="49" charset="0"/>
                        </a:rPr>
                        <a:t>map()</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intersection()</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cartesian</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r>
              <a:tr h="57912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err="1" smtClean="0">
                          <a:latin typeface="Consolas" panose="020B0609020204030204" pitchFamily="49" charset="0"/>
                          <a:cs typeface="Consolas" panose="020B0609020204030204" pitchFamily="49" charset="0"/>
                        </a:rPr>
                        <a:t>flatMap</a:t>
                      </a:r>
                      <a:r>
                        <a:rPr lang="en-US" sz="1600" dirty="0" smtClean="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distinct()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pipe()</a:t>
                      </a:r>
                      <a:endParaRPr lang="en-US" sz="1600" dirty="0">
                        <a:latin typeface="Consolas" panose="020B0609020204030204" pitchFamily="49" charset="0"/>
                        <a:cs typeface="Consolas" panose="020B0609020204030204" pitchFamily="49" charset="0"/>
                      </a:endParaRPr>
                    </a:p>
                  </a:txBody>
                  <a:tcPr/>
                </a:tc>
              </a:tr>
              <a:tr h="514955">
                <a:tc>
                  <a:txBody>
                    <a:bodyPr/>
                    <a:lstStyle/>
                    <a:p>
                      <a:r>
                        <a:rPr lang="en-US" sz="1600" dirty="0" smtClean="0">
                          <a:latin typeface="Consolas" panose="020B0609020204030204" pitchFamily="49" charset="0"/>
                          <a:cs typeface="Consolas" panose="020B0609020204030204" pitchFamily="49" charset="0"/>
                        </a:rPr>
                        <a:t>filter() </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groupByKey</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coalesce()</a:t>
                      </a:r>
                      <a:endParaRPr lang="en-US" sz="1600" dirty="0">
                        <a:latin typeface="Consolas" panose="020B0609020204030204" pitchFamily="49" charset="0"/>
                        <a:cs typeface="Consolas" panose="020B0609020204030204" pitchFamily="49" charset="0"/>
                      </a:endParaRPr>
                    </a:p>
                  </a:txBody>
                  <a:tcPr/>
                </a:tc>
              </a:tr>
              <a:tr h="514955">
                <a:tc>
                  <a:txBody>
                    <a:bodyPr/>
                    <a:lstStyle/>
                    <a:p>
                      <a:r>
                        <a:rPr lang="en-US" sz="1600" dirty="0" err="1" smtClean="0">
                          <a:latin typeface="Consolas" panose="020B0609020204030204" pitchFamily="49" charset="0"/>
                          <a:cs typeface="Consolas" panose="020B0609020204030204" pitchFamily="49" charset="0"/>
                        </a:rPr>
                        <a:t>mapPartitions</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reduceByKey</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repartition()</a:t>
                      </a:r>
                      <a:endParaRPr lang="en-US" sz="1600" dirty="0">
                        <a:latin typeface="Consolas" panose="020B0609020204030204" pitchFamily="49" charset="0"/>
                        <a:cs typeface="Consolas" panose="020B0609020204030204" pitchFamily="49" charset="0"/>
                      </a:endParaRPr>
                    </a:p>
                  </a:txBody>
                  <a:tcPr/>
                </a:tc>
              </a:tr>
              <a:tr h="514955">
                <a:tc>
                  <a:txBody>
                    <a:bodyPr/>
                    <a:lstStyle/>
                    <a:p>
                      <a:r>
                        <a:rPr lang="en-US" sz="1600" dirty="0" err="1" smtClean="0">
                          <a:latin typeface="Consolas" panose="020B0609020204030204" pitchFamily="49" charset="0"/>
                          <a:cs typeface="Consolas" panose="020B0609020204030204" pitchFamily="49" charset="0"/>
                        </a:rPr>
                        <a:t>mapPartitionsWithIndex</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sortByKey</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partitionBy</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r>
              <a:tr h="514955">
                <a:tc>
                  <a:txBody>
                    <a:bodyPr/>
                    <a:lstStyle/>
                    <a:p>
                      <a:r>
                        <a:rPr lang="en-US" sz="1600" dirty="0" smtClean="0">
                          <a:latin typeface="Consolas" panose="020B0609020204030204" pitchFamily="49" charset="0"/>
                          <a:cs typeface="Consolas" panose="020B0609020204030204" pitchFamily="49" charset="0"/>
                        </a:rPr>
                        <a:t>sample()</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join()</a:t>
                      </a:r>
                      <a:endParaRPr lang="en-US" sz="1600" dirty="0">
                        <a:latin typeface="Consolas" panose="020B0609020204030204" pitchFamily="49" charset="0"/>
                        <a:cs typeface="Consolas" panose="020B0609020204030204" pitchFamily="49"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Consolas" panose="020B0609020204030204" pitchFamily="49" charset="0"/>
                          <a:cs typeface="Consolas" panose="020B0609020204030204" pitchFamily="49" charset="0"/>
                        </a:rPr>
                        <a:t>...</a:t>
                      </a:r>
                    </a:p>
                  </a:txBody>
                  <a:tcPr/>
                </a:tc>
              </a:tr>
              <a:tr h="514955">
                <a:tc>
                  <a:txBody>
                    <a:bodyPr/>
                    <a:lstStyle/>
                    <a:p>
                      <a:r>
                        <a:rPr lang="en-US" sz="1600" dirty="0" smtClean="0">
                          <a:latin typeface="Consolas" panose="020B0609020204030204" pitchFamily="49" charset="0"/>
                          <a:cs typeface="Consolas" panose="020B0609020204030204" pitchFamily="49" charset="0"/>
                        </a:rPr>
                        <a:t>union()</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cogroup</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Consolas" panose="020B0609020204030204" pitchFamily="49" charset="0"/>
                          <a:cs typeface="Consolas" panose="020B0609020204030204" pitchFamily="49" charset="0"/>
                        </a:rPr>
                        <a:t>...</a:t>
                      </a:r>
                    </a:p>
                  </a:txBody>
                  <a:tcPr/>
                </a:tc>
              </a:tr>
            </a:tbl>
          </a:graphicData>
        </a:graphic>
      </p:graphicFrame>
      <p:sp>
        <p:nvSpPr>
          <p:cNvPr id="5" name="Title 1"/>
          <p:cNvSpPr>
            <a:spLocks noGrp="1"/>
          </p:cNvSpPr>
          <p:nvPr>
            <p:ph type="title"/>
          </p:nvPr>
        </p:nvSpPr>
        <p:spPr>
          <a:xfrm>
            <a:off x="339681" y="275167"/>
            <a:ext cx="11413939" cy="1143000"/>
          </a:xfrm>
        </p:spPr>
        <p:txBody>
          <a:bodyPr/>
          <a:lstStyle/>
          <a:p>
            <a:r>
              <a:rPr lang="en-US" dirty="0" smtClean="0"/>
              <a:t>Transformations (lazy)</a:t>
            </a:r>
            <a:endParaRPr lang="en-US" dirty="0"/>
          </a:p>
        </p:txBody>
      </p:sp>
    </p:spTree>
    <p:extLst>
      <p:ext uri="{BB962C8B-B14F-4D97-AF65-F5344CB8AC3E}">
        <p14:creationId xmlns:p14="http://schemas.microsoft.com/office/powerpoint/2010/main" val="2001672677"/>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45483621"/>
              </p:ext>
            </p:extLst>
          </p:nvPr>
        </p:nvGraphicFramePr>
        <p:xfrm>
          <a:off x="2316244" y="2023091"/>
          <a:ext cx="7102922" cy="3604685"/>
        </p:xfrm>
        <a:graphic>
          <a:graphicData uri="http://schemas.openxmlformats.org/drawingml/2006/table">
            <a:tbl>
              <a:tblPr firstRow="1" bandRow="1">
                <a:tableStyleId>{2D5ABB26-0587-4C30-8999-92F81FD0307C}</a:tableStyleId>
              </a:tblPr>
              <a:tblGrid>
                <a:gridCol w="4209289"/>
                <a:gridCol w="2893633"/>
              </a:tblGrid>
              <a:tr h="514955">
                <a:tc>
                  <a:txBody>
                    <a:bodyPr/>
                    <a:lstStyle/>
                    <a:p>
                      <a:r>
                        <a:rPr lang="en-US" sz="1900" dirty="0" smtClean="0">
                          <a:latin typeface="Consolas" panose="020B0609020204030204" pitchFamily="49" charset="0"/>
                          <a:cs typeface="Consolas" panose="020B0609020204030204" pitchFamily="49" charset="0"/>
                        </a:rPr>
                        <a:t>reduce()</a:t>
                      </a:r>
                      <a:endParaRPr lang="en-US" sz="1900" dirty="0">
                        <a:latin typeface="Consolas" panose="020B0609020204030204" pitchFamily="49" charset="0"/>
                        <a:cs typeface="Consolas" panose="020B0609020204030204" pitchFamily="49" charset="0"/>
                      </a:endParaRPr>
                    </a:p>
                  </a:txBody>
                  <a:tcPr/>
                </a:tc>
                <a:tc>
                  <a:txBody>
                    <a:bodyPr/>
                    <a:lstStyle/>
                    <a:p>
                      <a:r>
                        <a:rPr lang="en-US" sz="1900" dirty="0" err="1" smtClean="0">
                          <a:latin typeface="Consolas" panose="020B0609020204030204" pitchFamily="49" charset="0"/>
                          <a:cs typeface="Consolas" panose="020B0609020204030204" pitchFamily="49" charset="0"/>
                        </a:rPr>
                        <a:t>takeOrdered</a:t>
                      </a:r>
                      <a:r>
                        <a:rPr lang="en-US" sz="1900" dirty="0" smtClean="0">
                          <a:latin typeface="Consolas" panose="020B0609020204030204" pitchFamily="49" charset="0"/>
                          <a:cs typeface="Consolas" panose="020B0609020204030204" pitchFamily="49" charset="0"/>
                        </a:rPr>
                        <a:t>()</a:t>
                      </a:r>
                      <a:endParaRPr lang="en-US" sz="1900" dirty="0">
                        <a:latin typeface="Consolas" panose="020B0609020204030204" pitchFamily="49" charset="0"/>
                        <a:cs typeface="Consolas" panose="020B0609020204030204" pitchFamily="49" charset="0"/>
                      </a:endParaRPr>
                    </a:p>
                  </a:txBody>
                  <a:tcPr/>
                </a:tc>
              </a:tr>
              <a:tr h="514955">
                <a:tc>
                  <a:txBody>
                    <a:bodyPr/>
                    <a:lstStyle/>
                    <a:p>
                      <a:r>
                        <a:rPr lang="en-US" sz="1900" dirty="0" smtClean="0">
                          <a:latin typeface="Consolas" panose="020B0609020204030204" pitchFamily="49" charset="0"/>
                          <a:cs typeface="Consolas" panose="020B0609020204030204" pitchFamily="49" charset="0"/>
                        </a:rPr>
                        <a:t>collect()</a:t>
                      </a:r>
                      <a:endParaRPr lang="en-US" sz="1900" dirty="0">
                        <a:latin typeface="Consolas" panose="020B0609020204030204" pitchFamily="49" charset="0"/>
                        <a:cs typeface="Consolas" panose="020B0609020204030204" pitchFamily="49" charset="0"/>
                      </a:endParaRPr>
                    </a:p>
                  </a:txBody>
                  <a:tcPr/>
                </a:tc>
                <a:tc>
                  <a:txBody>
                    <a:bodyPr/>
                    <a:lstStyle/>
                    <a:p>
                      <a:r>
                        <a:rPr lang="en-US" sz="1900" dirty="0" err="1" smtClean="0">
                          <a:latin typeface="Consolas" panose="020B0609020204030204" pitchFamily="49" charset="0"/>
                          <a:cs typeface="Consolas" panose="020B0609020204030204" pitchFamily="49" charset="0"/>
                        </a:rPr>
                        <a:t>saveAsTextFile</a:t>
                      </a:r>
                      <a:r>
                        <a:rPr lang="en-US" sz="1900" dirty="0" smtClean="0">
                          <a:latin typeface="Consolas" panose="020B0609020204030204" pitchFamily="49" charset="0"/>
                          <a:cs typeface="Consolas" panose="020B0609020204030204" pitchFamily="49" charset="0"/>
                        </a:rPr>
                        <a:t>()</a:t>
                      </a:r>
                      <a:endParaRPr lang="en-US" sz="1900" dirty="0">
                        <a:latin typeface="Consolas" panose="020B0609020204030204" pitchFamily="49" charset="0"/>
                        <a:cs typeface="Consolas" panose="020B0609020204030204" pitchFamily="49" charset="0"/>
                      </a:endParaRPr>
                    </a:p>
                  </a:txBody>
                  <a:tcPr/>
                </a:tc>
              </a:tr>
              <a:tr h="514955">
                <a:tc>
                  <a:txBody>
                    <a:bodyPr/>
                    <a:lstStyle/>
                    <a:p>
                      <a:r>
                        <a:rPr lang="en-US" sz="1900" dirty="0" smtClean="0">
                          <a:latin typeface="Consolas" panose="020B0609020204030204" pitchFamily="49" charset="0"/>
                          <a:cs typeface="Consolas" panose="020B0609020204030204" pitchFamily="49" charset="0"/>
                        </a:rPr>
                        <a:t>count()</a:t>
                      </a:r>
                      <a:endParaRPr lang="en-US" sz="1900" dirty="0">
                        <a:latin typeface="Consolas" panose="020B0609020204030204" pitchFamily="49" charset="0"/>
                        <a:cs typeface="Consolas" panose="020B0609020204030204" pitchFamily="49" charset="0"/>
                      </a:endParaRPr>
                    </a:p>
                  </a:txBody>
                  <a:tcPr/>
                </a:tc>
                <a:tc>
                  <a:txBody>
                    <a:bodyPr/>
                    <a:lstStyle/>
                    <a:p>
                      <a:r>
                        <a:rPr lang="en-US" sz="1900" dirty="0" err="1" smtClean="0">
                          <a:latin typeface="Consolas" panose="020B0609020204030204" pitchFamily="49" charset="0"/>
                          <a:cs typeface="Consolas" panose="020B0609020204030204" pitchFamily="49" charset="0"/>
                        </a:rPr>
                        <a:t>saveAsSequenceFile</a:t>
                      </a:r>
                      <a:r>
                        <a:rPr lang="en-US" sz="1900" dirty="0" smtClean="0">
                          <a:latin typeface="Consolas" panose="020B0609020204030204" pitchFamily="49" charset="0"/>
                          <a:cs typeface="Consolas" panose="020B0609020204030204" pitchFamily="49" charset="0"/>
                        </a:rPr>
                        <a:t>()</a:t>
                      </a:r>
                      <a:endParaRPr lang="en-US" sz="1900" dirty="0">
                        <a:latin typeface="Consolas" panose="020B0609020204030204" pitchFamily="49" charset="0"/>
                        <a:cs typeface="Consolas" panose="020B0609020204030204" pitchFamily="49" charset="0"/>
                      </a:endParaRPr>
                    </a:p>
                  </a:txBody>
                  <a:tcPr/>
                </a:tc>
              </a:tr>
              <a:tr h="514955">
                <a:tc>
                  <a:txBody>
                    <a:bodyPr/>
                    <a:lstStyle/>
                    <a:p>
                      <a:r>
                        <a:rPr lang="en-US" sz="1900" dirty="0" smtClean="0">
                          <a:latin typeface="Consolas" panose="020B0609020204030204" pitchFamily="49" charset="0"/>
                          <a:cs typeface="Consolas" panose="020B0609020204030204" pitchFamily="49" charset="0"/>
                        </a:rPr>
                        <a:t>first()</a:t>
                      </a:r>
                      <a:endParaRPr lang="en-US" sz="1900" dirty="0">
                        <a:latin typeface="Consolas" panose="020B0609020204030204" pitchFamily="49" charset="0"/>
                        <a:cs typeface="Consolas" panose="020B0609020204030204" pitchFamily="49" charset="0"/>
                      </a:endParaRPr>
                    </a:p>
                  </a:txBody>
                  <a:tcPr/>
                </a:tc>
                <a:tc>
                  <a:txBody>
                    <a:bodyPr/>
                    <a:lstStyle/>
                    <a:p>
                      <a:r>
                        <a:rPr lang="en-US" sz="1900" dirty="0" err="1" smtClean="0">
                          <a:latin typeface="Consolas" panose="020B0609020204030204" pitchFamily="49" charset="0"/>
                          <a:cs typeface="Consolas" panose="020B0609020204030204" pitchFamily="49" charset="0"/>
                        </a:rPr>
                        <a:t>saveAsObjectFile</a:t>
                      </a:r>
                      <a:r>
                        <a:rPr lang="en-US" sz="1900" dirty="0" smtClean="0">
                          <a:latin typeface="Consolas" panose="020B0609020204030204" pitchFamily="49" charset="0"/>
                          <a:cs typeface="Consolas" panose="020B0609020204030204" pitchFamily="49" charset="0"/>
                        </a:rPr>
                        <a:t>()</a:t>
                      </a:r>
                      <a:endParaRPr lang="en-US" sz="1900" dirty="0">
                        <a:latin typeface="Consolas" panose="020B0609020204030204" pitchFamily="49" charset="0"/>
                        <a:cs typeface="Consolas" panose="020B0609020204030204" pitchFamily="49" charset="0"/>
                      </a:endParaRPr>
                    </a:p>
                  </a:txBody>
                  <a:tcPr/>
                </a:tc>
              </a:tr>
              <a:tr h="514955">
                <a:tc>
                  <a:txBody>
                    <a:bodyPr/>
                    <a:lstStyle/>
                    <a:p>
                      <a:r>
                        <a:rPr lang="en-US" sz="1900" dirty="0" smtClean="0">
                          <a:latin typeface="Consolas" panose="020B0609020204030204" pitchFamily="49" charset="0"/>
                          <a:cs typeface="Consolas" panose="020B0609020204030204" pitchFamily="49" charset="0"/>
                        </a:rPr>
                        <a:t>take()</a:t>
                      </a:r>
                      <a:endParaRPr lang="en-US" sz="1900" dirty="0">
                        <a:latin typeface="Consolas" panose="020B0609020204030204" pitchFamily="49" charset="0"/>
                        <a:cs typeface="Consolas" panose="020B0609020204030204" pitchFamily="49" charset="0"/>
                      </a:endParaRPr>
                    </a:p>
                  </a:txBody>
                  <a:tcPr/>
                </a:tc>
                <a:tc>
                  <a:txBody>
                    <a:bodyPr/>
                    <a:lstStyle/>
                    <a:p>
                      <a:r>
                        <a:rPr lang="en-US" sz="1900" dirty="0" err="1" smtClean="0">
                          <a:latin typeface="Consolas" panose="020B0609020204030204" pitchFamily="49" charset="0"/>
                          <a:cs typeface="Consolas" panose="020B0609020204030204" pitchFamily="49" charset="0"/>
                        </a:rPr>
                        <a:t>countByKey</a:t>
                      </a:r>
                      <a:r>
                        <a:rPr lang="en-US" sz="1900" dirty="0" smtClean="0">
                          <a:latin typeface="Consolas" panose="020B0609020204030204" pitchFamily="49" charset="0"/>
                          <a:cs typeface="Consolas" panose="020B0609020204030204" pitchFamily="49" charset="0"/>
                        </a:rPr>
                        <a:t>()</a:t>
                      </a:r>
                      <a:endParaRPr lang="en-US" sz="1900" dirty="0">
                        <a:latin typeface="Consolas" panose="020B0609020204030204" pitchFamily="49" charset="0"/>
                        <a:cs typeface="Consolas" panose="020B0609020204030204" pitchFamily="49" charset="0"/>
                      </a:endParaRPr>
                    </a:p>
                  </a:txBody>
                  <a:tcPr/>
                </a:tc>
              </a:tr>
              <a:tr h="514955">
                <a:tc>
                  <a:txBody>
                    <a:bodyPr/>
                    <a:lstStyle/>
                    <a:p>
                      <a:r>
                        <a:rPr lang="en-US" sz="1900" dirty="0" err="1" smtClean="0">
                          <a:latin typeface="Consolas" panose="020B0609020204030204" pitchFamily="49" charset="0"/>
                          <a:cs typeface="Consolas" panose="020B0609020204030204" pitchFamily="49" charset="0"/>
                        </a:rPr>
                        <a:t>takeSample</a:t>
                      </a:r>
                      <a:r>
                        <a:rPr lang="en-US" sz="1900" dirty="0" smtClean="0">
                          <a:latin typeface="Consolas" panose="020B0609020204030204" pitchFamily="49" charset="0"/>
                          <a:cs typeface="Consolas" panose="020B0609020204030204" pitchFamily="49" charset="0"/>
                        </a:rPr>
                        <a:t>()</a:t>
                      </a:r>
                      <a:endParaRPr lang="en-US" sz="1900" dirty="0">
                        <a:latin typeface="Consolas" panose="020B0609020204030204" pitchFamily="49" charset="0"/>
                        <a:cs typeface="Consolas" panose="020B0609020204030204" pitchFamily="49" charset="0"/>
                      </a:endParaRPr>
                    </a:p>
                  </a:txBody>
                  <a:tcPr/>
                </a:tc>
                <a:tc>
                  <a:txBody>
                    <a:bodyPr/>
                    <a:lstStyle/>
                    <a:p>
                      <a:r>
                        <a:rPr lang="en-US" sz="1900" dirty="0" err="1" smtClean="0">
                          <a:latin typeface="Consolas" panose="020B0609020204030204" pitchFamily="49" charset="0"/>
                          <a:cs typeface="Consolas" panose="020B0609020204030204" pitchFamily="49" charset="0"/>
                        </a:rPr>
                        <a:t>foreach</a:t>
                      </a:r>
                      <a:r>
                        <a:rPr lang="en-US" sz="1900" dirty="0" smtClean="0">
                          <a:latin typeface="Consolas" panose="020B0609020204030204" pitchFamily="49" charset="0"/>
                          <a:cs typeface="Consolas" panose="020B0609020204030204" pitchFamily="49" charset="0"/>
                        </a:rPr>
                        <a:t>()</a:t>
                      </a:r>
                      <a:endParaRPr lang="en-US" sz="1900" dirty="0">
                        <a:latin typeface="Consolas" panose="020B0609020204030204" pitchFamily="49" charset="0"/>
                        <a:cs typeface="Consolas" panose="020B0609020204030204" pitchFamily="49" charset="0"/>
                      </a:endParaRPr>
                    </a:p>
                  </a:txBody>
                  <a:tcPr/>
                </a:tc>
              </a:tr>
              <a:tr h="514955">
                <a:tc>
                  <a:txBody>
                    <a:bodyPr/>
                    <a:lstStyle/>
                    <a:p>
                      <a:r>
                        <a:rPr lang="en-US" sz="1900" dirty="0" err="1" smtClean="0">
                          <a:solidFill>
                            <a:schemeClr val="tx2"/>
                          </a:solidFill>
                          <a:latin typeface="Consolas" panose="020B0609020204030204" pitchFamily="49" charset="0"/>
                          <a:cs typeface="Consolas" panose="020B0609020204030204" pitchFamily="49" charset="0"/>
                        </a:rPr>
                        <a:t>saveToCassandra</a:t>
                      </a:r>
                      <a:r>
                        <a:rPr lang="en-US" sz="1900" dirty="0" smtClean="0">
                          <a:solidFill>
                            <a:schemeClr val="tx2"/>
                          </a:solidFill>
                          <a:latin typeface="Consolas" panose="020B0609020204030204" pitchFamily="49" charset="0"/>
                          <a:cs typeface="Consolas" panose="020B0609020204030204" pitchFamily="49" charset="0"/>
                        </a:rPr>
                        <a:t>()</a:t>
                      </a:r>
                      <a:endParaRPr lang="en-US" sz="1900" dirty="0">
                        <a:solidFill>
                          <a:schemeClr val="tx2"/>
                        </a:solidFill>
                        <a:latin typeface="Consolas" panose="020B0609020204030204" pitchFamily="49" charset="0"/>
                        <a:cs typeface="Consolas" panose="020B0609020204030204" pitchFamily="49" charset="0"/>
                      </a:endParaRPr>
                    </a:p>
                  </a:txBody>
                  <a:tcPr/>
                </a:tc>
                <a:tc>
                  <a:txBody>
                    <a:bodyPr/>
                    <a:lstStyle/>
                    <a:p>
                      <a:r>
                        <a:rPr lang="en-US" sz="1900" dirty="0" smtClean="0">
                          <a:latin typeface="Consolas" panose="020B0609020204030204" pitchFamily="49" charset="0"/>
                          <a:cs typeface="Consolas" panose="020B0609020204030204" pitchFamily="49" charset="0"/>
                        </a:rPr>
                        <a:t>...</a:t>
                      </a:r>
                      <a:endParaRPr lang="en-US" sz="1900" dirty="0">
                        <a:latin typeface="Consolas" panose="020B0609020204030204" pitchFamily="49" charset="0"/>
                        <a:cs typeface="Consolas" panose="020B0609020204030204" pitchFamily="49" charset="0"/>
                      </a:endParaRPr>
                    </a:p>
                  </a:txBody>
                  <a:tcPr/>
                </a:tc>
              </a:tr>
            </a:tbl>
          </a:graphicData>
        </a:graphic>
      </p:graphicFrame>
      <p:sp>
        <p:nvSpPr>
          <p:cNvPr id="4" name="Title 1"/>
          <p:cNvSpPr>
            <a:spLocks noGrp="1"/>
          </p:cNvSpPr>
          <p:nvPr>
            <p:ph type="title"/>
          </p:nvPr>
        </p:nvSpPr>
        <p:spPr>
          <a:xfrm>
            <a:off x="339681" y="275167"/>
            <a:ext cx="11413939" cy="1143000"/>
          </a:xfrm>
        </p:spPr>
        <p:txBody>
          <a:bodyPr/>
          <a:lstStyle/>
          <a:p>
            <a:r>
              <a:rPr lang="en-US" dirty="0" smtClean="0"/>
              <a:t>Actions</a:t>
            </a:r>
            <a:endParaRPr lang="en-US" dirty="0"/>
          </a:p>
        </p:txBody>
      </p:sp>
    </p:spTree>
    <p:extLst>
      <p:ext uri="{BB962C8B-B14F-4D97-AF65-F5344CB8AC3E}">
        <p14:creationId xmlns:p14="http://schemas.microsoft.com/office/powerpoint/2010/main" val="4006617558"/>
      </p:ext>
    </p:extLst>
  </p:cSld>
  <p:clrMapOvr>
    <a:masterClrMapping/>
  </p:clrMapOvr>
  <p:transition>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3464" y="1565757"/>
            <a:ext cx="3081403" cy="3138036"/>
          </a:xfrm>
          <a:prstGeom prst="rect">
            <a:avLst/>
          </a:prstGeom>
          <a:noFill/>
        </p:spPr>
        <p:txBody>
          <a:bodyPr wrap="square" lIns="91438" tIns="45719" rIns="91438" bIns="45719" rtlCol="0">
            <a:spAutoFit/>
          </a:bodyPr>
          <a:lstStyle/>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HadoopRDD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FilteredRDD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MappedRDD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PairRDD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ShuffledRDD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UnionRDD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PythonRDD</a:t>
            </a:r>
            <a:endParaRPr lang="en-US" dirty="0">
              <a:latin typeface="Consolas"/>
              <a:ea typeface="Anonymous Pro" panose="02060609030202000504" pitchFamily="49" charset="0"/>
              <a:cs typeface="Consolas"/>
            </a:endParaRPr>
          </a:p>
        </p:txBody>
      </p:sp>
      <p:sp>
        <p:nvSpPr>
          <p:cNvPr id="4" name="TextBox 3"/>
          <p:cNvSpPr txBox="1"/>
          <p:nvPr/>
        </p:nvSpPr>
        <p:spPr>
          <a:xfrm>
            <a:off x="3839229" y="1603333"/>
            <a:ext cx="3181611" cy="2577626"/>
          </a:xfrm>
          <a:prstGeom prst="rect">
            <a:avLst/>
          </a:prstGeom>
          <a:noFill/>
        </p:spPr>
        <p:txBody>
          <a:bodyPr wrap="square" lIns="91438" tIns="45719" rIns="91438" bIns="45719" rtlCol="0">
            <a:spAutoFit/>
          </a:bodyPr>
          <a:lstStyle/>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DoubleRDD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JdbcRDD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JsonRDD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VertexRDD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EdgeRDD</a:t>
            </a:r>
            <a:endParaRPr lang="en-US" sz="3200" dirty="0">
              <a:latin typeface="Consolas"/>
              <a:ea typeface="Anonymous Pro" panose="02060609030202000504" pitchFamily="49" charset="0"/>
              <a:cs typeface="Consolas"/>
            </a:endParaRPr>
          </a:p>
          <a:p>
            <a:endParaRPr lang="en-US" dirty="0">
              <a:latin typeface="Consolas"/>
              <a:cs typeface="Consolas"/>
            </a:endParaRPr>
          </a:p>
        </p:txBody>
      </p:sp>
      <p:sp>
        <p:nvSpPr>
          <p:cNvPr id="5" name="TextBox 4"/>
          <p:cNvSpPr txBox="1"/>
          <p:nvPr/>
        </p:nvSpPr>
        <p:spPr>
          <a:xfrm>
            <a:off x="7020839" y="1603335"/>
            <a:ext cx="4948912" cy="1700463"/>
          </a:xfrm>
          <a:prstGeom prst="rect">
            <a:avLst/>
          </a:prstGeom>
          <a:noFill/>
        </p:spPr>
        <p:txBody>
          <a:bodyPr wrap="square" lIns="91438" tIns="45719" rIns="91438" bIns="45719" rtlCol="0">
            <a:spAutoFit/>
          </a:bodyPr>
          <a:lstStyle/>
          <a:p>
            <a:pPr marL="742932" lvl="1" indent="-285744">
              <a:lnSpc>
                <a:spcPct val="150000"/>
              </a:lnSpc>
              <a:buFont typeface="Arial" panose="020B0604020202020204" pitchFamily="34" charset="0"/>
              <a:buChar char="•"/>
            </a:pPr>
            <a:r>
              <a:rPr lang="en-US" dirty="0" err="1">
                <a:solidFill>
                  <a:schemeClr val="accent3">
                    <a:lumMod val="75000"/>
                  </a:schemeClr>
                </a:solidFill>
                <a:latin typeface="Consolas"/>
                <a:ea typeface="Anonymous Pro" panose="02060609030202000504" pitchFamily="49" charset="0"/>
                <a:cs typeface="Consolas"/>
              </a:rPr>
              <a:t>CassandraRDD</a:t>
            </a:r>
            <a:r>
              <a:rPr lang="en-US" dirty="0">
                <a:solidFill>
                  <a:schemeClr val="accent3">
                    <a:lumMod val="75000"/>
                  </a:schemeClr>
                </a:solidFill>
                <a:latin typeface="Consolas"/>
                <a:ea typeface="Anonymous Pro" panose="02060609030202000504" pitchFamily="49" charset="0"/>
                <a:cs typeface="Consolas"/>
              </a:rPr>
              <a:t> </a:t>
            </a:r>
            <a:r>
              <a:rPr lang="en-US" i="1" dirty="0" smtClean="0">
                <a:solidFill>
                  <a:schemeClr val="accent3">
                    <a:lumMod val="75000"/>
                  </a:schemeClr>
                </a:solidFill>
                <a:latin typeface="Consolas"/>
                <a:ea typeface="Anonymous Pro" panose="02060609030202000504" pitchFamily="49" charset="0"/>
                <a:cs typeface="Consolas"/>
              </a:rPr>
              <a:t>(</a:t>
            </a:r>
            <a:r>
              <a:rPr lang="en-US" i="1" dirty="0" err="1" smtClean="0">
                <a:solidFill>
                  <a:schemeClr val="accent3">
                    <a:lumMod val="75000"/>
                  </a:schemeClr>
                </a:solidFill>
                <a:latin typeface="Consolas"/>
                <a:ea typeface="Anonymous Pro" panose="02060609030202000504" pitchFamily="49" charset="0"/>
                <a:cs typeface="Consolas"/>
              </a:rPr>
              <a:t>DataStax</a:t>
            </a:r>
            <a:r>
              <a:rPr lang="en-US" i="1" dirty="0" smtClean="0">
                <a:solidFill>
                  <a:schemeClr val="accent3">
                    <a:lumMod val="75000"/>
                  </a:schemeClr>
                </a:solidFill>
                <a:latin typeface="Consolas"/>
                <a:ea typeface="Anonymous Pro" panose="02060609030202000504" pitchFamily="49" charset="0"/>
                <a:cs typeface="Consolas"/>
              </a:rPr>
              <a:t>)</a:t>
            </a:r>
            <a:r>
              <a:rPr lang="en-US" i="1" dirty="0">
                <a:solidFill>
                  <a:schemeClr val="accent3">
                    <a:lumMod val="75000"/>
                  </a:schemeClr>
                </a:solidFill>
                <a:latin typeface="Consolas"/>
                <a:ea typeface="Anonymous Pro" panose="02060609030202000504" pitchFamily="49" charset="0"/>
                <a:cs typeface="Consolas"/>
              </a:rPr>
              <a:t> </a:t>
            </a:r>
          </a:p>
          <a:p>
            <a:pPr marL="742932" lvl="1" indent="-285744">
              <a:lnSpc>
                <a:spcPct val="150000"/>
              </a:lnSpc>
              <a:buFont typeface="Arial" panose="020B0604020202020204" pitchFamily="34" charset="0"/>
              <a:buChar char="•"/>
            </a:pPr>
            <a:r>
              <a:rPr lang="en-US" dirty="0" err="1">
                <a:solidFill>
                  <a:schemeClr val="accent3">
                    <a:lumMod val="75000"/>
                  </a:schemeClr>
                </a:solidFill>
                <a:latin typeface="Consolas"/>
                <a:ea typeface="Anonymous Pro" panose="02060609030202000504" pitchFamily="49" charset="0"/>
                <a:cs typeface="Consolas"/>
              </a:rPr>
              <a:t>GeoRDD</a:t>
            </a:r>
            <a:r>
              <a:rPr lang="en-US" dirty="0">
                <a:solidFill>
                  <a:schemeClr val="accent3">
                    <a:lumMod val="75000"/>
                  </a:schemeClr>
                </a:solidFill>
                <a:latin typeface="Consolas"/>
                <a:ea typeface="Anonymous Pro" panose="02060609030202000504" pitchFamily="49" charset="0"/>
                <a:cs typeface="Consolas"/>
              </a:rPr>
              <a:t> </a:t>
            </a:r>
            <a:r>
              <a:rPr lang="en-US" i="1" dirty="0" smtClean="0">
                <a:solidFill>
                  <a:schemeClr val="accent3">
                    <a:lumMod val="75000"/>
                  </a:schemeClr>
                </a:solidFill>
                <a:latin typeface="Consolas"/>
                <a:ea typeface="Anonymous Pro" panose="02060609030202000504" pitchFamily="49" charset="0"/>
                <a:cs typeface="Consolas"/>
              </a:rPr>
              <a:t>(ESRI)</a:t>
            </a:r>
            <a:r>
              <a:rPr lang="en-US" i="1" dirty="0">
                <a:solidFill>
                  <a:schemeClr val="accent3">
                    <a:lumMod val="75000"/>
                  </a:schemeClr>
                </a:solidFill>
                <a:latin typeface="Consolas"/>
                <a:ea typeface="Anonymous Pro" panose="02060609030202000504" pitchFamily="49" charset="0"/>
                <a:cs typeface="Consolas"/>
              </a:rPr>
              <a:t> </a:t>
            </a:r>
          </a:p>
          <a:p>
            <a:pPr marL="742932" lvl="1" indent="-285744">
              <a:lnSpc>
                <a:spcPct val="150000"/>
              </a:lnSpc>
              <a:buFont typeface="Arial" panose="020B0604020202020204" pitchFamily="34" charset="0"/>
              <a:buChar char="•"/>
            </a:pPr>
            <a:r>
              <a:rPr lang="en-US" dirty="0" err="1">
                <a:solidFill>
                  <a:schemeClr val="accent3">
                    <a:lumMod val="75000"/>
                  </a:schemeClr>
                </a:solidFill>
                <a:latin typeface="Consolas"/>
                <a:ea typeface="Anonymous Pro" panose="02060609030202000504" pitchFamily="49" charset="0"/>
                <a:cs typeface="Consolas"/>
              </a:rPr>
              <a:t>EsSpark</a:t>
            </a:r>
            <a:r>
              <a:rPr lang="en-US" dirty="0">
                <a:solidFill>
                  <a:schemeClr val="accent3">
                    <a:lumMod val="75000"/>
                  </a:schemeClr>
                </a:solidFill>
                <a:latin typeface="Consolas"/>
                <a:ea typeface="Anonymous Pro" panose="02060609030202000504" pitchFamily="49" charset="0"/>
                <a:cs typeface="Consolas"/>
              </a:rPr>
              <a:t> </a:t>
            </a:r>
            <a:r>
              <a:rPr lang="en-US" i="1" dirty="0">
                <a:solidFill>
                  <a:schemeClr val="accent3">
                    <a:lumMod val="75000"/>
                  </a:schemeClr>
                </a:solidFill>
                <a:latin typeface="Consolas"/>
                <a:ea typeface="Anonymous Pro" panose="02060609030202000504" pitchFamily="49" charset="0"/>
                <a:cs typeface="Consolas"/>
              </a:rPr>
              <a:t>(</a:t>
            </a:r>
            <a:r>
              <a:rPr lang="en-US" i="1" dirty="0" err="1">
                <a:solidFill>
                  <a:schemeClr val="accent3">
                    <a:lumMod val="75000"/>
                  </a:schemeClr>
                </a:solidFill>
                <a:latin typeface="Consolas"/>
                <a:ea typeface="Anonymous Pro" panose="02060609030202000504" pitchFamily="49" charset="0"/>
                <a:cs typeface="Consolas"/>
              </a:rPr>
              <a:t>ElasticSearch</a:t>
            </a:r>
            <a:r>
              <a:rPr lang="en-US" i="1" dirty="0">
                <a:solidFill>
                  <a:schemeClr val="accent3">
                    <a:lumMod val="75000"/>
                  </a:schemeClr>
                </a:solidFill>
                <a:latin typeface="Consolas"/>
                <a:ea typeface="Anonymous Pro" panose="02060609030202000504" pitchFamily="49" charset="0"/>
                <a:cs typeface="Consolas"/>
              </a:rPr>
              <a:t>) </a:t>
            </a:r>
            <a:endParaRPr lang="en-US" dirty="0">
              <a:solidFill>
                <a:schemeClr val="accent3">
                  <a:lumMod val="75000"/>
                </a:schemeClr>
              </a:solidFill>
              <a:latin typeface="Consolas"/>
              <a:ea typeface="Anonymous Pro" panose="02060609030202000504" pitchFamily="49" charset="0"/>
              <a:cs typeface="Consolas"/>
            </a:endParaRPr>
          </a:p>
          <a:p>
            <a:endParaRPr lang="en-US" dirty="0">
              <a:solidFill>
                <a:schemeClr val="accent3">
                  <a:lumMod val="75000"/>
                </a:schemeClr>
              </a:solidFill>
              <a:latin typeface="Consolas"/>
              <a:cs typeface="Consolas"/>
            </a:endParaRPr>
          </a:p>
        </p:txBody>
      </p:sp>
      <p:sp>
        <p:nvSpPr>
          <p:cNvPr id="6" name="Title 1"/>
          <p:cNvSpPr>
            <a:spLocks noGrp="1"/>
          </p:cNvSpPr>
          <p:nvPr>
            <p:ph type="title"/>
          </p:nvPr>
        </p:nvSpPr>
        <p:spPr>
          <a:xfrm>
            <a:off x="339681" y="275167"/>
            <a:ext cx="11413939" cy="1143000"/>
          </a:xfrm>
        </p:spPr>
        <p:txBody>
          <a:bodyPr/>
          <a:lstStyle/>
          <a:p>
            <a:r>
              <a:rPr lang="en-US" dirty="0" smtClean="0"/>
              <a:t>Some Types of RDDs</a:t>
            </a:r>
            <a:endParaRPr lang="en-US" dirty="0"/>
          </a:p>
        </p:txBody>
      </p:sp>
    </p:spTree>
    <p:extLst>
      <p:ext uri="{BB962C8B-B14F-4D97-AF65-F5344CB8AC3E}">
        <p14:creationId xmlns:p14="http://schemas.microsoft.com/office/powerpoint/2010/main" val="1732379274"/>
      </p:ext>
    </p:extLst>
  </p:cSld>
  <p:clrMapOvr>
    <a:masterClrMapping/>
  </p:clrMapOvr>
  <p:transition>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Guide to Transformations</a:t>
            </a:r>
            <a:endParaRPr lang="en-US" dirty="0"/>
          </a:p>
        </p:txBody>
      </p:sp>
    </p:spTree>
    <p:extLst>
      <p:ext uri="{BB962C8B-B14F-4D97-AF65-F5344CB8AC3E}">
        <p14:creationId xmlns:p14="http://schemas.microsoft.com/office/powerpoint/2010/main" val="13268845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14339" y="1306147"/>
            <a:ext cx="2519122" cy="1079995"/>
          </a:xfrm>
          <a:prstGeom prst="rect">
            <a:avLst/>
          </a:prstGeom>
          <a:solidFill>
            <a:srgbClr val="1482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317672" y="1306017"/>
            <a:ext cx="762828" cy="4286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p:cNvSpPr txBox="1"/>
          <p:nvPr/>
        </p:nvSpPr>
        <p:spPr>
          <a:xfrm>
            <a:off x="8450942" y="1328144"/>
            <a:ext cx="629558" cy="384721"/>
          </a:xfrm>
          <a:prstGeom prst="rect">
            <a:avLst/>
          </a:prstGeom>
          <a:noFill/>
        </p:spPr>
        <p:txBody>
          <a:bodyPr wrap="square" rtlCol="0">
            <a:spAutoFit/>
          </a:bodyPr>
          <a:lstStyle/>
          <a:p>
            <a:r>
              <a:rPr lang="en-US" dirty="0" smtClean="0">
                <a:solidFill>
                  <a:schemeClr val="bg1">
                    <a:lumMod val="95000"/>
                  </a:schemeClr>
                </a:solidFill>
              </a:rPr>
              <a:t>key</a:t>
            </a:r>
            <a:endParaRPr lang="en-US" dirty="0">
              <a:solidFill>
                <a:schemeClr val="bg1">
                  <a:lumMod val="95000"/>
                </a:schemeClr>
              </a:solidFill>
            </a:endParaRPr>
          </a:p>
        </p:txBody>
      </p:sp>
      <p:sp>
        <p:nvSpPr>
          <p:cNvPr id="5" name="TextBox 4"/>
          <p:cNvSpPr txBox="1"/>
          <p:nvPr/>
        </p:nvSpPr>
        <p:spPr>
          <a:xfrm>
            <a:off x="8521002" y="331596"/>
            <a:ext cx="2344098" cy="523220"/>
          </a:xfrm>
          <a:prstGeom prst="rect">
            <a:avLst/>
          </a:prstGeom>
          <a:noFill/>
        </p:spPr>
        <p:txBody>
          <a:bodyPr wrap="square" rtlCol="0">
            <a:spAutoFit/>
          </a:bodyPr>
          <a:lstStyle/>
          <a:p>
            <a:r>
              <a:rPr lang="en-US" sz="2800" dirty="0" smtClean="0"/>
              <a:t>RDD Elements</a:t>
            </a:r>
            <a:endParaRPr lang="en-US" sz="2800" dirty="0"/>
          </a:p>
        </p:txBody>
      </p:sp>
      <p:cxnSp>
        <p:nvCxnSpPr>
          <p:cNvPr id="8" name="Straight Connector 7"/>
          <p:cNvCxnSpPr/>
          <p:nvPr/>
        </p:nvCxnSpPr>
        <p:spPr>
          <a:xfrm flipH="1">
            <a:off x="8431854" y="964642"/>
            <a:ext cx="2271211"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706688" y="1798788"/>
            <a:ext cx="2158412" cy="461665"/>
          </a:xfrm>
          <a:prstGeom prst="rect">
            <a:avLst/>
          </a:prstGeom>
          <a:noFill/>
        </p:spPr>
        <p:txBody>
          <a:bodyPr wrap="square" rtlCol="0">
            <a:spAutoFit/>
          </a:bodyPr>
          <a:lstStyle/>
          <a:p>
            <a:r>
              <a:rPr lang="en-US" sz="2400" dirty="0">
                <a:solidFill>
                  <a:schemeClr val="bg1">
                    <a:lumMod val="95000"/>
                  </a:schemeClr>
                </a:solidFill>
              </a:rPr>
              <a:t>o</a:t>
            </a:r>
            <a:r>
              <a:rPr lang="en-US" sz="2400" dirty="0" smtClean="0">
                <a:solidFill>
                  <a:schemeClr val="bg1">
                    <a:lumMod val="95000"/>
                  </a:schemeClr>
                </a:solidFill>
              </a:rPr>
              <a:t>riginal item</a:t>
            </a:r>
            <a:endParaRPr lang="en-US" sz="2400" dirty="0">
              <a:solidFill>
                <a:schemeClr val="bg1">
                  <a:lumMod val="95000"/>
                </a:schemeClr>
              </a:solidFill>
            </a:endParaRPr>
          </a:p>
        </p:txBody>
      </p:sp>
      <p:sp>
        <p:nvSpPr>
          <p:cNvPr id="17" name="Rectangle 16"/>
          <p:cNvSpPr/>
          <p:nvPr/>
        </p:nvSpPr>
        <p:spPr>
          <a:xfrm>
            <a:off x="8314339" y="2642913"/>
            <a:ext cx="2519122" cy="1079995"/>
          </a:xfrm>
          <a:prstGeom prst="rect">
            <a:avLst/>
          </a:prstGeom>
          <a:solidFill>
            <a:srgbClr val="E680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314339" y="3976720"/>
            <a:ext cx="2519122" cy="107999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8450941" y="2749993"/>
            <a:ext cx="2210637" cy="830997"/>
          </a:xfrm>
          <a:prstGeom prst="rect">
            <a:avLst/>
          </a:prstGeom>
          <a:noFill/>
        </p:spPr>
        <p:txBody>
          <a:bodyPr wrap="square" rtlCol="0">
            <a:spAutoFit/>
          </a:bodyPr>
          <a:lstStyle/>
          <a:p>
            <a:pPr algn="ctr"/>
            <a:r>
              <a:rPr lang="en-US" sz="2400" dirty="0" smtClean="0"/>
              <a:t>transformed type</a:t>
            </a:r>
            <a:endParaRPr lang="en-US" sz="2400" dirty="0"/>
          </a:p>
        </p:txBody>
      </p:sp>
      <p:sp>
        <p:nvSpPr>
          <p:cNvPr id="36" name="TextBox 35"/>
          <p:cNvSpPr txBox="1"/>
          <p:nvPr/>
        </p:nvSpPr>
        <p:spPr>
          <a:xfrm>
            <a:off x="8450940" y="4101218"/>
            <a:ext cx="2210637" cy="461665"/>
          </a:xfrm>
          <a:prstGeom prst="rect">
            <a:avLst/>
          </a:prstGeom>
          <a:noFill/>
        </p:spPr>
        <p:txBody>
          <a:bodyPr wrap="square" rtlCol="0">
            <a:spAutoFit/>
          </a:bodyPr>
          <a:lstStyle/>
          <a:p>
            <a:pPr algn="ctr"/>
            <a:r>
              <a:rPr lang="en-US" sz="2400" dirty="0"/>
              <a:t>o</a:t>
            </a:r>
            <a:r>
              <a:rPr lang="en-US" sz="2400" dirty="0" smtClean="0"/>
              <a:t>bject on driver</a:t>
            </a:r>
            <a:endParaRPr lang="en-US" sz="2400" dirty="0"/>
          </a:p>
        </p:txBody>
      </p:sp>
      <p:sp>
        <p:nvSpPr>
          <p:cNvPr id="38" name="Rectangle 37"/>
          <p:cNvSpPr/>
          <p:nvPr/>
        </p:nvSpPr>
        <p:spPr>
          <a:xfrm>
            <a:off x="1772500" y="156291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2574049" y="411953"/>
            <a:ext cx="957943" cy="523220"/>
          </a:xfrm>
          <a:prstGeom prst="rect">
            <a:avLst/>
          </a:prstGeom>
          <a:noFill/>
        </p:spPr>
        <p:txBody>
          <a:bodyPr wrap="square" rtlCol="0">
            <a:spAutoFit/>
          </a:bodyPr>
          <a:lstStyle/>
          <a:p>
            <a:r>
              <a:rPr lang="en-US" sz="2800" dirty="0" smtClean="0"/>
              <a:t>RDD</a:t>
            </a:r>
            <a:endParaRPr lang="en-US" sz="2800" dirty="0"/>
          </a:p>
        </p:txBody>
      </p:sp>
      <p:cxnSp>
        <p:nvCxnSpPr>
          <p:cNvPr id="48" name="Straight Connector 47"/>
          <p:cNvCxnSpPr/>
          <p:nvPr/>
        </p:nvCxnSpPr>
        <p:spPr>
          <a:xfrm flipH="1">
            <a:off x="1877641" y="964642"/>
            <a:ext cx="2271211" cy="0"/>
          </a:xfrm>
          <a:prstGeom prst="line">
            <a:avLst/>
          </a:prstGeom>
        </p:spPr>
        <p:style>
          <a:lnRef idx="1">
            <a:schemeClr val="accent1"/>
          </a:lnRef>
          <a:fillRef idx="0">
            <a:schemeClr val="accent1"/>
          </a:fillRef>
          <a:effectRef idx="0">
            <a:schemeClr val="accent1"/>
          </a:effectRef>
          <a:fontRef idx="minor">
            <a:schemeClr val="tx1"/>
          </a:fontRef>
        </p:style>
      </p:cxnSp>
      <p:pic>
        <p:nvPicPr>
          <p:cNvPr id="49" name="Picture 48"/>
          <p:cNvPicPr>
            <a:picLocks noChangeAspect="1"/>
          </p:cNvPicPr>
          <p:nvPr/>
        </p:nvPicPr>
        <p:blipFill>
          <a:blip r:embed="rId3"/>
          <a:stretch>
            <a:fillRect/>
          </a:stretch>
        </p:blipFill>
        <p:spPr>
          <a:xfrm>
            <a:off x="5543549" y="269717"/>
            <a:ext cx="995101" cy="995101"/>
          </a:xfrm>
          <a:prstGeom prst="rect">
            <a:avLst/>
          </a:prstGeom>
        </p:spPr>
      </p:pic>
      <p:sp>
        <p:nvSpPr>
          <p:cNvPr id="50" name="Rectangle 49"/>
          <p:cNvSpPr/>
          <p:nvPr/>
        </p:nvSpPr>
        <p:spPr>
          <a:xfrm>
            <a:off x="2164849" y="1926124"/>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2552894" y="226045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1893528" y="3006119"/>
            <a:ext cx="592289" cy="5922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544520" y="2645975"/>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61533" y="3066234"/>
            <a:ext cx="1484822" cy="400110"/>
          </a:xfrm>
          <a:prstGeom prst="rect">
            <a:avLst/>
          </a:prstGeom>
          <a:noFill/>
        </p:spPr>
        <p:txBody>
          <a:bodyPr wrap="square" rtlCol="0">
            <a:spAutoFit/>
          </a:bodyPr>
          <a:lstStyle/>
          <a:p>
            <a:r>
              <a:rPr lang="en-US" sz="2000" dirty="0" smtClean="0"/>
              <a:t>partition(s)</a:t>
            </a:r>
            <a:endParaRPr lang="en-US" sz="2000" dirty="0"/>
          </a:p>
        </p:txBody>
      </p:sp>
      <p:sp>
        <p:nvSpPr>
          <p:cNvPr id="59" name="TextBox 58"/>
          <p:cNvSpPr txBox="1"/>
          <p:nvPr/>
        </p:nvSpPr>
        <p:spPr>
          <a:xfrm>
            <a:off x="1946355" y="3208426"/>
            <a:ext cx="193793" cy="338554"/>
          </a:xfrm>
          <a:prstGeom prst="rect">
            <a:avLst/>
          </a:prstGeom>
          <a:noFill/>
        </p:spPr>
        <p:txBody>
          <a:bodyPr wrap="square" rtlCol="0">
            <a:spAutoFit/>
          </a:bodyPr>
          <a:lstStyle/>
          <a:p>
            <a:r>
              <a:rPr lang="en-US" sz="1600" dirty="0"/>
              <a:t>A</a:t>
            </a:r>
          </a:p>
        </p:txBody>
      </p:sp>
      <p:sp>
        <p:nvSpPr>
          <p:cNvPr id="60" name="TextBox 59"/>
          <p:cNvSpPr txBox="1"/>
          <p:nvPr/>
        </p:nvSpPr>
        <p:spPr>
          <a:xfrm>
            <a:off x="1447623" y="2693204"/>
            <a:ext cx="193793" cy="338554"/>
          </a:xfrm>
          <a:prstGeom prst="rect">
            <a:avLst/>
          </a:prstGeom>
          <a:noFill/>
        </p:spPr>
        <p:txBody>
          <a:bodyPr wrap="square" rtlCol="0">
            <a:spAutoFit/>
          </a:bodyPr>
          <a:lstStyle/>
          <a:p>
            <a:r>
              <a:rPr lang="en-US" sz="1600" dirty="0"/>
              <a:t>B</a:t>
            </a:r>
          </a:p>
        </p:txBody>
      </p:sp>
      <p:sp>
        <p:nvSpPr>
          <p:cNvPr id="61" name="Rounded Rectangle 60"/>
          <p:cNvSpPr/>
          <p:nvPr/>
        </p:nvSpPr>
        <p:spPr>
          <a:xfrm>
            <a:off x="2392599" y="4874758"/>
            <a:ext cx="2291372" cy="871538"/>
          </a:xfrm>
          <a:prstGeom prst="roundRect">
            <a:avLst/>
          </a:prstGeom>
          <a:noFill/>
          <a:ln w="3810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2744696" y="4981400"/>
            <a:ext cx="1613227" cy="400110"/>
          </a:xfrm>
          <a:prstGeom prst="rect">
            <a:avLst/>
          </a:prstGeom>
          <a:noFill/>
        </p:spPr>
        <p:txBody>
          <a:bodyPr wrap="square" rtlCol="0">
            <a:spAutoFit/>
          </a:bodyPr>
          <a:lstStyle/>
          <a:p>
            <a:r>
              <a:rPr lang="en-US" sz="2000" dirty="0" smtClean="0"/>
              <a:t>user functions</a:t>
            </a:r>
            <a:endParaRPr lang="en-US" sz="2000" dirty="0"/>
          </a:p>
        </p:txBody>
      </p:sp>
      <p:cxnSp>
        <p:nvCxnSpPr>
          <p:cNvPr id="64" name="Straight Arrow Connector 63"/>
          <p:cNvCxnSpPr/>
          <p:nvPr/>
        </p:nvCxnSpPr>
        <p:spPr>
          <a:xfrm>
            <a:off x="4469049" y="4622346"/>
            <a:ext cx="0" cy="18093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4128604" y="4387575"/>
            <a:ext cx="792883" cy="276999"/>
          </a:xfrm>
          <a:prstGeom prst="rect">
            <a:avLst/>
          </a:prstGeom>
          <a:noFill/>
        </p:spPr>
        <p:txBody>
          <a:bodyPr wrap="square" rtlCol="0">
            <a:spAutoFit/>
          </a:bodyPr>
          <a:lstStyle/>
          <a:p>
            <a:r>
              <a:rPr lang="en-US" sz="1200" dirty="0" smtClean="0"/>
              <a:t>user input</a:t>
            </a:r>
            <a:endParaRPr lang="en-US" sz="1200" dirty="0"/>
          </a:p>
        </p:txBody>
      </p:sp>
      <p:cxnSp>
        <p:nvCxnSpPr>
          <p:cNvPr id="67" name="Straight Arrow Connector 66"/>
          <p:cNvCxnSpPr/>
          <p:nvPr/>
        </p:nvCxnSpPr>
        <p:spPr>
          <a:xfrm flipV="1">
            <a:off x="4469049" y="5828610"/>
            <a:ext cx="0" cy="185398"/>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4410743" y="6004482"/>
            <a:ext cx="792883" cy="276999"/>
          </a:xfrm>
          <a:prstGeom prst="rect">
            <a:avLst/>
          </a:prstGeom>
          <a:noFill/>
        </p:spPr>
        <p:txBody>
          <a:bodyPr wrap="square" rtlCol="0">
            <a:spAutoFit/>
          </a:bodyPr>
          <a:lstStyle/>
          <a:p>
            <a:r>
              <a:rPr lang="en-US" sz="1200" dirty="0" smtClean="0"/>
              <a:t>input</a:t>
            </a:r>
            <a:endParaRPr lang="en-US" sz="1200" dirty="0"/>
          </a:p>
        </p:txBody>
      </p:sp>
      <p:pic>
        <p:nvPicPr>
          <p:cNvPr id="71" name="Picture 2" descr="https://spark.apache.org/images/spark-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967" y="6023534"/>
            <a:ext cx="361522" cy="191971"/>
          </a:xfrm>
          <a:prstGeom prst="rect">
            <a:avLst/>
          </a:prstGeom>
          <a:noFill/>
          <a:extLst>
            <a:ext uri="{909E8E84-426E-40dd-AFC4-6F175D3DCCD1}">
              <a14:hiddenFill xmlns:a14="http://schemas.microsoft.com/office/drawing/2010/main" xmlns="">
                <a:solidFill>
                  <a:srgbClr val="FFFFFF"/>
                </a:solidFill>
              </a14:hiddenFill>
            </a:ext>
          </a:extLst>
        </p:spPr>
      </p:pic>
      <p:pic>
        <p:nvPicPr>
          <p:cNvPr id="72" name="Picture 71"/>
          <p:cNvPicPr>
            <a:picLocks noChangeAspect="1"/>
          </p:cNvPicPr>
          <p:nvPr/>
        </p:nvPicPr>
        <p:blipFill>
          <a:blip r:embed="rId5"/>
          <a:stretch>
            <a:fillRect/>
          </a:stretch>
        </p:blipFill>
        <p:spPr>
          <a:xfrm>
            <a:off x="4148852" y="4161702"/>
            <a:ext cx="752385" cy="275875"/>
          </a:xfrm>
          <a:prstGeom prst="rect">
            <a:avLst/>
          </a:prstGeom>
        </p:spPr>
      </p:pic>
      <p:cxnSp>
        <p:nvCxnSpPr>
          <p:cNvPr id="73" name="Straight Arrow Connector 72"/>
          <p:cNvCxnSpPr/>
          <p:nvPr/>
        </p:nvCxnSpPr>
        <p:spPr>
          <a:xfrm flipH="1">
            <a:off x="2108158" y="5576728"/>
            <a:ext cx="211496"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134533" y="5434069"/>
            <a:ext cx="1005615" cy="276999"/>
          </a:xfrm>
          <a:prstGeom prst="rect">
            <a:avLst/>
          </a:prstGeom>
          <a:noFill/>
        </p:spPr>
        <p:txBody>
          <a:bodyPr wrap="square" rtlCol="0">
            <a:spAutoFit/>
          </a:bodyPr>
          <a:lstStyle/>
          <a:p>
            <a:r>
              <a:rPr lang="en-US" sz="1200" dirty="0"/>
              <a:t>e</a:t>
            </a:r>
            <a:r>
              <a:rPr lang="en-US" sz="1200" dirty="0" smtClean="0"/>
              <a:t>mitted value</a:t>
            </a:r>
            <a:endParaRPr lang="en-US" sz="1200" dirty="0"/>
          </a:p>
        </p:txBody>
      </p:sp>
      <p:sp>
        <p:nvSpPr>
          <p:cNvPr id="77" name="TextBox 76"/>
          <p:cNvSpPr txBox="1"/>
          <p:nvPr/>
        </p:nvSpPr>
        <p:spPr>
          <a:xfrm>
            <a:off x="5409236" y="1066534"/>
            <a:ext cx="1283941" cy="523220"/>
          </a:xfrm>
          <a:prstGeom prst="rect">
            <a:avLst/>
          </a:prstGeom>
          <a:noFill/>
        </p:spPr>
        <p:txBody>
          <a:bodyPr wrap="square" rtlCol="0">
            <a:spAutoFit/>
          </a:bodyPr>
          <a:lstStyle/>
          <a:p>
            <a:r>
              <a:rPr lang="en-US" sz="2800" dirty="0" smtClean="0"/>
              <a:t>Legend</a:t>
            </a:r>
            <a:endParaRPr lang="en-US" sz="2800" dirty="0"/>
          </a:p>
        </p:txBody>
      </p:sp>
      <p:pic>
        <p:nvPicPr>
          <p:cNvPr id="37" name="Picture 36"/>
          <p:cNvPicPr>
            <a:picLocks noChangeAspect="1"/>
          </p:cNvPicPr>
          <p:nvPr/>
        </p:nvPicPr>
        <p:blipFill>
          <a:blip r:embed="rId6"/>
          <a:stretch>
            <a:fillRect/>
          </a:stretch>
        </p:blipFill>
        <p:spPr>
          <a:xfrm>
            <a:off x="10196017" y="4638718"/>
            <a:ext cx="552536" cy="355953"/>
          </a:xfrm>
          <a:prstGeom prst="rect">
            <a:avLst/>
          </a:prstGeom>
        </p:spPr>
      </p:pic>
    </p:spTree>
    <p:extLst>
      <p:ext uri="{BB962C8B-B14F-4D97-AF65-F5344CB8AC3E}">
        <p14:creationId xmlns:p14="http://schemas.microsoft.com/office/powerpoint/2010/main" val="5853012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3895641" y="4407273"/>
            <a:ext cx="609515" cy="1288468"/>
          </a:xfrm>
          <a:prstGeom prst="roundRect">
            <a:avLst/>
          </a:prstGeom>
          <a:solidFill>
            <a:sysClr val="window" lastClr="FFFFFF"/>
          </a:solidFill>
          <a:ln w="25400" cap="flat" cmpd="sng" algn="ctr">
            <a:solidFill>
              <a:schemeClr val="tx1">
                <a:lumMod val="65000"/>
                <a:lumOff val="3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sp>
        <p:nvSpPr>
          <p:cNvPr id="27" name="Rounded Rectangle 26"/>
          <p:cNvSpPr/>
          <p:nvPr/>
        </p:nvSpPr>
        <p:spPr>
          <a:xfrm>
            <a:off x="3990879" y="4465759"/>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28" name="Rounded Rectangle 27"/>
          <p:cNvSpPr/>
          <p:nvPr/>
        </p:nvSpPr>
        <p:spPr>
          <a:xfrm>
            <a:off x="3990879" y="4772176"/>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29" name="Rounded Rectangle 28"/>
          <p:cNvSpPr/>
          <p:nvPr/>
        </p:nvSpPr>
        <p:spPr>
          <a:xfrm>
            <a:off x="3990879" y="5069267"/>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30" name="Rounded Rectangle 29"/>
          <p:cNvSpPr/>
          <p:nvPr/>
        </p:nvSpPr>
        <p:spPr>
          <a:xfrm>
            <a:off x="3990879" y="5375684"/>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7" name="Rounded Rectangle 16"/>
          <p:cNvSpPr/>
          <p:nvPr/>
        </p:nvSpPr>
        <p:spPr>
          <a:xfrm>
            <a:off x="2605996" y="4391285"/>
            <a:ext cx="609515" cy="1288468"/>
          </a:xfrm>
          <a:prstGeom prst="round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cxnSp>
        <p:nvCxnSpPr>
          <p:cNvPr id="18" name="Straight Arrow Connector 17"/>
          <p:cNvCxnSpPr/>
          <p:nvPr/>
        </p:nvCxnSpPr>
        <p:spPr>
          <a:xfrm>
            <a:off x="3121464" y="4883748"/>
            <a:ext cx="884238" cy="0"/>
          </a:xfrm>
          <a:prstGeom prst="straightConnector1">
            <a:avLst/>
          </a:prstGeom>
          <a:noFill/>
          <a:ln w="19050" cap="flat" cmpd="sng" algn="ctr">
            <a:solidFill>
              <a:srgbClr val="000000"/>
            </a:solidFill>
            <a:prstDash val="solid"/>
            <a:round/>
            <a:headEnd type="none"/>
            <a:tailEnd type="triangle"/>
          </a:ln>
          <a:effectLst/>
        </p:spPr>
      </p:cxnSp>
      <p:cxnSp>
        <p:nvCxnSpPr>
          <p:cNvPr id="19" name="Straight Arrow Connector 18"/>
          <p:cNvCxnSpPr/>
          <p:nvPr/>
        </p:nvCxnSpPr>
        <p:spPr>
          <a:xfrm>
            <a:off x="3121464" y="4577331"/>
            <a:ext cx="884238" cy="0"/>
          </a:xfrm>
          <a:prstGeom prst="straightConnector1">
            <a:avLst/>
          </a:prstGeom>
          <a:noFill/>
          <a:ln w="19050" cap="flat" cmpd="sng" algn="ctr">
            <a:solidFill>
              <a:srgbClr val="000000"/>
            </a:solidFill>
            <a:prstDash val="solid"/>
            <a:round/>
            <a:headEnd type="none"/>
            <a:tailEnd type="triangle"/>
          </a:ln>
          <a:effectLst/>
        </p:spPr>
      </p:cxnSp>
      <p:cxnSp>
        <p:nvCxnSpPr>
          <p:cNvPr id="20" name="Straight Arrow Connector 19"/>
          <p:cNvCxnSpPr/>
          <p:nvPr/>
        </p:nvCxnSpPr>
        <p:spPr>
          <a:xfrm>
            <a:off x="3121464" y="5180838"/>
            <a:ext cx="884238" cy="0"/>
          </a:xfrm>
          <a:prstGeom prst="straightConnector1">
            <a:avLst/>
          </a:prstGeom>
          <a:noFill/>
          <a:ln w="19050" cap="flat" cmpd="sng" algn="ctr">
            <a:solidFill>
              <a:srgbClr val="000000"/>
            </a:solidFill>
            <a:prstDash val="solid"/>
            <a:round/>
            <a:headEnd type="none"/>
            <a:tailEnd type="triangle"/>
          </a:ln>
          <a:effectLst/>
        </p:spPr>
      </p:cxnSp>
      <p:cxnSp>
        <p:nvCxnSpPr>
          <p:cNvPr id="21" name="Straight Arrow Connector 20"/>
          <p:cNvCxnSpPr/>
          <p:nvPr/>
        </p:nvCxnSpPr>
        <p:spPr>
          <a:xfrm>
            <a:off x="3121464" y="5487256"/>
            <a:ext cx="884238" cy="0"/>
          </a:xfrm>
          <a:prstGeom prst="straightConnector1">
            <a:avLst/>
          </a:prstGeom>
          <a:noFill/>
          <a:ln w="19050" cap="flat" cmpd="sng" algn="ctr">
            <a:solidFill>
              <a:srgbClr val="000000"/>
            </a:solidFill>
            <a:prstDash val="solid"/>
            <a:round/>
            <a:headEnd type="none"/>
            <a:tailEnd type="triangle"/>
          </a:ln>
          <a:effectLst/>
        </p:spPr>
      </p:cxnSp>
      <p:sp>
        <p:nvSpPr>
          <p:cNvPr id="4" name="TextBox 3"/>
          <p:cNvSpPr txBox="1"/>
          <p:nvPr/>
        </p:nvSpPr>
        <p:spPr>
          <a:xfrm>
            <a:off x="5645881" y="1199327"/>
            <a:ext cx="1149292" cy="584775"/>
          </a:xfrm>
          <a:prstGeom prst="rect">
            <a:avLst/>
          </a:prstGeom>
          <a:noFill/>
        </p:spPr>
        <p:txBody>
          <a:bodyPr wrap="square" rtlCol="0">
            <a:spAutoFit/>
          </a:bodyPr>
          <a:lstStyle/>
          <a:p>
            <a:r>
              <a:rPr lang="en-US" sz="3200" dirty="0" smtClean="0"/>
              <a:t>vs</a:t>
            </a:r>
            <a:endParaRPr lang="en-US" sz="3200" dirty="0"/>
          </a:p>
        </p:txBody>
      </p:sp>
      <p:pic>
        <p:nvPicPr>
          <p:cNvPr id="7" name="Picture 4" descr="http://pixabay.com/static/uploads/photo/2012/04/24/11/21/merging-39400_64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0030" y="584284"/>
            <a:ext cx="1864451" cy="1864451"/>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3166125" y="2790588"/>
            <a:ext cx="1124214" cy="461665"/>
          </a:xfrm>
          <a:prstGeom prst="rect">
            <a:avLst/>
          </a:prstGeom>
          <a:noFill/>
        </p:spPr>
        <p:txBody>
          <a:bodyPr wrap="square" rtlCol="0">
            <a:spAutoFit/>
          </a:bodyPr>
          <a:lstStyle/>
          <a:p>
            <a:r>
              <a:rPr lang="en-US" sz="2400" dirty="0" smtClean="0"/>
              <a:t>narrow</a:t>
            </a:r>
            <a:endParaRPr lang="en-US" sz="2400" dirty="0"/>
          </a:p>
        </p:txBody>
      </p:sp>
      <p:sp>
        <p:nvSpPr>
          <p:cNvPr id="9" name="TextBox 8"/>
          <p:cNvSpPr txBox="1"/>
          <p:nvPr/>
        </p:nvSpPr>
        <p:spPr>
          <a:xfrm>
            <a:off x="8147198" y="2790589"/>
            <a:ext cx="1677798" cy="461665"/>
          </a:xfrm>
          <a:prstGeom prst="rect">
            <a:avLst/>
          </a:prstGeom>
          <a:noFill/>
        </p:spPr>
        <p:txBody>
          <a:bodyPr wrap="square" rtlCol="0">
            <a:spAutoFit/>
          </a:bodyPr>
          <a:lstStyle/>
          <a:p>
            <a:r>
              <a:rPr lang="en-US" sz="2400" dirty="0" smtClean="0"/>
              <a:t>wide</a:t>
            </a:r>
            <a:endParaRPr lang="en-US" sz="2400" dirty="0"/>
          </a:p>
        </p:txBody>
      </p:sp>
      <p:pic>
        <p:nvPicPr>
          <p:cNvPr id="10"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5" y="6264141"/>
            <a:ext cx="2488551" cy="593859"/>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6125" y="807394"/>
            <a:ext cx="1069663" cy="1427331"/>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sp>
        <p:nvSpPr>
          <p:cNvPr id="11" name="Rectangle 10"/>
          <p:cNvSpPr/>
          <p:nvPr/>
        </p:nvSpPr>
        <p:spPr>
          <a:xfrm>
            <a:off x="1984874" y="3446807"/>
            <a:ext cx="3661007" cy="584775"/>
          </a:xfrm>
          <a:prstGeom prst="rect">
            <a:avLst/>
          </a:prstGeom>
        </p:spPr>
        <p:txBody>
          <a:bodyPr wrap="square">
            <a:spAutoFit/>
          </a:bodyPr>
          <a:lstStyle/>
          <a:p>
            <a:r>
              <a:rPr lang="en-US" sz="1600" i="1" dirty="0"/>
              <a:t>each partition of the parent RDD is used by at most one partition of the child RDD</a:t>
            </a:r>
          </a:p>
        </p:txBody>
      </p:sp>
      <p:sp>
        <p:nvSpPr>
          <p:cNvPr id="12" name="Rectangle 11"/>
          <p:cNvSpPr/>
          <p:nvPr/>
        </p:nvSpPr>
        <p:spPr>
          <a:xfrm>
            <a:off x="6953571" y="3446807"/>
            <a:ext cx="3425841" cy="584775"/>
          </a:xfrm>
          <a:prstGeom prst="rect">
            <a:avLst/>
          </a:prstGeom>
        </p:spPr>
        <p:txBody>
          <a:bodyPr wrap="square">
            <a:spAutoFit/>
          </a:bodyPr>
          <a:lstStyle/>
          <a:p>
            <a:r>
              <a:rPr lang="en-US" sz="1600" i="1" dirty="0" smtClean="0"/>
              <a:t>multiple child RDD partitions may depend on a single parent RDD partition</a:t>
            </a:r>
            <a:endParaRPr lang="en-US" sz="1600" i="1" dirty="0"/>
          </a:p>
        </p:txBody>
      </p:sp>
      <p:sp>
        <p:nvSpPr>
          <p:cNvPr id="13" name="Rounded Rectangle 12"/>
          <p:cNvSpPr/>
          <p:nvPr/>
        </p:nvSpPr>
        <p:spPr>
          <a:xfrm>
            <a:off x="2701234" y="4449771"/>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4" name="Rounded Rectangle 13"/>
          <p:cNvSpPr/>
          <p:nvPr/>
        </p:nvSpPr>
        <p:spPr>
          <a:xfrm>
            <a:off x="2701234" y="4756188"/>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5" name="Rounded Rectangle 14"/>
          <p:cNvSpPr/>
          <p:nvPr/>
        </p:nvSpPr>
        <p:spPr>
          <a:xfrm>
            <a:off x="2701234" y="5053279"/>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6" name="Rounded Rectangle 15"/>
          <p:cNvSpPr/>
          <p:nvPr/>
        </p:nvSpPr>
        <p:spPr>
          <a:xfrm>
            <a:off x="2701234" y="5359696"/>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36" name="Rounded Rectangle 35"/>
          <p:cNvSpPr/>
          <p:nvPr/>
        </p:nvSpPr>
        <p:spPr>
          <a:xfrm>
            <a:off x="8834326" y="4375182"/>
            <a:ext cx="609515" cy="1288468"/>
          </a:xfrm>
          <a:prstGeom prst="roundRect">
            <a:avLst/>
          </a:prstGeom>
          <a:solidFill>
            <a:sysClr val="window" lastClr="FFFFFF"/>
          </a:solidFill>
          <a:ln w="25400" cap="flat" cmpd="sng" algn="ctr">
            <a:solidFill>
              <a:schemeClr val="tx1">
                <a:lumMod val="65000"/>
                <a:lumOff val="3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sp>
        <p:nvSpPr>
          <p:cNvPr id="37" name="Rounded Rectangle 36"/>
          <p:cNvSpPr/>
          <p:nvPr/>
        </p:nvSpPr>
        <p:spPr>
          <a:xfrm>
            <a:off x="8929564" y="4433668"/>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38" name="Rounded Rectangle 37"/>
          <p:cNvSpPr/>
          <p:nvPr/>
        </p:nvSpPr>
        <p:spPr>
          <a:xfrm>
            <a:off x="8929564" y="4740085"/>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39" name="Rounded Rectangle 38"/>
          <p:cNvSpPr/>
          <p:nvPr/>
        </p:nvSpPr>
        <p:spPr>
          <a:xfrm>
            <a:off x="8929564" y="5037176"/>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40" name="Rounded Rectangle 39"/>
          <p:cNvSpPr/>
          <p:nvPr/>
        </p:nvSpPr>
        <p:spPr>
          <a:xfrm>
            <a:off x="8929564" y="5343593"/>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41" name="Rounded Rectangle 40"/>
          <p:cNvSpPr/>
          <p:nvPr/>
        </p:nvSpPr>
        <p:spPr>
          <a:xfrm>
            <a:off x="7544681" y="4375861"/>
            <a:ext cx="609515" cy="1288468"/>
          </a:xfrm>
          <a:prstGeom prst="round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cxnSp>
        <p:nvCxnSpPr>
          <p:cNvPr id="42" name="Straight Arrow Connector 41"/>
          <p:cNvCxnSpPr>
            <a:endCxn id="37" idx="1"/>
          </p:cNvCxnSpPr>
          <p:nvPr/>
        </p:nvCxnSpPr>
        <p:spPr>
          <a:xfrm flipV="1">
            <a:off x="8059822" y="4545240"/>
            <a:ext cx="869742" cy="309206"/>
          </a:xfrm>
          <a:prstGeom prst="straightConnector1">
            <a:avLst/>
          </a:prstGeom>
          <a:noFill/>
          <a:ln w="19050" cap="flat" cmpd="sng" algn="ctr">
            <a:solidFill>
              <a:srgbClr val="000000"/>
            </a:solidFill>
            <a:prstDash val="sysDash"/>
            <a:round/>
            <a:headEnd type="none"/>
            <a:tailEnd type="triangle"/>
          </a:ln>
          <a:effectLst/>
        </p:spPr>
      </p:cxnSp>
      <p:cxnSp>
        <p:nvCxnSpPr>
          <p:cNvPr id="43" name="Straight Arrow Connector 42"/>
          <p:cNvCxnSpPr>
            <a:stCxn id="46" idx="3"/>
            <a:endCxn id="37" idx="1"/>
          </p:cNvCxnSpPr>
          <p:nvPr/>
        </p:nvCxnSpPr>
        <p:spPr>
          <a:xfrm flipV="1">
            <a:off x="8058959" y="4545240"/>
            <a:ext cx="870605" cy="679"/>
          </a:xfrm>
          <a:prstGeom prst="straightConnector1">
            <a:avLst/>
          </a:prstGeom>
          <a:noFill/>
          <a:ln w="19050" cap="flat" cmpd="sng" algn="ctr">
            <a:solidFill>
              <a:srgbClr val="000000"/>
            </a:solidFill>
            <a:prstDash val="solid"/>
            <a:round/>
            <a:headEnd type="none"/>
            <a:tailEnd type="triangle"/>
          </a:ln>
          <a:effectLst/>
        </p:spPr>
      </p:cxnSp>
      <p:cxnSp>
        <p:nvCxnSpPr>
          <p:cNvPr id="45" name="Straight Arrow Connector 44"/>
          <p:cNvCxnSpPr/>
          <p:nvPr/>
        </p:nvCxnSpPr>
        <p:spPr>
          <a:xfrm>
            <a:off x="8060149" y="5471832"/>
            <a:ext cx="884238" cy="0"/>
          </a:xfrm>
          <a:prstGeom prst="straightConnector1">
            <a:avLst/>
          </a:prstGeom>
          <a:noFill/>
          <a:ln w="19050" cap="flat" cmpd="sng" algn="ctr">
            <a:solidFill>
              <a:schemeClr val="accent5"/>
            </a:solidFill>
            <a:prstDash val="solid"/>
            <a:round/>
            <a:headEnd type="none"/>
            <a:tailEnd type="triangle"/>
          </a:ln>
          <a:effectLst/>
        </p:spPr>
      </p:cxnSp>
      <p:sp>
        <p:nvSpPr>
          <p:cNvPr id="46" name="Rounded Rectangle 45"/>
          <p:cNvSpPr/>
          <p:nvPr/>
        </p:nvSpPr>
        <p:spPr>
          <a:xfrm>
            <a:off x="7639919" y="4434347"/>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47" name="Rounded Rectangle 46"/>
          <p:cNvSpPr/>
          <p:nvPr/>
        </p:nvSpPr>
        <p:spPr>
          <a:xfrm>
            <a:off x="7639919" y="4740764"/>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48" name="Rounded Rectangle 47"/>
          <p:cNvSpPr/>
          <p:nvPr/>
        </p:nvSpPr>
        <p:spPr>
          <a:xfrm>
            <a:off x="7639919" y="5037855"/>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49" name="Rounded Rectangle 48"/>
          <p:cNvSpPr/>
          <p:nvPr/>
        </p:nvSpPr>
        <p:spPr>
          <a:xfrm>
            <a:off x="7639919" y="5344272"/>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cxnSp>
        <p:nvCxnSpPr>
          <p:cNvPr id="50" name="Straight Arrow Connector 49"/>
          <p:cNvCxnSpPr>
            <a:endCxn id="38" idx="1"/>
          </p:cNvCxnSpPr>
          <p:nvPr/>
        </p:nvCxnSpPr>
        <p:spPr>
          <a:xfrm>
            <a:off x="8066965" y="4549737"/>
            <a:ext cx="862599" cy="301920"/>
          </a:xfrm>
          <a:prstGeom prst="straightConnector1">
            <a:avLst/>
          </a:prstGeom>
          <a:noFill/>
          <a:ln w="19050" cap="flat" cmpd="sng" algn="ctr">
            <a:solidFill>
              <a:srgbClr val="000000"/>
            </a:solidFill>
            <a:prstDash val="solid"/>
            <a:round/>
            <a:headEnd type="none"/>
            <a:tailEnd type="triangle"/>
          </a:ln>
          <a:effectLst/>
        </p:spPr>
      </p:cxnSp>
      <p:cxnSp>
        <p:nvCxnSpPr>
          <p:cNvPr id="51" name="Straight Arrow Connector 50"/>
          <p:cNvCxnSpPr>
            <a:endCxn id="39" idx="1"/>
          </p:cNvCxnSpPr>
          <p:nvPr/>
        </p:nvCxnSpPr>
        <p:spPr>
          <a:xfrm>
            <a:off x="8066965" y="4548689"/>
            <a:ext cx="862599" cy="600059"/>
          </a:xfrm>
          <a:prstGeom prst="straightConnector1">
            <a:avLst/>
          </a:prstGeom>
          <a:noFill/>
          <a:ln w="19050" cap="flat" cmpd="sng" algn="ctr">
            <a:solidFill>
              <a:srgbClr val="000000"/>
            </a:solidFill>
            <a:prstDash val="solid"/>
            <a:round/>
            <a:headEnd type="none"/>
            <a:tailEnd type="triangle"/>
          </a:ln>
          <a:effectLst/>
        </p:spPr>
      </p:cxnSp>
      <p:cxnSp>
        <p:nvCxnSpPr>
          <p:cNvPr id="58" name="Straight Arrow Connector 57"/>
          <p:cNvCxnSpPr>
            <a:endCxn id="40" idx="1"/>
          </p:cNvCxnSpPr>
          <p:nvPr/>
        </p:nvCxnSpPr>
        <p:spPr>
          <a:xfrm>
            <a:off x="8066965" y="4544650"/>
            <a:ext cx="862599" cy="910515"/>
          </a:xfrm>
          <a:prstGeom prst="straightConnector1">
            <a:avLst/>
          </a:prstGeom>
          <a:noFill/>
          <a:ln w="19050" cap="flat" cmpd="sng" algn="ctr">
            <a:solidFill>
              <a:srgbClr val="000000"/>
            </a:solidFill>
            <a:prstDash val="solid"/>
            <a:round/>
            <a:headEnd type="none"/>
            <a:tailEnd type="triangle"/>
          </a:ln>
          <a:effectLst/>
        </p:spPr>
      </p:cxnSp>
      <p:cxnSp>
        <p:nvCxnSpPr>
          <p:cNvPr id="60" name="Straight Arrow Connector 59"/>
          <p:cNvCxnSpPr>
            <a:stCxn id="47" idx="3"/>
            <a:endCxn id="38" idx="1"/>
          </p:cNvCxnSpPr>
          <p:nvPr/>
        </p:nvCxnSpPr>
        <p:spPr>
          <a:xfrm flipV="1">
            <a:off x="8058959" y="4851657"/>
            <a:ext cx="870605" cy="679"/>
          </a:xfrm>
          <a:prstGeom prst="straightConnector1">
            <a:avLst/>
          </a:prstGeom>
          <a:noFill/>
          <a:ln w="19050" cap="flat" cmpd="sng" algn="ctr">
            <a:solidFill>
              <a:srgbClr val="000000"/>
            </a:solidFill>
            <a:prstDash val="sysDash"/>
            <a:round/>
            <a:headEnd type="none"/>
            <a:tailEnd type="triangle"/>
          </a:ln>
          <a:effectLst/>
        </p:spPr>
      </p:cxnSp>
      <p:cxnSp>
        <p:nvCxnSpPr>
          <p:cNvPr id="64" name="Straight Arrow Connector 63"/>
          <p:cNvCxnSpPr>
            <a:endCxn id="40" idx="1"/>
          </p:cNvCxnSpPr>
          <p:nvPr/>
        </p:nvCxnSpPr>
        <p:spPr>
          <a:xfrm>
            <a:off x="8066965" y="4847839"/>
            <a:ext cx="862599" cy="607326"/>
          </a:xfrm>
          <a:prstGeom prst="straightConnector1">
            <a:avLst/>
          </a:prstGeom>
          <a:noFill/>
          <a:ln w="19050" cap="flat" cmpd="sng" algn="ctr">
            <a:solidFill>
              <a:srgbClr val="000000"/>
            </a:solidFill>
            <a:prstDash val="sysDash"/>
            <a:round/>
            <a:headEnd type="none"/>
            <a:tailEnd type="triangle"/>
          </a:ln>
          <a:effectLst/>
        </p:spPr>
      </p:cxnSp>
      <p:cxnSp>
        <p:nvCxnSpPr>
          <p:cNvPr id="44" name="Straight Arrow Connector 43"/>
          <p:cNvCxnSpPr>
            <a:stCxn id="48" idx="3"/>
            <a:endCxn id="39" idx="1"/>
          </p:cNvCxnSpPr>
          <p:nvPr/>
        </p:nvCxnSpPr>
        <p:spPr>
          <a:xfrm flipV="1">
            <a:off x="8058959" y="5148748"/>
            <a:ext cx="870605" cy="679"/>
          </a:xfrm>
          <a:prstGeom prst="straightConnector1">
            <a:avLst/>
          </a:prstGeom>
          <a:noFill/>
          <a:ln w="19050" cap="flat" cmpd="sng" algn="ctr">
            <a:solidFill>
              <a:srgbClr val="7030A0"/>
            </a:solidFill>
            <a:prstDash val="solid"/>
            <a:round/>
            <a:headEnd type="none"/>
            <a:tailEnd type="triangle"/>
          </a:ln>
          <a:effectLst/>
        </p:spPr>
      </p:cxnSp>
      <p:cxnSp>
        <p:nvCxnSpPr>
          <p:cNvPr id="69" name="Straight Arrow Connector 68"/>
          <p:cNvCxnSpPr/>
          <p:nvPr/>
        </p:nvCxnSpPr>
        <p:spPr>
          <a:xfrm flipV="1">
            <a:off x="8058959" y="4848518"/>
            <a:ext cx="870605" cy="298460"/>
          </a:xfrm>
          <a:prstGeom prst="straightConnector1">
            <a:avLst/>
          </a:prstGeom>
          <a:noFill/>
          <a:ln w="19050" cap="flat" cmpd="sng" algn="ctr">
            <a:solidFill>
              <a:srgbClr val="7030A0"/>
            </a:solidFill>
            <a:prstDash val="solid"/>
            <a:round/>
            <a:headEnd type="none"/>
            <a:tailEnd type="triangle"/>
          </a:ln>
          <a:effectLst/>
        </p:spPr>
      </p:cxnSp>
      <p:cxnSp>
        <p:nvCxnSpPr>
          <p:cNvPr id="71" name="Straight Arrow Connector 70"/>
          <p:cNvCxnSpPr/>
          <p:nvPr/>
        </p:nvCxnSpPr>
        <p:spPr>
          <a:xfrm flipV="1">
            <a:off x="8066102" y="4558682"/>
            <a:ext cx="863462" cy="592021"/>
          </a:xfrm>
          <a:prstGeom prst="straightConnector1">
            <a:avLst/>
          </a:prstGeom>
          <a:noFill/>
          <a:ln w="19050" cap="flat" cmpd="sng" algn="ctr">
            <a:solidFill>
              <a:srgbClr val="7030A0"/>
            </a:solidFill>
            <a:prstDash val="solid"/>
            <a:round/>
            <a:headEnd type="none"/>
            <a:tailEnd type="triangle"/>
          </a:ln>
          <a:effectLst/>
        </p:spPr>
      </p:cxnSp>
      <p:cxnSp>
        <p:nvCxnSpPr>
          <p:cNvPr id="73" name="Straight Arrow Connector 72"/>
          <p:cNvCxnSpPr>
            <a:endCxn id="40" idx="1"/>
          </p:cNvCxnSpPr>
          <p:nvPr/>
        </p:nvCxnSpPr>
        <p:spPr>
          <a:xfrm>
            <a:off x="8066102" y="5140075"/>
            <a:ext cx="863462" cy="315090"/>
          </a:xfrm>
          <a:prstGeom prst="straightConnector1">
            <a:avLst/>
          </a:prstGeom>
          <a:noFill/>
          <a:ln w="19050" cap="flat" cmpd="sng" algn="ctr">
            <a:solidFill>
              <a:srgbClr val="7030A0"/>
            </a:solidFill>
            <a:prstDash val="solid"/>
            <a:round/>
            <a:headEnd type="none"/>
            <a:tailEnd type="triangle"/>
          </a:ln>
          <a:effectLst/>
        </p:spPr>
      </p:cxnSp>
      <p:cxnSp>
        <p:nvCxnSpPr>
          <p:cNvPr id="77" name="Straight Arrow Connector 76"/>
          <p:cNvCxnSpPr/>
          <p:nvPr/>
        </p:nvCxnSpPr>
        <p:spPr>
          <a:xfrm flipV="1">
            <a:off x="8060149" y="4847839"/>
            <a:ext cx="869415" cy="608861"/>
          </a:xfrm>
          <a:prstGeom prst="straightConnector1">
            <a:avLst/>
          </a:prstGeom>
          <a:noFill/>
          <a:ln w="19050" cap="flat" cmpd="sng" algn="ctr">
            <a:solidFill>
              <a:schemeClr val="accent5"/>
            </a:solidFill>
            <a:prstDash val="solid"/>
            <a:round/>
            <a:headEnd type="none"/>
            <a:tailEnd type="triangle"/>
          </a:ln>
          <a:effectLst/>
        </p:spPr>
      </p:cxnSp>
    </p:spTree>
    <p:extLst>
      <p:ext uri="{BB962C8B-B14F-4D97-AF65-F5344CB8AC3E}">
        <p14:creationId xmlns:p14="http://schemas.microsoft.com/office/powerpoint/2010/main" val="148368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P spid="28" grpId="0" animBg="1"/>
      <p:bldP spid="29" grpId="0" animBg="1"/>
      <p:bldP spid="30" grpId="0" animBg="1"/>
      <p:bldP spid="17" grpId="0" animBg="1"/>
      <p:bldP spid="11" grpId="0"/>
      <p:bldP spid="12" grpId="0"/>
      <p:bldP spid="13" grpId="0" animBg="1"/>
      <p:bldP spid="14" grpId="0" animBg="1"/>
      <p:bldP spid="15" grpId="0" animBg="1"/>
      <p:bldP spid="16" grpId="0" animBg="1"/>
      <p:bldP spid="36" grpId="0" animBg="1"/>
      <p:bldP spid="37" grpId="0" animBg="1"/>
      <p:bldP spid="38" grpId="0" animBg="1"/>
      <p:bldP spid="39" grpId="0" animBg="1"/>
      <p:bldP spid="40" grpId="0" animBg="1"/>
      <p:bldP spid="41" grpId="0" animBg="1"/>
      <p:bldP spid="46" grpId="0" animBg="1"/>
      <p:bldP spid="47" grpId="0" animBg="1"/>
      <p:bldP spid="48" grpId="0" animBg="1"/>
      <p:bldP spid="4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2283560" y="2434639"/>
            <a:ext cx="609515" cy="1288468"/>
          </a:xfrm>
          <a:prstGeom prst="roundRect">
            <a:avLst/>
          </a:prstGeom>
          <a:solidFill>
            <a:sysClr val="window" lastClr="FFFFFF"/>
          </a:solidFill>
          <a:ln w="25400" cap="flat" cmpd="sng" algn="ctr">
            <a:solidFill>
              <a:schemeClr val="tx1">
                <a:lumMod val="65000"/>
                <a:lumOff val="3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sp>
        <p:nvSpPr>
          <p:cNvPr id="27" name="Rounded Rectangle 26"/>
          <p:cNvSpPr/>
          <p:nvPr/>
        </p:nvSpPr>
        <p:spPr>
          <a:xfrm>
            <a:off x="2378798" y="2493125"/>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28" name="Rounded Rectangle 27"/>
          <p:cNvSpPr/>
          <p:nvPr/>
        </p:nvSpPr>
        <p:spPr>
          <a:xfrm>
            <a:off x="2378798" y="2799542"/>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29" name="Rounded Rectangle 28"/>
          <p:cNvSpPr/>
          <p:nvPr/>
        </p:nvSpPr>
        <p:spPr>
          <a:xfrm>
            <a:off x="2378798" y="3096633"/>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30" name="Rounded Rectangle 29"/>
          <p:cNvSpPr/>
          <p:nvPr/>
        </p:nvSpPr>
        <p:spPr>
          <a:xfrm>
            <a:off x="2378798" y="3403050"/>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7" name="Rounded Rectangle 16"/>
          <p:cNvSpPr/>
          <p:nvPr/>
        </p:nvSpPr>
        <p:spPr>
          <a:xfrm>
            <a:off x="993915" y="2418651"/>
            <a:ext cx="609515" cy="1288468"/>
          </a:xfrm>
          <a:prstGeom prst="round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cxnSp>
        <p:nvCxnSpPr>
          <p:cNvPr id="18" name="Straight Arrow Connector 17"/>
          <p:cNvCxnSpPr/>
          <p:nvPr/>
        </p:nvCxnSpPr>
        <p:spPr>
          <a:xfrm>
            <a:off x="1509383" y="2911114"/>
            <a:ext cx="884238" cy="0"/>
          </a:xfrm>
          <a:prstGeom prst="straightConnector1">
            <a:avLst/>
          </a:prstGeom>
          <a:noFill/>
          <a:ln w="19050" cap="flat" cmpd="sng" algn="ctr">
            <a:solidFill>
              <a:srgbClr val="000000"/>
            </a:solidFill>
            <a:prstDash val="solid"/>
            <a:round/>
            <a:headEnd type="none"/>
            <a:tailEnd type="triangle"/>
          </a:ln>
          <a:effectLst/>
        </p:spPr>
      </p:cxnSp>
      <p:cxnSp>
        <p:nvCxnSpPr>
          <p:cNvPr id="19" name="Straight Arrow Connector 18"/>
          <p:cNvCxnSpPr/>
          <p:nvPr/>
        </p:nvCxnSpPr>
        <p:spPr>
          <a:xfrm>
            <a:off x="1509383" y="2604697"/>
            <a:ext cx="884238" cy="0"/>
          </a:xfrm>
          <a:prstGeom prst="straightConnector1">
            <a:avLst/>
          </a:prstGeom>
          <a:noFill/>
          <a:ln w="19050" cap="flat" cmpd="sng" algn="ctr">
            <a:solidFill>
              <a:srgbClr val="000000"/>
            </a:solidFill>
            <a:prstDash val="solid"/>
            <a:round/>
            <a:headEnd type="none"/>
            <a:tailEnd type="triangle"/>
          </a:ln>
          <a:effectLst/>
        </p:spPr>
      </p:cxnSp>
      <p:cxnSp>
        <p:nvCxnSpPr>
          <p:cNvPr id="20" name="Straight Arrow Connector 19"/>
          <p:cNvCxnSpPr/>
          <p:nvPr/>
        </p:nvCxnSpPr>
        <p:spPr>
          <a:xfrm>
            <a:off x="1509383" y="3208204"/>
            <a:ext cx="884238" cy="0"/>
          </a:xfrm>
          <a:prstGeom prst="straightConnector1">
            <a:avLst/>
          </a:prstGeom>
          <a:noFill/>
          <a:ln w="19050" cap="flat" cmpd="sng" algn="ctr">
            <a:solidFill>
              <a:srgbClr val="000000"/>
            </a:solidFill>
            <a:prstDash val="solid"/>
            <a:round/>
            <a:headEnd type="none"/>
            <a:tailEnd type="triangle"/>
          </a:ln>
          <a:effectLst/>
        </p:spPr>
      </p:cxnSp>
      <p:cxnSp>
        <p:nvCxnSpPr>
          <p:cNvPr id="21" name="Straight Arrow Connector 20"/>
          <p:cNvCxnSpPr/>
          <p:nvPr/>
        </p:nvCxnSpPr>
        <p:spPr>
          <a:xfrm>
            <a:off x="1509383" y="3514622"/>
            <a:ext cx="884238" cy="0"/>
          </a:xfrm>
          <a:prstGeom prst="straightConnector1">
            <a:avLst/>
          </a:prstGeom>
          <a:noFill/>
          <a:ln w="19050" cap="flat" cmpd="sng" algn="ctr">
            <a:solidFill>
              <a:srgbClr val="000000"/>
            </a:solidFill>
            <a:prstDash val="solid"/>
            <a:round/>
            <a:headEnd type="none"/>
            <a:tailEnd type="triangle"/>
          </a:ln>
          <a:effectLst/>
        </p:spPr>
      </p:cxnSp>
      <p:sp>
        <p:nvSpPr>
          <p:cNvPr id="5" name="TextBox 4"/>
          <p:cNvSpPr txBox="1"/>
          <p:nvPr/>
        </p:nvSpPr>
        <p:spPr>
          <a:xfrm>
            <a:off x="2815247" y="610913"/>
            <a:ext cx="1124214" cy="461665"/>
          </a:xfrm>
          <a:prstGeom prst="rect">
            <a:avLst/>
          </a:prstGeom>
          <a:noFill/>
        </p:spPr>
        <p:txBody>
          <a:bodyPr wrap="square" rtlCol="0">
            <a:spAutoFit/>
          </a:bodyPr>
          <a:lstStyle/>
          <a:p>
            <a:r>
              <a:rPr lang="en-US" sz="2400" dirty="0" smtClean="0"/>
              <a:t>narrow</a:t>
            </a:r>
            <a:endParaRPr lang="en-US" sz="2400" dirty="0"/>
          </a:p>
        </p:txBody>
      </p:sp>
      <p:sp>
        <p:nvSpPr>
          <p:cNvPr id="9" name="TextBox 8"/>
          <p:cNvSpPr txBox="1"/>
          <p:nvPr/>
        </p:nvSpPr>
        <p:spPr>
          <a:xfrm>
            <a:off x="8136566" y="610914"/>
            <a:ext cx="797189" cy="461665"/>
          </a:xfrm>
          <a:prstGeom prst="rect">
            <a:avLst/>
          </a:prstGeom>
          <a:noFill/>
        </p:spPr>
        <p:txBody>
          <a:bodyPr wrap="square" rtlCol="0">
            <a:spAutoFit/>
          </a:bodyPr>
          <a:lstStyle/>
          <a:p>
            <a:r>
              <a:rPr lang="en-US" sz="2400" dirty="0" smtClean="0"/>
              <a:t>wide</a:t>
            </a:r>
            <a:endParaRPr lang="en-US" sz="2400" dirty="0"/>
          </a:p>
        </p:txBody>
      </p:sp>
      <p:pic>
        <p:nvPicPr>
          <p:cNvPr id="10"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5" y="6264141"/>
            <a:ext cx="2488551" cy="593859"/>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Rectangle 10"/>
          <p:cNvSpPr/>
          <p:nvPr/>
        </p:nvSpPr>
        <p:spPr>
          <a:xfrm>
            <a:off x="1633996" y="1267132"/>
            <a:ext cx="3661007" cy="584775"/>
          </a:xfrm>
          <a:prstGeom prst="rect">
            <a:avLst/>
          </a:prstGeom>
        </p:spPr>
        <p:txBody>
          <a:bodyPr wrap="square">
            <a:spAutoFit/>
          </a:bodyPr>
          <a:lstStyle/>
          <a:p>
            <a:r>
              <a:rPr lang="en-US" sz="1600" i="1" dirty="0"/>
              <a:t>each partition of the parent RDD is used by at most one partition of the child RDD</a:t>
            </a:r>
          </a:p>
        </p:txBody>
      </p:sp>
      <p:sp>
        <p:nvSpPr>
          <p:cNvPr id="12" name="Rectangle 11"/>
          <p:cNvSpPr/>
          <p:nvPr/>
        </p:nvSpPr>
        <p:spPr>
          <a:xfrm>
            <a:off x="6942939" y="1267132"/>
            <a:ext cx="3425841" cy="584775"/>
          </a:xfrm>
          <a:prstGeom prst="rect">
            <a:avLst/>
          </a:prstGeom>
        </p:spPr>
        <p:txBody>
          <a:bodyPr wrap="square">
            <a:spAutoFit/>
          </a:bodyPr>
          <a:lstStyle/>
          <a:p>
            <a:r>
              <a:rPr lang="en-US" sz="1600" i="1" dirty="0" smtClean="0"/>
              <a:t>multiple child RDD partitions may depend on a single parent RDD partition</a:t>
            </a:r>
            <a:endParaRPr lang="en-US" sz="1600" i="1" dirty="0"/>
          </a:p>
        </p:txBody>
      </p:sp>
      <p:sp>
        <p:nvSpPr>
          <p:cNvPr id="13" name="Rounded Rectangle 12"/>
          <p:cNvSpPr/>
          <p:nvPr/>
        </p:nvSpPr>
        <p:spPr>
          <a:xfrm>
            <a:off x="1089153" y="2477137"/>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4" name="Rounded Rectangle 13"/>
          <p:cNvSpPr/>
          <p:nvPr/>
        </p:nvSpPr>
        <p:spPr>
          <a:xfrm>
            <a:off x="1089153" y="2783554"/>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5" name="Rounded Rectangle 14"/>
          <p:cNvSpPr/>
          <p:nvPr/>
        </p:nvSpPr>
        <p:spPr>
          <a:xfrm>
            <a:off x="1089153" y="3080645"/>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6" name="Rounded Rectangle 15"/>
          <p:cNvSpPr/>
          <p:nvPr/>
        </p:nvSpPr>
        <p:spPr>
          <a:xfrm>
            <a:off x="1089153" y="3387062"/>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36" name="Rounded Rectangle 35"/>
          <p:cNvSpPr/>
          <p:nvPr/>
        </p:nvSpPr>
        <p:spPr>
          <a:xfrm>
            <a:off x="8823694" y="2195507"/>
            <a:ext cx="609515" cy="1288468"/>
          </a:xfrm>
          <a:prstGeom prst="roundRect">
            <a:avLst/>
          </a:prstGeom>
          <a:solidFill>
            <a:sysClr val="window" lastClr="FFFFFF"/>
          </a:solidFill>
          <a:ln w="25400" cap="flat" cmpd="sng" algn="ctr">
            <a:solidFill>
              <a:schemeClr val="tx1">
                <a:lumMod val="65000"/>
                <a:lumOff val="3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sp>
        <p:nvSpPr>
          <p:cNvPr id="37" name="Rounded Rectangle 36"/>
          <p:cNvSpPr/>
          <p:nvPr/>
        </p:nvSpPr>
        <p:spPr>
          <a:xfrm>
            <a:off x="8918932" y="2253993"/>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38" name="Rounded Rectangle 37"/>
          <p:cNvSpPr/>
          <p:nvPr/>
        </p:nvSpPr>
        <p:spPr>
          <a:xfrm>
            <a:off x="8918932" y="2560410"/>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39" name="Rounded Rectangle 38"/>
          <p:cNvSpPr/>
          <p:nvPr/>
        </p:nvSpPr>
        <p:spPr>
          <a:xfrm>
            <a:off x="8918932" y="2857501"/>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40" name="Rounded Rectangle 39"/>
          <p:cNvSpPr/>
          <p:nvPr/>
        </p:nvSpPr>
        <p:spPr>
          <a:xfrm>
            <a:off x="8918932" y="3163918"/>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41" name="Rounded Rectangle 40"/>
          <p:cNvSpPr/>
          <p:nvPr/>
        </p:nvSpPr>
        <p:spPr>
          <a:xfrm>
            <a:off x="7534049" y="2196186"/>
            <a:ext cx="609515" cy="1288468"/>
          </a:xfrm>
          <a:prstGeom prst="round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cxnSp>
        <p:nvCxnSpPr>
          <p:cNvPr id="42" name="Straight Arrow Connector 41"/>
          <p:cNvCxnSpPr>
            <a:endCxn id="37" idx="1"/>
          </p:cNvCxnSpPr>
          <p:nvPr/>
        </p:nvCxnSpPr>
        <p:spPr>
          <a:xfrm flipV="1">
            <a:off x="8049190" y="2365565"/>
            <a:ext cx="869742" cy="309206"/>
          </a:xfrm>
          <a:prstGeom prst="straightConnector1">
            <a:avLst/>
          </a:prstGeom>
          <a:noFill/>
          <a:ln w="19050" cap="flat" cmpd="sng" algn="ctr">
            <a:solidFill>
              <a:srgbClr val="000000"/>
            </a:solidFill>
            <a:prstDash val="sysDash"/>
            <a:round/>
            <a:headEnd type="none"/>
            <a:tailEnd type="triangle"/>
          </a:ln>
          <a:effectLst/>
        </p:spPr>
      </p:cxnSp>
      <p:cxnSp>
        <p:nvCxnSpPr>
          <p:cNvPr id="43" name="Straight Arrow Connector 42"/>
          <p:cNvCxnSpPr>
            <a:stCxn id="46" idx="3"/>
            <a:endCxn id="37" idx="1"/>
          </p:cNvCxnSpPr>
          <p:nvPr/>
        </p:nvCxnSpPr>
        <p:spPr>
          <a:xfrm flipV="1">
            <a:off x="8048327" y="2365565"/>
            <a:ext cx="870605" cy="679"/>
          </a:xfrm>
          <a:prstGeom prst="straightConnector1">
            <a:avLst/>
          </a:prstGeom>
          <a:noFill/>
          <a:ln w="19050" cap="flat" cmpd="sng" algn="ctr">
            <a:solidFill>
              <a:srgbClr val="000000"/>
            </a:solidFill>
            <a:prstDash val="solid"/>
            <a:round/>
            <a:headEnd type="none"/>
            <a:tailEnd type="triangle"/>
          </a:ln>
          <a:effectLst/>
        </p:spPr>
      </p:cxnSp>
      <p:cxnSp>
        <p:nvCxnSpPr>
          <p:cNvPr id="45" name="Straight Arrow Connector 44"/>
          <p:cNvCxnSpPr/>
          <p:nvPr/>
        </p:nvCxnSpPr>
        <p:spPr>
          <a:xfrm>
            <a:off x="8049517" y="3292157"/>
            <a:ext cx="884238" cy="0"/>
          </a:xfrm>
          <a:prstGeom prst="straightConnector1">
            <a:avLst/>
          </a:prstGeom>
          <a:noFill/>
          <a:ln w="19050" cap="flat" cmpd="sng" algn="ctr">
            <a:solidFill>
              <a:schemeClr val="accent5"/>
            </a:solidFill>
            <a:prstDash val="solid"/>
            <a:round/>
            <a:headEnd type="none"/>
            <a:tailEnd type="triangle"/>
          </a:ln>
          <a:effectLst/>
        </p:spPr>
      </p:cxnSp>
      <p:sp>
        <p:nvSpPr>
          <p:cNvPr id="46" name="Rounded Rectangle 45"/>
          <p:cNvSpPr/>
          <p:nvPr/>
        </p:nvSpPr>
        <p:spPr>
          <a:xfrm>
            <a:off x="7629287" y="2254672"/>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47" name="Rounded Rectangle 46"/>
          <p:cNvSpPr/>
          <p:nvPr/>
        </p:nvSpPr>
        <p:spPr>
          <a:xfrm>
            <a:off x="7629287" y="2561089"/>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48" name="Rounded Rectangle 47"/>
          <p:cNvSpPr/>
          <p:nvPr/>
        </p:nvSpPr>
        <p:spPr>
          <a:xfrm>
            <a:off x="7629287" y="2858180"/>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49" name="Rounded Rectangle 48"/>
          <p:cNvSpPr/>
          <p:nvPr/>
        </p:nvSpPr>
        <p:spPr>
          <a:xfrm>
            <a:off x="7629287" y="3164597"/>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cxnSp>
        <p:nvCxnSpPr>
          <p:cNvPr id="50" name="Straight Arrow Connector 49"/>
          <p:cNvCxnSpPr>
            <a:endCxn id="38" idx="1"/>
          </p:cNvCxnSpPr>
          <p:nvPr/>
        </p:nvCxnSpPr>
        <p:spPr>
          <a:xfrm>
            <a:off x="8056333" y="2370062"/>
            <a:ext cx="862599" cy="301920"/>
          </a:xfrm>
          <a:prstGeom prst="straightConnector1">
            <a:avLst/>
          </a:prstGeom>
          <a:noFill/>
          <a:ln w="19050" cap="flat" cmpd="sng" algn="ctr">
            <a:solidFill>
              <a:srgbClr val="000000"/>
            </a:solidFill>
            <a:prstDash val="solid"/>
            <a:round/>
            <a:headEnd type="none"/>
            <a:tailEnd type="triangle"/>
          </a:ln>
          <a:effectLst/>
        </p:spPr>
      </p:cxnSp>
      <p:cxnSp>
        <p:nvCxnSpPr>
          <p:cNvPr id="51" name="Straight Arrow Connector 50"/>
          <p:cNvCxnSpPr>
            <a:endCxn id="39" idx="1"/>
          </p:cNvCxnSpPr>
          <p:nvPr/>
        </p:nvCxnSpPr>
        <p:spPr>
          <a:xfrm>
            <a:off x="8056333" y="2369014"/>
            <a:ext cx="862599" cy="600059"/>
          </a:xfrm>
          <a:prstGeom prst="straightConnector1">
            <a:avLst/>
          </a:prstGeom>
          <a:noFill/>
          <a:ln w="19050" cap="flat" cmpd="sng" algn="ctr">
            <a:solidFill>
              <a:srgbClr val="000000"/>
            </a:solidFill>
            <a:prstDash val="solid"/>
            <a:round/>
            <a:headEnd type="none"/>
            <a:tailEnd type="triangle"/>
          </a:ln>
          <a:effectLst/>
        </p:spPr>
      </p:cxnSp>
      <p:cxnSp>
        <p:nvCxnSpPr>
          <p:cNvPr id="58" name="Straight Arrow Connector 57"/>
          <p:cNvCxnSpPr>
            <a:endCxn id="40" idx="1"/>
          </p:cNvCxnSpPr>
          <p:nvPr/>
        </p:nvCxnSpPr>
        <p:spPr>
          <a:xfrm>
            <a:off x="8056333" y="2364975"/>
            <a:ext cx="862599" cy="910515"/>
          </a:xfrm>
          <a:prstGeom prst="straightConnector1">
            <a:avLst/>
          </a:prstGeom>
          <a:noFill/>
          <a:ln w="19050" cap="flat" cmpd="sng" algn="ctr">
            <a:solidFill>
              <a:srgbClr val="000000"/>
            </a:solidFill>
            <a:prstDash val="solid"/>
            <a:round/>
            <a:headEnd type="none"/>
            <a:tailEnd type="triangle"/>
          </a:ln>
          <a:effectLst/>
        </p:spPr>
      </p:cxnSp>
      <p:cxnSp>
        <p:nvCxnSpPr>
          <p:cNvPr id="60" name="Straight Arrow Connector 59"/>
          <p:cNvCxnSpPr>
            <a:stCxn id="47" idx="3"/>
            <a:endCxn id="38" idx="1"/>
          </p:cNvCxnSpPr>
          <p:nvPr/>
        </p:nvCxnSpPr>
        <p:spPr>
          <a:xfrm flipV="1">
            <a:off x="8048327" y="2671982"/>
            <a:ext cx="870605" cy="679"/>
          </a:xfrm>
          <a:prstGeom prst="straightConnector1">
            <a:avLst/>
          </a:prstGeom>
          <a:noFill/>
          <a:ln w="19050" cap="flat" cmpd="sng" algn="ctr">
            <a:solidFill>
              <a:srgbClr val="000000"/>
            </a:solidFill>
            <a:prstDash val="sysDash"/>
            <a:round/>
            <a:headEnd type="none"/>
            <a:tailEnd type="triangle"/>
          </a:ln>
          <a:effectLst/>
        </p:spPr>
      </p:cxnSp>
      <p:cxnSp>
        <p:nvCxnSpPr>
          <p:cNvPr id="64" name="Straight Arrow Connector 63"/>
          <p:cNvCxnSpPr>
            <a:endCxn id="40" idx="1"/>
          </p:cNvCxnSpPr>
          <p:nvPr/>
        </p:nvCxnSpPr>
        <p:spPr>
          <a:xfrm>
            <a:off x="8056333" y="2668164"/>
            <a:ext cx="862599" cy="607326"/>
          </a:xfrm>
          <a:prstGeom prst="straightConnector1">
            <a:avLst/>
          </a:prstGeom>
          <a:noFill/>
          <a:ln w="19050" cap="flat" cmpd="sng" algn="ctr">
            <a:solidFill>
              <a:srgbClr val="000000"/>
            </a:solidFill>
            <a:prstDash val="sysDash"/>
            <a:round/>
            <a:headEnd type="none"/>
            <a:tailEnd type="triangle"/>
          </a:ln>
          <a:effectLst/>
        </p:spPr>
      </p:cxnSp>
      <p:cxnSp>
        <p:nvCxnSpPr>
          <p:cNvPr id="44" name="Straight Arrow Connector 43"/>
          <p:cNvCxnSpPr>
            <a:stCxn id="48" idx="3"/>
            <a:endCxn id="39" idx="1"/>
          </p:cNvCxnSpPr>
          <p:nvPr/>
        </p:nvCxnSpPr>
        <p:spPr>
          <a:xfrm flipV="1">
            <a:off x="8048327" y="2969073"/>
            <a:ext cx="870605" cy="679"/>
          </a:xfrm>
          <a:prstGeom prst="straightConnector1">
            <a:avLst/>
          </a:prstGeom>
          <a:noFill/>
          <a:ln w="19050" cap="flat" cmpd="sng" algn="ctr">
            <a:solidFill>
              <a:srgbClr val="7030A0"/>
            </a:solidFill>
            <a:prstDash val="solid"/>
            <a:round/>
            <a:headEnd type="none"/>
            <a:tailEnd type="triangle"/>
          </a:ln>
          <a:effectLst/>
        </p:spPr>
      </p:cxnSp>
      <p:cxnSp>
        <p:nvCxnSpPr>
          <p:cNvPr id="69" name="Straight Arrow Connector 68"/>
          <p:cNvCxnSpPr/>
          <p:nvPr/>
        </p:nvCxnSpPr>
        <p:spPr>
          <a:xfrm flipV="1">
            <a:off x="8048327" y="2668843"/>
            <a:ext cx="870605" cy="298460"/>
          </a:xfrm>
          <a:prstGeom prst="straightConnector1">
            <a:avLst/>
          </a:prstGeom>
          <a:noFill/>
          <a:ln w="19050" cap="flat" cmpd="sng" algn="ctr">
            <a:solidFill>
              <a:srgbClr val="7030A0"/>
            </a:solidFill>
            <a:prstDash val="solid"/>
            <a:round/>
            <a:headEnd type="none"/>
            <a:tailEnd type="triangle"/>
          </a:ln>
          <a:effectLst/>
        </p:spPr>
      </p:cxnSp>
      <p:cxnSp>
        <p:nvCxnSpPr>
          <p:cNvPr id="71" name="Straight Arrow Connector 70"/>
          <p:cNvCxnSpPr/>
          <p:nvPr/>
        </p:nvCxnSpPr>
        <p:spPr>
          <a:xfrm flipV="1">
            <a:off x="8055470" y="2379007"/>
            <a:ext cx="863462" cy="592021"/>
          </a:xfrm>
          <a:prstGeom prst="straightConnector1">
            <a:avLst/>
          </a:prstGeom>
          <a:noFill/>
          <a:ln w="19050" cap="flat" cmpd="sng" algn="ctr">
            <a:solidFill>
              <a:srgbClr val="7030A0"/>
            </a:solidFill>
            <a:prstDash val="solid"/>
            <a:round/>
            <a:headEnd type="none"/>
            <a:tailEnd type="triangle"/>
          </a:ln>
          <a:effectLst/>
        </p:spPr>
      </p:cxnSp>
      <p:cxnSp>
        <p:nvCxnSpPr>
          <p:cNvPr id="73" name="Straight Arrow Connector 72"/>
          <p:cNvCxnSpPr>
            <a:endCxn id="40" idx="1"/>
          </p:cNvCxnSpPr>
          <p:nvPr/>
        </p:nvCxnSpPr>
        <p:spPr>
          <a:xfrm>
            <a:off x="8055470" y="2960400"/>
            <a:ext cx="863462" cy="315090"/>
          </a:xfrm>
          <a:prstGeom prst="straightConnector1">
            <a:avLst/>
          </a:prstGeom>
          <a:noFill/>
          <a:ln w="19050" cap="flat" cmpd="sng" algn="ctr">
            <a:solidFill>
              <a:srgbClr val="7030A0"/>
            </a:solidFill>
            <a:prstDash val="solid"/>
            <a:round/>
            <a:headEnd type="none"/>
            <a:tailEnd type="triangle"/>
          </a:ln>
          <a:effectLst/>
        </p:spPr>
      </p:cxnSp>
      <p:cxnSp>
        <p:nvCxnSpPr>
          <p:cNvPr id="77" name="Straight Arrow Connector 76"/>
          <p:cNvCxnSpPr/>
          <p:nvPr/>
        </p:nvCxnSpPr>
        <p:spPr>
          <a:xfrm flipV="1">
            <a:off x="8049517" y="2668164"/>
            <a:ext cx="869415" cy="608861"/>
          </a:xfrm>
          <a:prstGeom prst="straightConnector1">
            <a:avLst/>
          </a:prstGeom>
          <a:noFill/>
          <a:ln w="19050" cap="flat" cmpd="sng" algn="ctr">
            <a:solidFill>
              <a:schemeClr val="accent5"/>
            </a:solidFill>
            <a:prstDash val="solid"/>
            <a:round/>
            <a:headEnd type="none"/>
            <a:tailEnd type="triangle"/>
          </a:ln>
          <a:effectLst/>
        </p:spPr>
      </p:cxnSp>
      <p:sp>
        <p:nvSpPr>
          <p:cNvPr id="2" name="TextBox 1"/>
          <p:cNvSpPr txBox="1"/>
          <p:nvPr/>
        </p:nvSpPr>
        <p:spPr>
          <a:xfrm>
            <a:off x="1344872" y="3686986"/>
            <a:ext cx="1286540" cy="369332"/>
          </a:xfrm>
          <a:prstGeom prst="rect">
            <a:avLst/>
          </a:prstGeom>
          <a:noFill/>
        </p:spPr>
        <p:txBody>
          <a:bodyPr wrap="square" rtlCol="0">
            <a:spAutoFit/>
          </a:bodyPr>
          <a:lstStyle/>
          <a:p>
            <a:r>
              <a:rPr lang="en-US" dirty="0" smtClean="0"/>
              <a:t>map, filter</a:t>
            </a:r>
            <a:endParaRPr lang="en-US" dirty="0"/>
          </a:p>
        </p:txBody>
      </p:sp>
      <p:sp>
        <p:nvSpPr>
          <p:cNvPr id="52" name="Rounded Rectangle 51"/>
          <p:cNvSpPr/>
          <p:nvPr/>
        </p:nvSpPr>
        <p:spPr>
          <a:xfrm>
            <a:off x="4892954" y="2436254"/>
            <a:ext cx="609515" cy="1288468"/>
          </a:xfrm>
          <a:prstGeom prst="roundRect">
            <a:avLst/>
          </a:prstGeom>
          <a:solidFill>
            <a:sysClr val="window" lastClr="FFFFFF"/>
          </a:solidFill>
          <a:ln w="25400" cap="flat" cmpd="sng" algn="ctr">
            <a:solidFill>
              <a:schemeClr val="tx1">
                <a:lumMod val="65000"/>
                <a:lumOff val="3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sp>
        <p:nvSpPr>
          <p:cNvPr id="53" name="Rounded Rectangle 52"/>
          <p:cNvSpPr/>
          <p:nvPr/>
        </p:nvSpPr>
        <p:spPr>
          <a:xfrm>
            <a:off x="4988192" y="2494740"/>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54" name="Rounded Rectangle 53"/>
          <p:cNvSpPr/>
          <p:nvPr/>
        </p:nvSpPr>
        <p:spPr>
          <a:xfrm>
            <a:off x="4988192" y="2801157"/>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55" name="Rounded Rectangle 54"/>
          <p:cNvSpPr/>
          <p:nvPr/>
        </p:nvSpPr>
        <p:spPr>
          <a:xfrm>
            <a:off x="4988192" y="3098248"/>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56" name="Rounded Rectangle 55"/>
          <p:cNvSpPr/>
          <p:nvPr/>
        </p:nvSpPr>
        <p:spPr>
          <a:xfrm>
            <a:off x="4988192" y="3404665"/>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57" name="Rounded Rectangle 56"/>
          <p:cNvSpPr/>
          <p:nvPr/>
        </p:nvSpPr>
        <p:spPr>
          <a:xfrm>
            <a:off x="3603309" y="2367101"/>
            <a:ext cx="609515" cy="660379"/>
          </a:xfrm>
          <a:prstGeom prst="round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cxnSp>
        <p:nvCxnSpPr>
          <p:cNvPr id="59" name="Straight Arrow Connector 58"/>
          <p:cNvCxnSpPr/>
          <p:nvPr/>
        </p:nvCxnSpPr>
        <p:spPr>
          <a:xfrm>
            <a:off x="4117587" y="2857501"/>
            <a:ext cx="885428" cy="55228"/>
          </a:xfrm>
          <a:prstGeom prst="straightConnector1">
            <a:avLst/>
          </a:prstGeom>
          <a:noFill/>
          <a:ln w="19050" cap="flat" cmpd="sng" algn="ctr">
            <a:solidFill>
              <a:srgbClr val="000000"/>
            </a:solidFill>
            <a:prstDash val="solid"/>
            <a:round/>
            <a:headEnd type="none"/>
            <a:tailEnd type="triangle"/>
          </a:ln>
          <a:effectLst/>
        </p:spPr>
      </p:cxnSp>
      <p:cxnSp>
        <p:nvCxnSpPr>
          <p:cNvPr id="61" name="Straight Arrow Connector 60"/>
          <p:cNvCxnSpPr/>
          <p:nvPr/>
        </p:nvCxnSpPr>
        <p:spPr>
          <a:xfrm>
            <a:off x="4117587" y="2560410"/>
            <a:ext cx="885428" cy="45902"/>
          </a:xfrm>
          <a:prstGeom prst="straightConnector1">
            <a:avLst/>
          </a:prstGeom>
          <a:noFill/>
          <a:ln w="19050" cap="flat" cmpd="sng" algn="ctr">
            <a:solidFill>
              <a:srgbClr val="000000"/>
            </a:solidFill>
            <a:prstDash val="solid"/>
            <a:round/>
            <a:headEnd type="none"/>
            <a:tailEnd type="triangle"/>
          </a:ln>
          <a:effectLst/>
        </p:spPr>
      </p:cxnSp>
      <p:sp>
        <p:nvSpPr>
          <p:cNvPr id="65" name="Rounded Rectangle 64"/>
          <p:cNvSpPr/>
          <p:nvPr/>
        </p:nvSpPr>
        <p:spPr>
          <a:xfrm>
            <a:off x="3698547" y="2425587"/>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66" name="Rounded Rectangle 65"/>
          <p:cNvSpPr/>
          <p:nvPr/>
        </p:nvSpPr>
        <p:spPr>
          <a:xfrm>
            <a:off x="3698547" y="2732004"/>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70" name="TextBox 69"/>
          <p:cNvSpPr txBox="1"/>
          <p:nvPr/>
        </p:nvSpPr>
        <p:spPr>
          <a:xfrm>
            <a:off x="4249684" y="3686986"/>
            <a:ext cx="1286540" cy="369332"/>
          </a:xfrm>
          <a:prstGeom prst="rect">
            <a:avLst/>
          </a:prstGeom>
          <a:noFill/>
        </p:spPr>
        <p:txBody>
          <a:bodyPr wrap="square" rtlCol="0">
            <a:spAutoFit/>
          </a:bodyPr>
          <a:lstStyle/>
          <a:p>
            <a:r>
              <a:rPr lang="en-US" dirty="0" smtClean="0"/>
              <a:t>union</a:t>
            </a:r>
            <a:endParaRPr lang="en-US" dirty="0"/>
          </a:p>
        </p:txBody>
      </p:sp>
      <p:sp>
        <p:nvSpPr>
          <p:cNvPr id="72" name="Rounded Rectangle 71"/>
          <p:cNvSpPr/>
          <p:nvPr/>
        </p:nvSpPr>
        <p:spPr>
          <a:xfrm>
            <a:off x="3603309" y="3170331"/>
            <a:ext cx="609515" cy="660379"/>
          </a:xfrm>
          <a:prstGeom prst="round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sp>
        <p:nvSpPr>
          <p:cNvPr id="74" name="Rounded Rectangle 73"/>
          <p:cNvSpPr/>
          <p:nvPr/>
        </p:nvSpPr>
        <p:spPr>
          <a:xfrm>
            <a:off x="3698547" y="3228817"/>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75" name="Rounded Rectangle 74"/>
          <p:cNvSpPr/>
          <p:nvPr/>
        </p:nvSpPr>
        <p:spPr>
          <a:xfrm>
            <a:off x="3698547" y="3535234"/>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cxnSp>
        <p:nvCxnSpPr>
          <p:cNvPr id="62" name="Straight Arrow Connector 61"/>
          <p:cNvCxnSpPr/>
          <p:nvPr/>
        </p:nvCxnSpPr>
        <p:spPr>
          <a:xfrm flipV="1">
            <a:off x="4117587" y="3209819"/>
            <a:ext cx="885428" cy="109958"/>
          </a:xfrm>
          <a:prstGeom prst="straightConnector1">
            <a:avLst/>
          </a:prstGeom>
          <a:noFill/>
          <a:ln w="19050" cap="flat" cmpd="sng" algn="ctr">
            <a:solidFill>
              <a:srgbClr val="000000"/>
            </a:solidFill>
            <a:prstDash val="solid"/>
            <a:round/>
            <a:headEnd type="none"/>
            <a:tailEnd type="triangle"/>
          </a:ln>
          <a:effectLst/>
        </p:spPr>
      </p:cxnSp>
      <p:cxnSp>
        <p:nvCxnSpPr>
          <p:cNvPr id="63" name="Straight Arrow Connector 62"/>
          <p:cNvCxnSpPr/>
          <p:nvPr/>
        </p:nvCxnSpPr>
        <p:spPr>
          <a:xfrm flipV="1">
            <a:off x="4117587" y="3516237"/>
            <a:ext cx="885428" cy="109957"/>
          </a:xfrm>
          <a:prstGeom prst="straightConnector1">
            <a:avLst/>
          </a:prstGeom>
          <a:noFill/>
          <a:ln w="19050" cap="flat" cmpd="sng" algn="ctr">
            <a:solidFill>
              <a:srgbClr val="000000"/>
            </a:solidFill>
            <a:prstDash val="solid"/>
            <a:round/>
            <a:headEnd type="none"/>
            <a:tailEnd type="triangle"/>
          </a:ln>
          <a:effectLst/>
        </p:spPr>
      </p:cxnSp>
      <p:sp>
        <p:nvSpPr>
          <p:cNvPr id="76" name="Rounded Rectangle 75"/>
          <p:cNvSpPr/>
          <p:nvPr/>
        </p:nvSpPr>
        <p:spPr>
          <a:xfrm>
            <a:off x="3552747" y="4762470"/>
            <a:ext cx="609515" cy="979740"/>
          </a:xfrm>
          <a:prstGeom prst="roundRect">
            <a:avLst/>
          </a:prstGeom>
          <a:solidFill>
            <a:sysClr val="window" lastClr="FFFFFF"/>
          </a:solidFill>
          <a:ln w="25400" cap="flat" cmpd="sng" algn="ctr">
            <a:solidFill>
              <a:schemeClr val="tx1">
                <a:lumMod val="65000"/>
                <a:lumOff val="3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sp>
        <p:nvSpPr>
          <p:cNvPr id="78" name="Rounded Rectangle 77"/>
          <p:cNvSpPr/>
          <p:nvPr/>
        </p:nvSpPr>
        <p:spPr>
          <a:xfrm>
            <a:off x="3647985" y="4820956"/>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79" name="Rounded Rectangle 78"/>
          <p:cNvSpPr/>
          <p:nvPr/>
        </p:nvSpPr>
        <p:spPr>
          <a:xfrm>
            <a:off x="3647985" y="5127373"/>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80" name="Rounded Rectangle 79"/>
          <p:cNvSpPr/>
          <p:nvPr/>
        </p:nvSpPr>
        <p:spPr>
          <a:xfrm>
            <a:off x="3647985" y="5424464"/>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82" name="Rounded Rectangle 81"/>
          <p:cNvSpPr/>
          <p:nvPr/>
        </p:nvSpPr>
        <p:spPr>
          <a:xfrm>
            <a:off x="2248279" y="4264766"/>
            <a:ext cx="609515" cy="965620"/>
          </a:xfrm>
          <a:prstGeom prst="round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cxnSp>
        <p:nvCxnSpPr>
          <p:cNvPr id="83" name="Straight Arrow Connector 82"/>
          <p:cNvCxnSpPr>
            <a:endCxn id="79" idx="1"/>
          </p:cNvCxnSpPr>
          <p:nvPr/>
        </p:nvCxnSpPr>
        <p:spPr>
          <a:xfrm>
            <a:off x="2762557" y="4755166"/>
            <a:ext cx="885428" cy="483779"/>
          </a:xfrm>
          <a:prstGeom prst="straightConnector1">
            <a:avLst/>
          </a:prstGeom>
          <a:noFill/>
          <a:ln w="19050" cap="flat" cmpd="sng" algn="ctr">
            <a:solidFill>
              <a:srgbClr val="000000"/>
            </a:solidFill>
            <a:prstDash val="solid"/>
            <a:round/>
            <a:headEnd type="none"/>
            <a:tailEnd type="triangle"/>
          </a:ln>
          <a:effectLst/>
        </p:spPr>
      </p:cxnSp>
      <p:cxnSp>
        <p:nvCxnSpPr>
          <p:cNvPr id="84" name="Straight Arrow Connector 83"/>
          <p:cNvCxnSpPr/>
          <p:nvPr/>
        </p:nvCxnSpPr>
        <p:spPr>
          <a:xfrm>
            <a:off x="2762557" y="4458075"/>
            <a:ext cx="885428" cy="478011"/>
          </a:xfrm>
          <a:prstGeom prst="straightConnector1">
            <a:avLst/>
          </a:prstGeom>
          <a:noFill/>
          <a:ln w="19050" cap="flat" cmpd="sng" algn="ctr">
            <a:solidFill>
              <a:srgbClr val="000000"/>
            </a:solidFill>
            <a:prstDash val="solid"/>
            <a:round/>
            <a:headEnd type="none"/>
            <a:tailEnd type="triangle"/>
          </a:ln>
          <a:effectLst/>
        </p:spPr>
      </p:cxnSp>
      <p:sp>
        <p:nvSpPr>
          <p:cNvPr id="85" name="Rounded Rectangle 84"/>
          <p:cNvSpPr/>
          <p:nvPr/>
        </p:nvSpPr>
        <p:spPr>
          <a:xfrm>
            <a:off x="2343517" y="4323252"/>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86" name="Rounded Rectangle 85"/>
          <p:cNvSpPr/>
          <p:nvPr/>
        </p:nvSpPr>
        <p:spPr>
          <a:xfrm>
            <a:off x="2343517" y="4629669"/>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87" name="TextBox 86"/>
          <p:cNvSpPr txBox="1"/>
          <p:nvPr/>
        </p:nvSpPr>
        <p:spPr>
          <a:xfrm>
            <a:off x="706802" y="4939910"/>
            <a:ext cx="2864701" cy="646331"/>
          </a:xfrm>
          <a:prstGeom prst="rect">
            <a:avLst/>
          </a:prstGeom>
          <a:noFill/>
        </p:spPr>
        <p:txBody>
          <a:bodyPr wrap="square" rtlCol="0">
            <a:spAutoFit/>
          </a:bodyPr>
          <a:lstStyle/>
          <a:p>
            <a:r>
              <a:rPr lang="en-US" dirty="0" smtClean="0"/>
              <a:t>join w/ inputs </a:t>
            </a:r>
          </a:p>
          <a:p>
            <a:r>
              <a:rPr lang="en-US" dirty="0" smtClean="0"/>
              <a:t>co-partitioned</a:t>
            </a:r>
            <a:endParaRPr lang="en-US" dirty="0"/>
          </a:p>
        </p:txBody>
      </p:sp>
      <p:sp>
        <p:nvSpPr>
          <p:cNvPr id="88" name="Rounded Rectangle 87"/>
          <p:cNvSpPr/>
          <p:nvPr/>
        </p:nvSpPr>
        <p:spPr>
          <a:xfrm>
            <a:off x="2248279" y="5313659"/>
            <a:ext cx="609515" cy="937538"/>
          </a:xfrm>
          <a:prstGeom prst="round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sp>
        <p:nvSpPr>
          <p:cNvPr id="89" name="Rounded Rectangle 88"/>
          <p:cNvSpPr/>
          <p:nvPr/>
        </p:nvSpPr>
        <p:spPr>
          <a:xfrm>
            <a:off x="2343517" y="5372145"/>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90" name="Rounded Rectangle 89"/>
          <p:cNvSpPr/>
          <p:nvPr/>
        </p:nvSpPr>
        <p:spPr>
          <a:xfrm>
            <a:off x="2343517" y="5678562"/>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cxnSp>
        <p:nvCxnSpPr>
          <p:cNvPr id="91" name="Straight Arrow Connector 90"/>
          <p:cNvCxnSpPr>
            <a:stCxn id="93" idx="3"/>
            <a:endCxn id="80" idx="1"/>
          </p:cNvCxnSpPr>
          <p:nvPr/>
        </p:nvCxnSpPr>
        <p:spPr>
          <a:xfrm>
            <a:off x="2762556" y="5032828"/>
            <a:ext cx="885429" cy="503208"/>
          </a:xfrm>
          <a:prstGeom prst="straightConnector1">
            <a:avLst/>
          </a:prstGeom>
          <a:noFill/>
          <a:ln w="19050" cap="flat" cmpd="sng" algn="ctr">
            <a:solidFill>
              <a:srgbClr val="000000"/>
            </a:solidFill>
            <a:prstDash val="solid"/>
            <a:round/>
            <a:headEnd type="none"/>
            <a:tailEnd type="triangle"/>
          </a:ln>
          <a:effectLst/>
        </p:spPr>
      </p:cxnSp>
      <p:cxnSp>
        <p:nvCxnSpPr>
          <p:cNvPr id="92" name="Straight Arrow Connector 91"/>
          <p:cNvCxnSpPr/>
          <p:nvPr/>
        </p:nvCxnSpPr>
        <p:spPr>
          <a:xfrm flipV="1">
            <a:off x="2762557" y="5541547"/>
            <a:ext cx="885428" cy="528484"/>
          </a:xfrm>
          <a:prstGeom prst="straightConnector1">
            <a:avLst/>
          </a:prstGeom>
          <a:noFill/>
          <a:ln w="19050" cap="flat" cmpd="sng" algn="ctr">
            <a:solidFill>
              <a:srgbClr val="000000"/>
            </a:solidFill>
            <a:prstDash val="solid"/>
            <a:round/>
            <a:headEnd type="none"/>
            <a:tailEnd type="triangle"/>
          </a:ln>
          <a:effectLst/>
        </p:spPr>
      </p:cxnSp>
      <p:sp>
        <p:nvSpPr>
          <p:cNvPr id="93" name="Rounded Rectangle 92"/>
          <p:cNvSpPr/>
          <p:nvPr/>
        </p:nvSpPr>
        <p:spPr>
          <a:xfrm>
            <a:off x="2343516" y="4921256"/>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94" name="Rounded Rectangle 93"/>
          <p:cNvSpPr/>
          <p:nvPr/>
        </p:nvSpPr>
        <p:spPr>
          <a:xfrm>
            <a:off x="2343516" y="5960073"/>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cxnSp>
        <p:nvCxnSpPr>
          <p:cNvPr id="95" name="Straight Arrow Connector 94"/>
          <p:cNvCxnSpPr/>
          <p:nvPr/>
        </p:nvCxnSpPr>
        <p:spPr>
          <a:xfrm flipV="1">
            <a:off x="2766897" y="5263495"/>
            <a:ext cx="885428" cy="528484"/>
          </a:xfrm>
          <a:prstGeom prst="straightConnector1">
            <a:avLst/>
          </a:prstGeom>
          <a:noFill/>
          <a:ln w="19050" cap="flat" cmpd="sng" algn="ctr">
            <a:solidFill>
              <a:srgbClr val="000000"/>
            </a:solidFill>
            <a:prstDash val="solid"/>
            <a:round/>
            <a:headEnd type="none"/>
            <a:tailEnd type="triangle"/>
          </a:ln>
          <a:effectLst/>
        </p:spPr>
      </p:cxnSp>
      <p:cxnSp>
        <p:nvCxnSpPr>
          <p:cNvPr id="96" name="Straight Arrow Connector 95"/>
          <p:cNvCxnSpPr/>
          <p:nvPr/>
        </p:nvCxnSpPr>
        <p:spPr>
          <a:xfrm flipV="1">
            <a:off x="2762556" y="4951664"/>
            <a:ext cx="885428" cy="528484"/>
          </a:xfrm>
          <a:prstGeom prst="straightConnector1">
            <a:avLst/>
          </a:prstGeom>
          <a:noFill/>
          <a:ln w="19050" cap="flat" cmpd="sng" algn="ctr">
            <a:solidFill>
              <a:srgbClr val="000000"/>
            </a:solidFill>
            <a:prstDash val="solid"/>
            <a:round/>
            <a:headEnd type="none"/>
            <a:tailEnd type="triangle"/>
          </a:ln>
          <a:effectLst/>
        </p:spPr>
      </p:cxnSp>
      <p:cxnSp>
        <p:nvCxnSpPr>
          <p:cNvPr id="35" name="Straight Connector 34"/>
          <p:cNvCxnSpPr/>
          <p:nvPr/>
        </p:nvCxnSpPr>
        <p:spPr>
          <a:xfrm>
            <a:off x="6175612" y="1903887"/>
            <a:ext cx="0" cy="4483845"/>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838806" y="3476155"/>
            <a:ext cx="1390064" cy="369332"/>
          </a:xfrm>
          <a:prstGeom prst="rect">
            <a:avLst/>
          </a:prstGeom>
          <a:noFill/>
        </p:spPr>
        <p:txBody>
          <a:bodyPr wrap="square" rtlCol="0">
            <a:spAutoFit/>
          </a:bodyPr>
          <a:lstStyle/>
          <a:p>
            <a:r>
              <a:rPr lang="en-US" dirty="0" err="1" smtClean="0"/>
              <a:t>groupByKey</a:t>
            </a:r>
            <a:endParaRPr lang="en-US" dirty="0"/>
          </a:p>
        </p:txBody>
      </p:sp>
      <p:sp>
        <p:nvSpPr>
          <p:cNvPr id="98" name="Rounded Rectangle 97"/>
          <p:cNvSpPr/>
          <p:nvPr/>
        </p:nvSpPr>
        <p:spPr>
          <a:xfrm>
            <a:off x="9119780" y="4679197"/>
            <a:ext cx="609515" cy="979740"/>
          </a:xfrm>
          <a:prstGeom prst="roundRect">
            <a:avLst/>
          </a:prstGeom>
          <a:solidFill>
            <a:sysClr val="window" lastClr="FFFFFF"/>
          </a:solidFill>
          <a:ln w="25400" cap="flat" cmpd="sng" algn="ctr">
            <a:solidFill>
              <a:schemeClr val="tx1">
                <a:lumMod val="65000"/>
                <a:lumOff val="3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sp>
        <p:nvSpPr>
          <p:cNvPr id="99" name="Rounded Rectangle 98"/>
          <p:cNvSpPr/>
          <p:nvPr/>
        </p:nvSpPr>
        <p:spPr>
          <a:xfrm>
            <a:off x="9215018" y="4737683"/>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00" name="Rounded Rectangle 99"/>
          <p:cNvSpPr/>
          <p:nvPr/>
        </p:nvSpPr>
        <p:spPr>
          <a:xfrm>
            <a:off x="9215018" y="5044100"/>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01" name="Rounded Rectangle 100"/>
          <p:cNvSpPr/>
          <p:nvPr/>
        </p:nvSpPr>
        <p:spPr>
          <a:xfrm>
            <a:off x="9215018" y="5341191"/>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02" name="Rounded Rectangle 101"/>
          <p:cNvSpPr/>
          <p:nvPr/>
        </p:nvSpPr>
        <p:spPr>
          <a:xfrm>
            <a:off x="7815312" y="4181493"/>
            <a:ext cx="609515" cy="965620"/>
          </a:xfrm>
          <a:prstGeom prst="round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cxnSp>
        <p:nvCxnSpPr>
          <p:cNvPr id="103" name="Straight Arrow Connector 102"/>
          <p:cNvCxnSpPr>
            <a:endCxn id="100" idx="1"/>
          </p:cNvCxnSpPr>
          <p:nvPr/>
        </p:nvCxnSpPr>
        <p:spPr>
          <a:xfrm>
            <a:off x="8329590" y="4671893"/>
            <a:ext cx="885428" cy="483779"/>
          </a:xfrm>
          <a:prstGeom prst="straightConnector1">
            <a:avLst/>
          </a:prstGeom>
          <a:noFill/>
          <a:ln w="19050" cap="flat" cmpd="sng" algn="ctr">
            <a:solidFill>
              <a:srgbClr val="915CCC"/>
            </a:solidFill>
            <a:prstDash val="solid"/>
            <a:round/>
            <a:headEnd type="none"/>
            <a:tailEnd type="triangle"/>
          </a:ln>
          <a:effectLst/>
        </p:spPr>
      </p:cxnSp>
      <p:cxnSp>
        <p:nvCxnSpPr>
          <p:cNvPr id="104" name="Straight Arrow Connector 103"/>
          <p:cNvCxnSpPr/>
          <p:nvPr/>
        </p:nvCxnSpPr>
        <p:spPr>
          <a:xfrm>
            <a:off x="8329590" y="4374802"/>
            <a:ext cx="885428" cy="478011"/>
          </a:xfrm>
          <a:prstGeom prst="straightConnector1">
            <a:avLst/>
          </a:prstGeom>
          <a:noFill/>
          <a:ln w="19050" cap="flat" cmpd="sng" algn="ctr">
            <a:solidFill>
              <a:schemeClr val="accent5"/>
            </a:solidFill>
            <a:prstDash val="solid"/>
            <a:round/>
            <a:headEnd type="none"/>
            <a:tailEnd type="triangle"/>
          </a:ln>
          <a:effectLst/>
        </p:spPr>
      </p:cxnSp>
      <p:sp>
        <p:nvSpPr>
          <p:cNvPr id="105" name="Rounded Rectangle 104"/>
          <p:cNvSpPr/>
          <p:nvPr/>
        </p:nvSpPr>
        <p:spPr>
          <a:xfrm>
            <a:off x="7910550" y="4239979"/>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06" name="Rounded Rectangle 105"/>
          <p:cNvSpPr/>
          <p:nvPr/>
        </p:nvSpPr>
        <p:spPr>
          <a:xfrm>
            <a:off x="7910550" y="4546396"/>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07" name="TextBox 106"/>
          <p:cNvSpPr txBox="1"/>
          <p:nvPr/>
        </p:nvSpPr>
        <p:spPr>
          <a:xfrm>
            <a:off x="9745229" y="4832506"/>
            <a:ext cx="2864701" cy="646331"/>
          </a:xfrm>
          <a:prstGeom prst="rect">
            <a:avLst/>
          </a:prstGeom>
          <a:noFill/>
        </p:spPr>
        <p:txBody>
          <a:bodyPr wrap="square" rtlCol="0">
            <a:spAutoFit/>
          </a:bodyPr>
          <a:lstStyle/>
          <a:p>
            <a:r>
              <a:rPr lang="en-US" dirty="0" smtClean="0"/>
              <a:t>join w/ inputs not </a:t>
            </a:r>
          </a:p>
          <a:p>
            <a:r>
              <a:rPr lang="en-US" dirty="0" smtClean="0"/>
              <a:t>co-partitioned</a:t>
            </a:r>
            <a:endParaRPr lang="en-US" dirty="0"/>
          </a:p>
        </p:txBody>
      </p:sp>
      <p:sp>
        <p:nvSpPr>
          <p:cNvPr id="108" name="Rounded Rectangle 107"/>
          <p:cNvSpPr/>
          <p:nvPr/>
        </p:nvSpPr>
        <p:spPr>
          <a:xfrm>
            <a:off x="7815312" y="5230386"/>
            <a:ext cx="609515" cy="937538"/>
          </a:xfrm>
          <a:prstGeom prst="round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sp>
        <p:nvSpPr>
          <p:cNvPr id="109" name="Rounded Rectangle 108"/>
          <p:cNvSpPr/>
          <p:nvPr/>
        </p:nvSpPr>
        <p:spPr>
          <a:xfrm>
            <a:off x="7910550" y="5288872"/>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10" name="Rounded Rectangle 109"/>
          <p:cNvSpPr/>
          <p:nvPr/>
        </p:nvSpPr>
        <p:spPr>
          <a:xfrm>
            <a:off x="7910550" y="5595289"/>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cxnSp>
        <p:nvCxnSpPr>
          <p:cNvPr id="111" name="Straight Arrow Connector 110"/>
          <p:cNvCxnSpPr>
            <a:stCxn id="113" idx="3"/>
            <a:endCxn id="101" idx="1"/>
          </p:cNvCxnSpPr>
          <p:nvPr/>
        </p:nvCxnSpPr>
        <p:spPr>
          <a:xfrm>
            <a:off x="8329589" y="4949555"/>
            <a:ext cx="885429" cy="503208"/>
          </a:xfrm>
          <a:prstGeom prst="straightConnector1">
            <a:avLst/>
          </a:prstGeom>
          <a:noFill/>
          <a:ln w="19050" cap="flat" cmpd="sng" algn="ctr">
            <a:solidFill>
              <a:schemeClr val="accent2">
                <a:lumMod val="75000"/>
              </a:schemeClr>
            </a:solidFill>
            <a:prstDash val="solid"/>
            <a:round/>
            <a:headEnd type="none"/>
            <a:tailEnd type="triangle"/>
          </a:ln>
          <a:effectLst/>
        </p:spPr>
      </p:cxnSp>
      <p:cxnSp>
        <p:nvCxnSpPr>
          <p:cNvPr id="112" name="Straight Arrow Connector 111"/>
          <p:cNvCxnSpPr/>
          <p:nvPr/>
        </p:nvCxnSpPr>
        <p:spPr>
          <a:xfrm flipV="1">
            <a:off x="8329590" y="5458274"/>
            <a:ext cx="885428" cy="528484"/>
          </a:xfrm>
          <a:prstGeom prst="straightConnector1">
            <a:avLst/>
          </a:prstGeom>
          <a:noFill/>
          <a:ln w="19050" cap="flat" cmpd="sng" algn="ctr">
            <a:solidFill>
              <a:srgbClr val="000000"/>
            </a:solidFill>
            <a:prstDash val="sysDot"/>
            <a:round/>
            <a:headEnd type="none"/>
            <a:tailEnd type="triangle"/>
          </a:ln>
          <a:effectLst/>
        </p:spPr>
      </p:cxnSp>
      <p:sp>
        <p:nvSpPr>
          <p:cNvPr id="113" name="Rounded Rectangle 112"/>
          <p:cNvSpPr/>
          <p:nvPr/>
        </p:nvSpPr>
        <p:spPr>
          <a:xfrm>
            <a:off x="7910549" y="4837983"/>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14" name="Rounded Rectangle 113"/>
          <p:cNvSpPr/>
          <p:nvPr/>
        </p:nvSpPr>
        <p:spPr>
          <a:xfrm>
            <a:off x="7910549" y="5876800"/>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cxnSp>
        <p:nvCxnSpPr>
          <p:cNvPr id="115" name="Straight Arrow Connector 114"/>
          <p:cNvCxnSpPr/>
          <p:nvPr/>
        </p:nvCxnSpPr>
        <p:spPr>
          <a:xfrm flipV="1">
            <a:off x="8333930" y="5180222"/>
            <a:ext cx="885428" cy="528484"/>
          </a:xfrm>
          <a:prstGeom prst="straightConnector1">
            <a:avLst/>
          </a:prstGeom>
          <a:noFill/>
          <a:ln w="19050" cap="flat" cmpd="sng" algn="ctr">
            <a:solidFill>
              <a:srgbClr val="000000"/>
            </a:solidFill>
            <a:prstDash val="dash"/>
            <a:round/>
            <a:headEnd type="none"/>
            <a:tailEnd type="triangle"/>
          </a:ln>
          <a:effectLst/>
        </p:spPr>
      </p:cxnSp>
      <p:cxnSp>
        <p:nvCxnSpPr>
          <p:cNvPr id="116" name="Straight Arrow Connector 115"/>
          <p:cNvCxnSpPr/>
          <p:nvPr/>
        </p:nvCxnSpPr>
        <p:spPr>
          <a:xfrm flipV="1">
            <a:off x="8329589" y="4868391"/>
            <a:ext cx="885428" cy="528484"/>
          </a:xfrm>
          <a:prstGeom prst="straightConnector1">
            <a:avLst/>
          </a:prstGeom>
          <a:noFill/>
          <a:ln w="19050" cap="flat" cmpd="sng" algn="ctr">
            <a:solidFill>
              <a:srgbClr val="000000"/>
            </a:solidFill>
            <a:prstDash val="solid"/>
            <a:round/>
            <a:headEnd type="none"/>
            <a:tailEnd type="triangle"/>
          </a:ln>
          <a:effectLst/>
        </p:spPr>
      </p:cxnSp>
      <p:cxnSp>
        <p:nvCxnSpPr>
          <p:cNvPr id="117" name="Straight Arrow Connector 116"/>
          <p:cNvCxnSpPr>
            <a:stCxn id="105" idx="3"/>
            <a:endCxn id="100" idx="1"/>
          </p:cNvCxnSpPr>
          <p:nvPr/>
        </p:nvCxnSpPr>
        <p:spPr>
          <a:xfrm>
            <a:off x="8329590" y="4351551"/>
            <a:ext cx="885428" cy="804121"/>
          </a:xfrm>
          <a:prstGeom prst="straightConnector1">
            <a:avLst/>
          </a:prstGeom>
          <a:noFill/>
          <a:ln w="19050" cap="flat" cmpd="sng" algn="ctr">
            <a:solidFill>
              <a:schemeClr val="accent5"/>
            </a:solidFill>
            <a:prstDash val="solid"/>
            <a:round/>
            <a:headEnd type="none"/>
            <a:tailEnd type="triangle"/>
          </a:ln>
          <a:effectLst/>
        </p:spPr>
      </p:cxnSp>
      <p:cxnSp>
        <p:nvCxnSpPr>
          <p:cNvPr id="120" name="Straight Arrow Connector 119"/>
          <p:cNvCxnSpPr/>
          <p:nvPr/>
        </p:nvCxnSpPr>
        <p:spPr>
          <a:xfrm>
            <a:off x="8333929" y="4365230"/>
            <a:ext cx="881088" cy="1099155"/>
          </a:xfrm>
          <a:prstGeom prst="straightConnector1">
            <a:avLst/>
          </a:prstGeom>
          <a:noFill/>
          <a:ln w="19050" cap="flat" cmpd="sng" algn="ctr">
            <a:solidFill>
              <a:schemeClr val="accent5"/>
            </a:solidFill>
            <a:prstDash val="solid"/>
            <a:round/>
            <a:headEnd type="none"/>
            <a:tailEnd type="triangle"/>
          </a:ln>
          <a:effectLst/>
        </p:spPr>
      </p:cxnSp>
      <p:cxnSp>
        <p:nvCxnSpPr>
          <p:cNvPr id="122" name="Straight Arrow Connector 121"/>
          <p:cNvCxnSpPr>
            <a:stCxn id="106" idx="3"/>
          </p:cNvCxnSpPr>
          <p:nvPr/>
        </p:nvCxnSpPr>
        <p:spPr>
          <a:xfrm>
            <a:off x="8329590" y="4657968"/>
            <a:ext cx="868566" cy="797874"/>
          </a:xfrm>
          <a:prstGeom prst="straightConnector1">
            <a:avLst/>
          </a:prstGeom>
          <a:noFill/>
          <a:ln w="19050" cap="flat" cmpd="sng" algn="ctr">
            <a:solidFill>
              <a:srgbClr val="915CCC"/>
            </a:solidFill>
            <a:prstDash val="solid"/>
            <a:round/>
            <a:headEnd type="none"/>
            <a:tailEnd type="triangle"/>
          </a:ln>
          <a:effectLst/>
        </p:spPr>
      </p:cxnSp>
      <p:cxnSp>
        <p:nvCxnSpPr>
          <p:cNvPr id="124" name="Straight Arrow Connector 123"/>
          <p:cNvCxnSpPr>
            <a:stCxn id="106" idx="3"/>
          </p:cNvCxnSpPr>
          <p:nvPr/>
        </p:nvCxnSpPr>
        <p:spPr>
          <a:xfrm>
            <a:off x="8329590" y="4657968"/>
            <a:ext cx="893858" cy="217771"/>
          </a:xfrm>
          <a:prstGeom prst="straightConnector1">
            <a:avLst/>
          </a:prstGeom>
          <a:noFill/>
          <a:ln w="19050" cap="flat" cmpd="sng" algn="ctr">
            <a:solidFill>
              <a:srgbClr val="915CCC"/>
            </a:solidFill>
            <a:prstDash val="solid"/>
            <a:round/>
            <a:headEnd type="none"/>
            <a:tailEnd type="triangle"/>
          </a:ln>
          <a:effectLst/>
        </p:spPr>
      </p:cxnSp>
      <p:cxnSp>
        <p:nvCxnSpPr>
          <p:cNvPr id="126" name="Straight Arrow Connector 125"/>
          <p:cNvCxnSpPr>
            <a:stCxn id="109" idx="3"/>
          </p:cNvCxnSpPr>
          <p:nvPr/>
        </p:nvCxnSpPr>
        <p:spPr>
          <a:xfrm>
            <a:off x="8329590" y="5400444"/>
            <a:ext cx="881713" cy="79519"/>
          </a:xfrm>
          <a:prstGeom prst="straightConnector1">
            <a:avLst/>
          </a:prstGeom>
          <a:noFill/>
          <a:ln w="19050" cap="flat" cmpd="sng" algn="ctr">
            <a:solidFill>
              <a:srgbClr val="000000"/>
            </a:solidFill>
            <a:prstDash val="solid"/>
            <a:round/>
            <a:headEnd type="none"/>
            <a:tailEnd type="triangle"/>
          </a:ln>
          <a:effectLst/>
        </p:spPr>
      </p:cxnSp>
      <p:cxnSp>
        <p:nvCxnSpPr>
          <p:cNvPr id="128" name="Straight Arrow Connector 127"/>
          <p:cNvCxnSpPr>
            <a:endCxn id="100" idx="1"/>
          </p:cNvCxnSpPr>
          <p:nvPr/>
        </p:nvCxnSpPr>
        <p:spPr>
          <a:xfrm flipV="1">
            <a:off x="8359107" y="5155672"/>
            <a:ext cx="855911" cy="240250"/>
          </a:xfrm>
          <a:prstGeom prst="straightConnector1">
            <a:avLst/>
          </a:prstGeom>
          <a:noFill/>
          <a:ln w="19050" cap="flat" cmpd="sng" algn="ctr">
            <a:solidFill>
              <a:srgbClr val="000000"/>
            </a:solidFill>
            <a:prstDash val="solid"/>
            <a:round/>
            <a:headEnd type="none"/>
            <a:tailEnd type="triangle"/>
          </a:ln>
          <a:effectLst/>
        </p:spPr>
      </p:cxnSp>
      <p:cxnSp>
        <p:nvCxnSpPr>
          <p:cNvPr id="130" name="Straight Arrow Connector 129"/>
          <p:cNvCxnSpPr>
            <a:endCxn id="100" idx="1"/>
          </p:cNvCxnSpPr>
          <p:nvPr/>
        </p:nvCxnSpPr>
        <p:spPr>
          <a:xfrm flipV="1">
            <a:off x="8341494" y="5155672"/>
            <a:ext cx="873524" cy="804401"/>
          </a:xfrm>
          <a:prstGeom prst="straightConnector1">
            <a:avLst/>
          </a:prstGeom>
          <a:noFill/>
          <a:ln w="19050" cap="flat" cmpd="sng" algn="ctr">
            <a:solidFill>
              <a:srgbClr val="000000"/>
            </a:solidFill>
            <a:prstDash val="sysDot"/>
            <a:round/>
            <a:headEnd type="none"/>
            <a:tailEnd type="triangle"/>
          </a:ln>
          <a:effectLst/>
        </p:spPr>
      </p:cxnSp>
      <p:cxnSp>
        <p:nvCxnSpPr>
          <p:cNvPr id="134" name="Straight Arrow Connector 133"/>
          <p:cNvCxnSpPr>
            <a:stCxn id="114" idx="3"/>
          </p:cNvCxnSpPr>
          <p:nvPr/>
        </p:nvCxnSpPr>
        <p:spPr>
          <a:xfrm flipV="1">
            <a:off x="8329589" y="4879133"/>
            <a:ext cx="876999" cy="1109239"/>
          </a:xfrm>
          <a:prstGeom prst="straightConnector1">
            <a:avLst/>
          </a:prstGeom>
          <a:noFill/>
          <a:ln w="19050" cap="flat" cmpd="sng" algn="ctr">
            <a:solidFill>
              <a:srgbClr val="000000"/>
            </a:solidFill>
            <a:prstDash val="sysDot"/>
            <a:round/>
            <a:headEnd type="none"/>
            <a:tailEnd type="triangle"/>
          </a:ln>
          <a:effectLst/>
        </p:spPr>
      </p:cxnSp>
      <p:cxnSp>
        <p:nvCxnSpPr>
          <p:cNvPr id="136" name="Straight Arrow Connector 135"/>
          <p:cNvCxnSpPr>
            <a:stCxn id="110" idx="3"/>
            <a:endCxn id="101" idx="1"/>
          </p:cNvCxnSpPr>
          <p:nvPr/>
        </p:nvCxnSpPr>
        <p:spPr>
          <a:xfrm flipV="1">
            <a:off x="8329590" y="5452763"/>
            <a:ext cx="885428" cy="254098"/>
          </a:xfrm>
          <a:prstGeom prst="straightConnector1">
            <a:avLst/>
          </a:prstGeom>
          <a:noFill/>
          <a:ln w="19050" cap="flat" cmpd="sng" algn="ctr">
            <a:solidFill>
              <a:srgbClr val="000000"/>
            </a:solidFill>
            <a:prstDash val="dash"/>
            <a:round/>
            <a:headEnd type="none"/>
            <a:tailEnd type="triangle"/>
          </a:ln>
          <a:effectLst/>
        </p:spPr>
      </p:cxnSp>
      <p:cxnSp>
        <p:nvCxnSpPr>
          <p:cNvPr id="139" name="Straight Arrow Connector 138"/>
          <p:cNvCxnSpPr>
            <a:stCxn id="110" idx="3"/>
          </p:cNvCxnSpPr>
          <p:nvPr/>
        </p:nvCxnSpPr>
        <p:spPr>
          <a:xfrm flipV="1">
            <a:off x="8329590" y="4866449"/>
            <a:ext cx="893858" cy="840412"/>
          </a:xfrm>
          <a:prstGeom prst="straightConnector1">
            <a:avLst/>
          </a:prstGeom>
          <a:noFill/>
          <a:ln w="19050" cap="flat" cmpd="sng" algn="ctr">
            <a:solidFill>
              <a:srgbClr val="000000"/>
            </a:solidFill>
            <a:prstDash val="dash"/>
            <a:round/>
            <a:headEnd type="none"/>
            <a:tailEnd type="triangle"/>
          </a:ln>
          <a:effectLst/>
        </p:spPr>
      </p:cxnSp>
      <p:cxnSp>
        <p:nvCxnSpPr>
          <p:cNvPr id="141" name="Straight Arrow Connector 140"/>
          <p:cNvCxnSpPr/>
          <p:nvPr/>
        </p:nvCxnSpPr>
        <p:spPr>
          <a:xfrm>
            <a:off x="8329588" y="4960827"/>
            <a:ext cx="891354" cy="221329"/>
          </a:xfrm>
          <a:prstGeom prst="straightConnector1">
            <a:avLst/>
          </a:prstGeom>
          <a:noFill/>
          <a:ln w="19050" cap="flat" cmpd="sng" algn="ctr">
            <a:solidFill>
              <a:schemeClr val="accent2">
                <a:lumMod val="75000"/>
              </a:schemeClr>
            </a:solidFill>
            <a:prstDash val="solid"/>
            <a:round/>
            <a:headEnd type="none"/>
            <a:tailEnd type="triangle"/>
          </a:ln>
          <a:effectLst/>
        </p:spPr>
      </p:cxnSp>
      <p:cxnSp>
        <p:nvCxnSpPr>
          <p:cNvPr id="143" name="Straight Arrow Connector 142"/>
          <p:cNvCxnSpPr/>
          <p:nvPr/>
        </p:nvCxnSpPr>
        <p:spPr>
          <a:xfrm flipV="1">
            <a:off x="8341494" y="4872826"/>
            <a:ext cx="879448" cy="91950"/>
          </a:xfrm>
          <a:prstGeom prst="straightConnector1">
            <a:avLst/>
          </a:prstGeom>
          <a:noFill/>
          <a:ln w="19050" cap="flat" cmpd="sng" algn="ctr">
            <a:solidFill>
              <a:schemeClr val="accent2">
                <a:lumMod val="75000"/>
              </a:schemeClr>
            </a:solidFill>
            <a:prstDash val="solid"/>
            <a:round/>
            <a:headEnd type="none"/>
            <a:tailEnd type="triangle"/>
          </a:ln>
          <a:effectLst/>
        </p:spPr>
      </p:cxnSp>
    </p:spTree>
    <p:extLst>
      <p:ext uri="{BB962C8B-B14F-4D97-AF65-F5344CB8AC3E}">
        <p14:creationId xmlns:p14="http://schemas.microsoft.com/office/powerpoint/2010/main" val="14776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6"/>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7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7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78"/>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9"/>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0"/>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82"/>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83"/>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84"/>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91"/>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92"/>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85"/>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86"/>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88"/>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89"/>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90"/>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93"/>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94"/>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95"/>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96"/>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98"/>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99"/>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00"/>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01"/>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02"/>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03"/>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104"/>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111"/>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12"/>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05"/>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06"/>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08"/>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09"/>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10"/>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13"/>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14"/>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15"/>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16"/>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17"/>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20"/>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22"/>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124"/>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126"/>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12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130"/>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134"/>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136"/>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3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41"/>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P spid="28" grpId="0" animBg="1"/>
      <p:bldP spid="29" grpId="0" animBg="1"/>
      <p:bldP spid="30" grpId="0" animBg="1"/>
      <p:bldP spid="17" grpId="0" animBg="1"/>
      <p:bldP spid="11" grpId="0"/>
      <p:bldP spid="12" grpId="0"/>
      <p:bldP spid="13" grpId="0" animBg="1"/>
      <p:bldP spid="14" grpId="0" animBg="1"/>
      <p:bldP spid="15" grpId="0" animBg="1"/>
      <p:bldP spid="16" grpId="0" animBg="1"/>
      <p:bldP spid="36" grpId="0" animBg="1"/>
      <p:bldP spid="37" grpId="0" animBg="1"/>
      <p:bldP spid="38" grpId="0" animBg="1"/>
      <p:bldP spid="39" grpId="0" animBg="1"/>
      <p:bldP spid="40" grpId="0" animBg="1"/>
      <p:bldP spid="41" grpId="0" animBg="1"/>
      <p:bldP spid="46" grpId="0" animBg="1"/>
      <p:bldP spid="47" grpId="0" animBg="1"/>
      <p:bldP spid="48" grpId="0" animBg="1"/>
      <p:bldP spid="49" grpId="0" animBg="1"/>
      <p:bldP spid="52" grpId="0" animBg="1"/>
      <p:bldP spid="53" grpId="0" animBg="1"/>
      <p:bldP spid="54" grpId="0" animBg="1"/>
      <p:bldP spid="55" grpId="0" animBg="1"/>
      <p:bldP spid="56" grpId="0" animBg="1"/>
      <p:bldP spid="57" grpId="0" animBg="1"/>
      <p:bldP spid="65" grpId="0" animBg="1"/>
      <p:bldP spid="66" grpId="0" animBg="1"/>
      <p:bldP spid="72" grpId="0" animBg="1"/>
      <p:bldP spid="74" grpId="0" animBg="1"/>
      <p:bldP spid="75" grpId="0" animBg="1"/>
      <p:bldP spid="76" grpId="0" animBg="1"/>
      <p:bldP spid="78" grpId="0" animBg="1"/>
      <p:bldP spid="79" grpId="0" animBg="1"/>
      <p:bldP spid="80" grpId="0" animBg="1"/>
      <p:bldP spid="82" grpId="0" animBg="1"/>
      <p:bldP spid="85" grpId="0" animBg="1"/>
      <p:bldP spid="86" grpId="0" animBg="1"/>
      <p:bldP spid="88" grpId="0" animBg="1"/>
      <p:bldP spid="89" grpId="0" animBg="1"/>
      <p:bldP spid="90" grpId="0" animBg="1"/>
      <p:bldP spid="93" grpId="0" animBg="1"/>
      <p:bldP spid="94" grpId="0" animBg="1"/>
      <p:bldP spid="98" grpId="0" animBg="1"/>
      <p:bldP spid="99" grpId="0" animBg="1"/>
      <p:bldP spid="100" grpId="0" animBg="1"/>
      <p:bldP spid="101" grpId="0" animBg="1"/>
      <p:bldP spid="102" grpId="0" animBg="1"/>
      <p:bldP spid="105" grpId="0" animBg="1"/>
      <p:bldP spid="106" grpId="0" animBg="1"/>
      <p:bldP spid="108" grpId="0" animBg="1"/>
      <p:bldP spid="109" grpId="0" animBg="1"/>
      <p:bldP spid="110" grpId="0" animBg="1"/>
      <p:bldP spid="113" grpId="0" animBg="1"/>
      <p:bldP spid="1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774699" y="2695430"/>
            <a:ext cx="2519122" cy="461665"/>
          </a:xfrm>
          <a:prstGeom prst="rect">
            <a:avLst/>
          </a:prstGeom>
          <a:noFill/>
        </p:spPr>
        <p:txBody>
          <a:bodyPr wrap="square" rtlCol="0">
            <a:spAutoFit/>
          </a:bodyPr>
          <a:lstStyle/>
          <a:p>
            <a:r>
              <a:rPr lang="en-US" sz="2400" dirty="0" smtClean="0"/>
              <a:t>3 items in RDD</a:t>
            </a:r>
            <a:endParaRPr lang="en-US" sz="2400" dirty="0"/>
          </a:p>
        </p:txBody>
      </p:sp>
      <p:sp>
        <p:nvSpPr>
          <p:cNvPr id="7" name="TextBox 6"/>
          <p:cNvSpPr txBox="1"/>
          <p:nvPr/>
        </p:nvSpPr>
        <p:spPr>
          <a:xfrm rot="2838900">
            <a:off x="923283" y="4458589"/>
            <a:ext cx="2014584" cy="307777"/>
          </a:xfrm>
          <a:prstGeom prst="rect">
            <a:avLst/>
          </a:prstGeom>
          <a:noFill/>
        </p:spPr>
        <p:txBody>
          <a:bodyPr wrap="square" rtlCol="0">
            <a:spAutoFit/>
          </a:bodyPr>
          <a:lstStyle/>
          <a:p>
            <a:r>
              <a:rPr lang="en-US" sz="1400" dirty="0" smtClean="0"/>
              <a:t>(partitions not shown)</a:t>
            </a:r>
            <a:endParaRPr lang="en-US" sz="1400" dirty="0"/>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pic>
        <p:nvPicPr>
          <p:cNvPr id="10"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11"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81838227"/>
      </p:ext>
    </p:extLst>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419350" y="3489803"/>
            <a:ext cx="2705100" cy="1241046"/>
          </a:xfrm>
          <a:prstGeom prst="roundRect">
            <a:avLst/>
          </a:prstGeom>
          <a:noFill/>
          <a:ln w="5715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flipV="1">
            <a:off x="4348966" y="2442782"/>
            <a:ext cx="1213328" cy="121332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55630" y="2442782"/>
            <a:ext cx="2081259" cy="646331"/>
          </a:xfrm>
          <a:prstGeom prst="rect">
            <a:avLst/>
          </a:prstGeom>
          <a:noFill/>
        </p:spPr>
        <p:txBody>
          <a:bodyPr wrap="square" rtlCol="0">
            <a:spAutoFit/>
          </a:bodyPr>
          <a:lstStyle/>
          <a:p>
            <a:r>
              <a:rPr lang="en-US" dirty="0" smtClean="0"/>
              <a:t>User function applied item by item</a:t>
            </a:r>
            <a:endParaRPr lang="en-US" dirty="0"/>
          </a:p>
        </p:txBody>
      </p:sp>
      <p:sp>
        <p:nvSpPr>
          <p:cNvPr id="13" name="Rectangle 12"/>
          <p:cNvSpPr/>
          <p:nvPr/>
        </p:nvSpPr>
        <p:spPr>
          <a:xfrm>
            <a:off x="7785441" y="3565378"/>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sp>
        <p:nvSpPr>
          <p:cNvPr id="15" name="TextBox 14"/>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pic>
        <p:nvPicPr>
          <p:cNvPr id="16"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17"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90433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033760" y="3150523"/>
            <a:ext cx="2705100" cy="1241046"/>
          </a:xfrm>
          <a:prstGeom prst="roundRect">
            <a:avLst/>
          </a:prstGeom>
          <a:noFill/>
          <a:ln w="5715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97396" y="3231049"/>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785441" y="3565378"/>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sp>
        <p:nvSpPr>
          <p:cNvPr id="13" name="TextBox 12"/>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pic>
        <p:nvPicPr>
          <p:cNvPr id="14"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15"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4919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7315" y="2275650"/>
            <a:ext cx="9738535" cy="528346"/>
          </a:xfrm>
          <a:prstGeom prst="rect">
            <a:avLst/>
          </a:prstGeom>
          <a:noFill/>
        </p:spPr>
        <p:txBody>
          <a:bodyPr wrap="none" lIns="91426" tIns="45718" rIns="91426" bIns="45718" rtlCol="0">
            <a:spAutoFit/>
          </a:bodyPr>
          <a:lstStyle/>
          <a:p>
            <a:pPr algn="ctr">
              <a:lnSpc>
                <a:spcPct val="150000"/>
              </a:lnSpc>
            </a:pPr>
            <a:r>
              <a:rPr lang="en-US" sz="2000" dirty="0">
                <a:latin typeface="Source Sans Pro Light"/>
                <a:cs typeface="Source Sans Pro Light"/>
              </a:rPr>
              <a:t>The Databricks team contributed more than </a:t>
            </a:r>
            <a:r>
              <a:rPr lang="en-US" sz="2000" b="1" dirty="0">
                <a:solidFill>
                  <a:srgbClr val="FE5224"/>
                </a:solidFill>
                <a:latin typeface="Source Sans Pro Light"/>
                <a:cs typeface="Source Sans Pro Light"/>
              </a:rPr>
              <a:t>75% </a:t>
            </a:r>
            <a:r>
              <a:rPr lang="en-US" sz="2000" dirty="0">
                <a:latin typeface="Source Sans Pro Light"/>
                <a:cs typeface="Source Sans Pro Light"/>
              </a:rPr>
              <a:t>of the code added to Spark in the past year</a:t>
            </a:r>
          </a:p>
        </p:txBody>
      </p:sp>
    </p:spTree>
    <p:extLst>
      <p:ext uri="{BB962C8B-B14F-4D97-AF65-F5344CB8AC3E}">
        <p14:creationId xmlns:p14="http://schemas.microsoft.com/office/powerpoint/2010/main" val="4145450273"/>
      </p:ext>
    </p:extLst>
  </p:cSld>
  <p:clrMapOvr>
    <a:masterClrMapping/>
  </p:clrMapOvr>
  <p:transition>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641411" y="2787317"/>
            <a:ext cx="2705100" cy="1241046"/>
          </a:xfrm>
          <a:prstGeom prst="roundRect">
            <a:avLst/>
          </a:prstGeom>
          <a:noFill/>
          <a:ln w="5715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map</a:t>
            </a:r>
            <a:endParaRPr lang="en-US" dirty="0"/>
          </a:p>
        </p:txBody>
      </p:sp>
      <p:sp>
        <p:nvSpPr>
          <p:cNvPr id="3" name="Rectangle 2"/>
          <p:cNvSpPr/>
          <p:nvPr/>
        </p:nvSpPr>
        <p:spPr>
          <a:xfrm>
            <a:off x="1734400" y="2867843"/>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005047" y="2867843"/>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97396" y="3231049"/>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85441" y="3565378"/>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sp>
        <p:nvSpPr>
          <p:cNvPr id="12" name="TextBox 11"/>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pic>
        <p:nvPicPr>
          <p:cNvPr id="13"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14"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1153061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005047" y="2867843"/>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97396" y="3231049"/>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85441" y="3565378"/>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sp>
        <p:nvSpPr>
          <p:cNvPr id="12" name="TextBox 11"/>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smtClean="0">
                <a:solidFill>
                  <a:srgbClr val="E68042"/>
                </a:solidFill>
              </a:rPr>
              <a:t>y</a:t>
            </a:r>
            <a:endParaRPr lang="en-US" sz="2000" b="1" dirty="0">
              <a:solidFill>
                <a:srgbClr val="E68042"/>
              </a:solidFill>
            </a:endParaRPr>
          </a:p>
        </p:txBody>
      </p:sp>
      <p:sp>
        <p:nvSpPr>
          <p:cNvPr id="10" name="TextBox 9"/>
          <p:cNvSpPr txBox="1"/>
          <p:nvPr/>
        </p:nvSpPr>
        <p:spPr>
          <a:xfrm>
            <a:off x="4380613" y="701749"/>
            <a:ext cx="3540642" cy="369332"/>
          </a:xfrm>
          <a:prstGeom prst="rect">
            <a:avLst/>
          </a:prstGeom>
          <a:noFill/>
        </p:spPr>
        <p:txBody>
          <a:bodyPr wrap="square" rtlCol="0">
            <a:spAutoFit/>
          </a:bodyPr>
          <a:lstStyle/>
          <a:p>
            <a:r>
              <a:rPr lang="en-US" dirty="0" smtClean="0"/>
              <a:t>After </a:t>
            </a:r>
            <a:r>
              <a:rPr lang="en-US" dirty="0" smtClean="0">
                <a:latin typeface="Consolas" panose="020B0609020204030204" pitchFamily="49" charset="0"/>
                <a:cs typeface="Consolas" panose="020B0609020204030204" pitchFamily="49" charset="0"/>
              </a:rPr>
              <a:t>map()</a:t>
            </a:r>
            <a:r>
              <a:rPr lang="en-US" dirty="0" smtClean="0"/>
              <a:t> has been applied…</a:t>
            </a:r>
            <a:endParaRPr lang="en-US" dirty="0"/>
          </a:p>
        </p:txBody>
      </p:sp>
      <p:sp>
        <p:nvSpPr>
          <p:cNvPr id="13" name="TextBox 12"/>
          <p:cNvSpPr txBox="1"/>
          <p:nvPr/>
        </p:nvSpPr>
        <p:spPr>
          <a:xfrm>
            <a:off x="2531285" y="5315905"/>
            <a:ext cx="1722237" cy="400110"/>
          </a:xfrm>
          <a:prstGeom prst="rect">
            <a:avLst/>
          </a:prstGeom>
          <a:noFill/>
        </p:spPr>
        <p:txBody>
          <a:bodyPr wrap="square" rtlCol="0">
            <a:spAutoFit/>
          </a:bodyPr>
          <a:lstStyle/>
          <a:p>
            <a:r>
              <a:rPr lang="en-US" sz="2000" dirty="0" smtClean="0"/>
              <a:t>before</a:t>
            </a:r>
            <a:endParaRPr lang="en-US" sz="2000" dirty="0"/>
          </a:p>
        </p:txBody>
      </p:sp>
      <p:sp>
        <p:nvSpPr>
          <p:cNvPr id="14" name="TextBox 13"/>
          <p:cNvSpPr txBox="1"/>
          <p:nvPr/>
        </p:nvSpPr>
        <p:spPr>
          <a:xfrm>
            <a:off x="8024395" y="5315905"/>
            <a:ext cx="1722237" cy="400110"/>
          </a:xfrm>
          <a:prstGeom prst="rect">
            <a:avLst/>
          </a:prstGeom>
          <a:noFill/>
        </p:spPr>
        <p:txBody>
          <a:bodyPr wrap="square" rtlCol="0">
            <a:spAutoFit/>
          </a:bodyPr>
          <a:lstStyle/>
          <a:p>
            <a:r>
              <a:rPr lang="en-US" sz="2000" dirty="0" smtClean="0"/>
              <a:t>after</a:t>
            </a:r>
            <a:endParaRPr lang="en-US" sz="2000" dirty="0"/>
          </a:p>
        </p:txBody>
      </p:sp>
      <p:pic>
        <p:nvPicPr>
          <p:cNvPr id="15"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16"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529052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t>
            </a:r>
            <a:endParaRPr lang="en-US" dirty="0"/>
          </a:p>
        </p:txBody>
      </p:sp>
      <p:sp>
        <p:nvSpPr>
          <p:cNvPr id="3" name="Rectangle 2"/>
          <p:cNvSpPr/>
          <p:nvPr/>
        </p:nvSpPr>
        <p:spPr>
          <a:xfrm>
            <a:off x="7005047" y="2867843"/>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397396" y="3231049"/>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785441" y="3565378"/>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514794" y="3565378"/>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419350" y="3489803"/>
            <a:ext cx="2705100" cy="1241046"/>
          </a:xfrm>
          <a:prstGeom prst="roundRect">
            <a:avLst/>
          </a:prstGeom>
          <a:noFill/>
          <a:ln w="5715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sp>
        <p:nvSpPr>
          <p:cNvPr id="16" name="TextBox 15"/>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smtClean="0">
                <a:solidFill>
                  <a:srgbClr val="E68042"/>
                </a:solidFill>
              </a:rPr>
              <a:t>y</a:t>
            </a:r>
            <a:endParaRPr lang="en-US" sz="2000" b="1" dirty="0">
              <a:solidFill>
                <a:srgbClr val="E68042"/>
              </a:solidFill>
            </a:endParaRPr>
          </a:p>
        </p:txBody>
      </p:sp>
      <p:pic>
        <p:nvPicPr>
          <p:cNvPr id="17" name="Picture 16"/>
          <p:cNvPicPr>
            <a:picLocks noChangeAspect="1"/>
          </p:cNvPicPr>
          <p:nvPr/>
        </p:nvPicPr>
        <p:blipFill>
          <a:blip r:embed="rId3"/>
          <a:stretch>
            <a:fillRect/>
          </a:stretch>
        </p:blipFill>
        <p:spPr>
          <a:xfrm>
            <a:off x="5331392" y="426435"/>
            <a:ext cx="1006391" cy="860812"/>
          </a:xfrm>
          <a:prstGeom prst="rect">
            <a:avLst/>
          </a:prstGeom>
        </p:spPr>
      </p:pic>
      <p:pic>
        <p:nvPicPr>
          <p:cNvPr id="18" name="Picture 17"/>
          <p:cNvPicPr>
            <a:picLocks noChangeAspect="1"/>
          </p:cNvPicPr>
          <p:nvPr/>
        </p:nvPicPr>
        <p:blipFill>
          <a:blip r:embed="rId4"/>
          <a:stretch>
            <a:fillRect/>
          </a:stretch>
        </p:blipFill>
        <p:spPr>
          <a:xfrm>
            <a:off x="5496409" y="581790"/>
            <a:ext cx="676355" cy="275051"/>
          </a:xfrm>
          <a:prstGeom prst="rect">
            <a:avLst/>
          </a:prstGeom>
        </p:spPr>
      </p:pic>
      <p:sp>
        <p:nvSpPr>
          <p:cNvPr id="19" name="TextBox 18"/>
          <p:cNvSpPr txBox="1"/>
          <p:nvPr/>
        </p:nvSpPr>
        <p:spPr>
          <a:xfrm>
            <a:off x="2444026" y="5531349"/>
            <a:ext cx="6812599" cy="369332"/>
          </a:xfrm>
          <a:prstGeom prst="rect">
            <a:avLst/>
          </a:prstGeom>
          <a:noFill/>
        </p:spPr>
        <p:txBody>
          <a:bodyPr wrap="square" rtlCol="0">
            <a:spAutoFit/>
          </a:bodyPr>
          <a:lstStyle/>
          <a:p>
            <a:r>
              <a:rPr lang="en-US" dirty="0"/>
              <a:t>Return a new RDD by applying a function to each element of this RDD.</a:t>
            </a:r>
          </a:p>
        </p:txBody>
      </p:sp>
      <p:pic>
        <p:nvPicPr>
          <p:cNvPr id="20"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21" name="Picture 2" descr="http://www.insideoutretreats.com/site/images/TransformationButterfli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63641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t>
            </a:r>
            <a:endParaRPr lang="en-US" dirty="0"/>
          </a:p>
        </p:txBody>
      </p:sp>
      <p:sp>
        <p:nvSpPr>
          <p:cNvPr id="3" name="Rectangle 2"/>
          <p:cNvSpPr/>
          <p:nvPr/>
        </p:nvSpPr>
        <p:spPr>
          <a:xfrm>
            <a:off x="6253027" y="620115"/>
            <a:ext cx="1666988" cy="714669"/>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645376" y="983321"/>
            <a:ext cx="1666988" cy="714669"/>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033421" y="1317650"/>
            <a:ext cx="1666988" cy="714669"/>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294259" y="620116"/>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686608" y="983322"/>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074653" y="1317651"/>
            <a:ext cx="1666985" cy="714668"/>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14023" y="1267486"/>
            <a:ext cx="1776755" cy="817346"/>
          </a:xfrm>
          <a:prstGeom prst="roundRect">
            <a:avLst/>
          </a:prstGeom>
          <a:noFill/>
          <a:ln w="3810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622" y="5546912"/>
            <a:ext cx="384473" cy="56634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744" y="3815985"/>
            <a:ext cx="564230" cy="564230"/>
          </a:xfrm>
          <a:prstGeom prst="rect">
            <a:avLst/>
          </a:prstGeom>
        </p:spPr>
      </p:pic>
      <p:cxnSp>
        <p:nvCxnSpPr>
          <p:cNvPr id="14" name="Straight Connector 13"/>
          <p:cNvCxnSpPr/>
          <p:nvPr/>
        </p:nvCxnSpPr>
        <p:spPr>
          <a:xfrm>
            <a:off x="2131969" y="4893485"/>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2128704" y="3558661"/>
            <a:ext cx="4535622" cy="954107"/>
          </a:xfrm>
          <a:prstGeom prst="rect">
            <a:avLst/>
          </a:prstGeom>
          <a:noFill/>
        </p:spPr>
        <p:txBody>
          <a:bodyPr wrap="square" rtlCol="0">
            <a:spAutoFit/>
          </a:bodyPr>
          <a:lstStyle/>
          <a:p>
            <a:r>
              <a:rPr lang="en-US" sz="14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([1, 2, 3]) </a:t>
            </a:r>
          </a:p>
          <a:p>
            <a:r>
              <a:rPr lang="en-US" sz="1400" b="1" dirty="0">
                <a:solidFill>
                  <a:srgbClr val="E68042"/>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.map</a:t>
            </a:r>
            <a:r>
              <a:rPr lang="en-US" sz="1400" dirty="0" smtClean="0">
                <a:latin typeface="Consolas" panose="020B0609020204030204" pitchFamily="49" charset="0"/>
                <a:ea typeface="Anonymous Pro" panose="02060609030202000504" pitchFamily="49" charset="0"/>
                <a:cs typeface="Consolas" panose="020B0609020204030204" pitchFamily="49" charset="0"/>
              </a:rPr>
              <a:t>(lambda z: z * z)</a:t>
            </a:r>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smtClean="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smtClean="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p>
        </p:txBody>
      </p:sp>
      <p:sp>
        <p:nvSpPr>
          <p:cNvPr id="17" name="TextBox 16"/>
          <p:cNvSpPr txBox="1"/>
          <p:nvPr/>
        </p:nvSpPr>
        <p:spPr>
          <a:xfrm>
            <a:off x="7546282" y="4512768"/>
            <a:ext cx="4180861" cy="738664"/>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[1, 2, 3]</a:t>
            </a:r>
          </a:p>
          <a:p>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[1, 4, 9]</a:t>
            </a:r>
            <a:endParaRPr lang="en-US" sz="1400" dirty="0">
              <a:latin typeface="Consolas" panose="020B0609020204030204" pitchFamily="49" charset="0"/>
              <a:cs typeface="Consolas" panose="020B0609020204030204" pitchFamily="49" charset="0"/>
            </a:endParaRPr>
          </a:p>
        </p:txBody>
      </p:sp>
      <p:pic>
        <p:nvPicPr>
          <p:cNvPr id="18" name="Picture 17"/>
          <p:cNvPicPr>
            <a:picLocks noChangeAspect="1"/>
          </p:cNvPicPr>
          <p:nvPr/>
        </p:nvPicPr>
        <p:blipFill>
          <a:blip r:embed="rId5"/>
          <a:stretch>
            <a:fillRect/>
          </a:stretch>
        </p:blipFill>
        <p:spPr>
          <a:xfrm>
            <a:off x="8339045" y="3923949"/>
            <a:ext cx="542450" cy="542450"/>
          </a:xfrm>
          <a:prstGeom prst="rect">
            <a:avLst/>
          </a:prstGeom>
        </p:spPr>
      </p:pic>
      <p:sp>
        <p:nvSpPr>
          <p:cNvPr id="19" name="TextBox 18"/>
          <p:cNvSpPr txBox="1"/>
          <p:nvPr/>
        </p:nvSpPr>
        <p:spPr>
          <a:xfrm>
            <a:off x="3854497" y="215884"/>
            <a:ext cx="919522" cy="369332"/>
          </a:xfrm>
          <a:prstGeom prst="rect">
            <a:avLst/>
          </a:prstGeom>
          <a:noFill/>
        </p:spPr>
        <p:txBody>
          <a:bodyPr wrap="square" rtlCol="0">
            <a:spAutoFit/>
          </a:bodyPr>
          <a:lstStyle/>
          <a:p>
            <a:r>
              <a:rPr lang="en-US" dirty="0" smtClean="0"/>
              <a:t>RDD: </a:t>
            </a:r>
            <a:r>
              <a:rPr lang="en-US" b="1" dirty="0" smtClean="0">
                <a:solidFill>
                  <a:srgbClr val="1482AC"/>
                </a:solidFill>
              </a:rPr>
              <a:t>x</a:t>
            </a:r>
            <a:endParaRPr lang="en-US" b="1" dirty="0">
              <a:solidFill>
                <a:srgbClr val="1482AC"/>
              </a:solidFill>
            </a:endParaRPr>
          </a:p>
        </p:txBody>
      </p:sp>
      <p:sp>
        <p:nvSpPr>
          <p:cNvPr id="20" name="TextBox 19"/>
          <p:cNvSpPr txBox="1"/>
          <p:nvPr/>
        </p:nvSpPr>
        <p:spPr>
          <a:xfrm>
            <a:off x="6626760" y="209819"/>
            <a:ext cx="919522" cy="369332"/>
          </a:xfrm>
          <a:prstGeom prst="rect">
            <a:avLst/>
          </a:prstGeom>
          <a:noFill/>
        </p:spPr>
        <p:txBody>
          <a:bodyPr wrap="square" rtlCol="0">
            <a:spAutoFit/>
          </a:bodyPr>
          <a:lstStyle/>
          <a:p>
            <a:r>
              <a:rPr lang="en-US" dirty="0" smtClean="0"/>
              <a:t>RDD: </a:t>
            </a:r>
            <a:r>
              <a:rPr lang="en-US" b="1" dirty="0" smtClean="0">
                <a:solidFill>
                  <a:srgbClr val="E68042"/>
                </a:solidFill>
              </a:rPr>
              <a:t>y</a:t>
            </a:r>
            <a:endParaRPr lang="en-US" b="1" dirty="0">
              <a:solidFill>
                <a:srgbClr val="E68042"/>
              </a:solidFill>
            </a:endParaRPr>
          </a:p>
        </p:txBody>
      </p:sp>
      <p:sp>
        <p:nvSpPr>
          <p:cNvPr id="21" name="TextBox 20"/>
          <p:cNvSpPr txBox="1"/>
          <p:nvPr/>
        </p:nvSpPr>
        <p:spPr>
          <a:xfrm>
            <a:off x="7194227" y="4477093"/>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22" name="TextBox 21"/>
          <p:cNvSpPr txBox="1"/>
          <p:nvPr/>
        </p:nvSpPr>
        <p:spPr>
          <a:xfrm>
            <a:off x="7204860" y="4916654"/>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25" name="TextBox 24"/>
          <p:cNvSpPr txBox="1"/>
          <p:nvPr/>
        </p:nvSpPr>
        <p:spPr>
          <a:xfrm>
            <a:off x="4483316" y="2238358"/>
            <a:ext cx="4217093" cy="307777"/>
          </a:xfrm>
          <a:prstGeom prst="rect">
            <a:avLst/>
          </a:prstGeom>
          <a:noFill/>
        </p:spPr>
        <p:txBody>
          <a:bodyPr wrap="square" rtlCol="0">
            <a:spAutoFit/>
          </a:bodyPr>
          <a:lstStyle/>
          <a:p>
            <a:r>
              <a:rPr lang="en-US" sz="1400" b="1" dirty="0">
                <a:latin typeface="Consolas" panose="020B0609020204030204" pitchFamily="49" charset="0"/>
                <a:cs typeface="Consolas" panose="020B0609020204030204" pitchFamily="49" charset="0"/>
              </a:rPr>
              <a:t>map(</a:t>
            </a:r>
            <a:r>
              <a:rPr lang="en-US" sz="1400" b="1" i="1" dirty="0">
                <a:solidFill>
                  <a:srgbClr val="DB1F25"/>
                </a:solidFill>
                <a:latin typeface="Consolas" panose="020B0609020204030204" pitchFamily="49" charset="0"/>
                <a:cs typeface="Consolas" panose="020B0609020204030204" pitchFamily="49" charset="0"/>
              </a:rPr>
              <a:t>f</a:t>
            </a:r>
            <a:r>
              <a:rPr lang="en-US" sz="1400" b="1" i="1" dirty="0">
                <a:latin typeface="Consolas" panose="020B0609020204030204" pitchFamily="49" charset="0"/>
                <a:cs typeface="Consolas" panose="020B0609020204030204" pitchFamily="49" charset="0"/>
              </a:rPr>
              <a:t>, </a:t>
            </a:r>
            <a:r>
              <a:rPr lang="en-US" sz="1400" b="1" i="1" dirty="0">
                <a:solidFill>
                  <a:srgbClr val="915CCC"/>
                </a:solidFill>
                <a:latin typeface="Consolas" panose="020B0609020204030204" pitchFamily="49" charset="0"/>
                <a:cs typeface="Consolas" panose="020B0609020204030204" pitchFamily="49" charset="0"/>
              </a:rPr>
              <a:t>preservesPartitioning=False</a:t>
            </a:r>
            <a:r>
              <a:rPr lang="en-US" sz="1400" b="1" dirty="0">
                <a:latin typeface="Consolas" panose="020B0609020204030204" pitchFamily="49" charset="0"/>
                <a:cs typeface="Consolas" panose="020B0609020204030204" pitchFamily="49" charset="0"/>
              </a:rPr>
              <a:t>)</a:t>
            </a:r>
          </a:p>
        </p:txBody>
      </p:sp>
      <p:sp>
        <p:nvSpPr>
          <p:cNvPr id="26" name="TextBox 25"/>
          <p:cNvSpPr txBox="1"/>
          <p:nvPr/>
        </p:nvSpPr>
        <p:spPr>
          <a:xfrm>
            <a:off x="2739301" y="2741683"/>
            <a:ext cx="6812599" cy="369332"/>
          </a:xfrm>
          <a:prstGeom prst="rect">
            <a:avLst/>
          </a:prstGeom>
          <a:noFill/>
        </p:spPr>
        <p:txBody>
          <a:bodyPr wrap="square" rtlCol="0">
            <a:spAutoFit/>
          </a:bodyPr>
          <a:lstStyle/>
          <a:p>
            <a:r>
              <a:rPr lang="en-US" dirty="0"/>
              <a:t>Return a new RDD by applying a function to each element of this </a:t>
            </a:r>
            <a:r>
              <a:rPr lang="en-US" dirty="0" smtClean="0"/>
              <a:t>RDD</a:t>
            </a:r>
            <a:endParaRPr lang="en-US" dirty="0"/>
          </a:p>
        </p:txBody>
      </p:sp>
      <p:pic>
        <p:nvPicPr>
          <p:cNvPr id="27" name="Picture 3" descr="C:\Dropbox\Databricks\images etc\green (Mobil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28" name="Picture 2" descr="http://www.insideoutretreats.com/site/images/TransformationButterflie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24" name="TextBox 23"/>
          <p:cNvSpPr txBox="1"/>
          <p:nvPr/>
        </p:nvSpPr>
        <p:spPr>
          <a:xfrm>
            <a:off x="2127423" y="5255545"/>
            <a:ext cx="7162574" cy="954107"/>
          </a:xfrm>
          <a:prstGeom prst="rect">
            <a:avLst/>
          </a:prstGeom>
          <a:noFill/>
        </p:spPr>
        <p:txBody>
          <a:bodyPr wrap="square" rtlCol="0">
            <a:spAutoFit/>
          </a:bodyPr>
          <a:lstStyle/>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(Array(1, 2, 3))</a:t>
            </a:r>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.map</a:t>
            </a:r>
            <a:r>
              <a:rPr lang="en-US" sz="1400" dirty="0" smtClean="0">
                <a:latin typeface="Consolas" panose="020B0609020204030204" pitchFamily="49" charset="0"/>
                <a:ea typeface="Anonymous Pro" panose="02060609030202000504" pitchFamily="49" charset="0"/>
                <a:cs typeface="Consolas" panose="020B0609020204030204" pitchFamily="49" charset="0"/>
              </a:rPr>
              <a:t>(z =&gt; z * z)</a:t>
            </a:r>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err="1"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p:txBody>
      </p:sp>
    </p:spTree>
    <p:extLst>
      <p:ext uri="{BB962C8B-B14F-4D97-AF65-F5344CB8AC3E}">
        <p14:creationId xmlns:p14="http://schemas.microsoft.com/office/powerpoint/2010/main" val="14756046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774699" y="2695430"/>
            <a:ext cx="2519122" cy="461665"/>
          </a:xfrm>
          <a:prstGeom prst="rect">
            <a:avLst/>
          </a:prstGeom>
          <a:noFill/>
        </p:spPr>
        <p:txBody>
          <a:bodyPr wrap="square" rtlCol="0">
            <a:spAutoFit/>
          </a:bodyPr>
          <a:lstStyle/>
          <a:p>
            <a:r>
              <a:rPr lang="en-US" sz="2400" dirty="0" smtClean="0"/>
              <a:t>3 items in RDD</a:t>
            </a:r>
            <a:endParaRPr lang="en-US" sz="2400" dirty="0"/>
          </a:p>
        </p:txBody>
      </p:sp>
      <p:sp>
        <p:nvSpPr>
          <p:cNvPr id="7" name="TextBox 6"/>
          <p:cNvSpPr txBox="1"/>
          <p:nvPr/>
        </p:nvSpPr>
        <p:spPr>
          <a:xfrm rot="2838900">
            <a:off x="923283" y="4458589"/>
            <a:ext cx="2014584" cy="307777"/>
          </a:xfrm>
          <a:prstGeom prst="rect">
            <a:avLst/>
          </a:prstGeom>
          <a:noFill/>
        </p:spPr>
        <p:txBody>
          <a:bodyPr wrap="square" rtlCol="0">
            <a:spAutoFit/>
          </a:bodyPr>
          <a:lstStyle/>
          <a:p>
            <a:r>
              <a:rPr lang="en-US" sz="1400" dirty="0" smtClean="0"/>
              <a:t>(partitions not shown)</a:t>
            </a:r>
            <a:endParaRPr lang="en-US" sz="1400" dirty="0"/>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pic>
        <p:nvPicPr>
          <p:cNvPr id="10"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11"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3639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419350" y="3489803"/>
            <a:ext cx="2705100" cy="1241046"/>
          </a:xfrm>
          <a:prstGeom prst="roundRect">
            <a:avLst/>
          </a:prstGeom>
          <a:noFill/>
          <a:ln w="5715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flipV="1">
            <a:off x="4348966" y="2442782"/>
            <a:ext cx="1213328" cy="121332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014084" y="2442782"/>
            <a:ext cx="2081259" cy="923330"/>
          </a:xfrm>
          <a:prstGeom prst="rect">
            <a:avLst/>
          </a:prstGeom>
          <a:noFill/>
        </p:spPr>
        <p:txBody>
          <a:bodyPr wrap="square" rtlCol="0">
            <a:spAutoFit/>
          </a:bodyPr>
          <a:lstStyle/>
          <a:p>
            <a:r>
              <a:rPr lang="en-US" dirty="0" smtClean="0"/>
              <a:t>Apply user function:     </a:t>
            </a:r>
            <a:r>
              <a:rPr lang="en-US" dirty="0"/>
              <a:t> </a:t>
            </a:r>
            <a:r>
              <a:rPr lang="en-US" dirty="0" smtClean="0"/>
              <a:t>keep item if function  	returns true</a:t>
            </a:r>
            <a:endParaRPr lang="en-US" dirty="0"/>
          </a:p>
        </p:txBody>
      </p:sp>
      <p:sp>
        <p:nvSpPr>
          <p:cNvPr id="13" name="Rectangle 12"/>
          <p:cNvSpPr/>
          <p:nvPr/>
        </p:nvSpPr>
        <p:spPr>
          <a:xfrm>
            <a:off x="7785441"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sp>
        <p:nvSpPr>
          <p:cNvPr id="15" name="TextBox 14"/>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chemeClr val="accent2"/>
                </a:solidFill>
              </a:rPr>
              <a:t>y</a:t>
            </a:r>
          </a:p>
        </p:txBody>
      </p:sp>
      <p:pic>
        <p:nvPicPr>
          <p:cNvPr id="16"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17"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9" name="Straight Arrow Connector 18"/>
          <p:cNvCxnSpPr/>
          <p:nvPr/>
        </p:nvCxnSpPr>
        <p:spPr>
          <a:xfrm flipH="1">
            <a:off x="2094759" y="4539910"/>
            <a:ext cx="211496"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897658" y="4535750"/>
            <a:ext cx="605698" cy="276999"/>
          </a:xfrm>
          <a:prstGeom prst="rect">
            <a:avLst/>
          </a:prstGeom>
          <a:noFill/>
        </p:spPr>
        <p:txBody>
          <a:bodyPr wrap="square" rtlCol="0">
            <a:spAutoFit/>
          </a:bodyPr>
          <a:lstStyle/>
          <a:p>
            <a:r>
              <a:rPr lang="en-US" sz="1200" dirty="0" smtClean="0"/>
              <a:t>emits</a:t>
            </a:r>
            <a:endParaRPr lang="en-US" sz="1200" dirty="0"/>
          </a:p>
        </p:txBody>
      </p:sp>
      <p:sp>
        <p:nvSpPr>
          <p:cNvPr id="21" name="TextBox 20"/>
          <p:cNvSpPr txBox="1"/>
          <p:nvPr/>
        </p:nvSpPr>
        <p:spPr>
          <a:xfrm>
            <a:off x="1531064" y="4397250"/>
            <a:ext cx="605698" cy="276999"/>
          </a:xfrm>
          <a:prstGeom prst="rect">
            <a:avLst/>
          </a:prstGeom>
          <a:noFill/>
        </p:spPr>
        <p:txBody>
          <a:bodyPr wrap="square" rtlCol="0">
            <a:spAutoFit/>
          </a:bodyPr>
          <a:lstStyle/>
          <a:p>
            <a:r>
              <a:rPr lang="en-US" sz="1200" dirty="0" smtClean="0"/>
              <a:t>True</a:t>
            </a:r>
            <a:endParaRPr lang="en-US" sz="1200" dirty="0"/>
          </a:p>
        </p:txBody>
      </p:sp>
    </p:spTree>
    <p:extLst>
      <p:ext uri="{BB962C8B-B14F-4D97-AF65-F5344CB8AC3E}">
        <p14:creationId xmlns:p14="http://schemas.microsoft.com/office/powerpoint/2010/main" val="14332295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033760" y="3150523"/>
            <a:ext cx="2705100" cy="1241046"/>
          </a:xfrm>
          <a:prstGeom prst="roundRect">
            <a:avLst/>
          </a:prstGeom>
          <a:noFill/>
          <a:ln w="5715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97396" y="3231049"/>
            <a:ext cx="2519122" cy="1079995"/>
          </a:xfrm>
          <a:prstGeom prst="rect">
            <a:avLst/>
          </a:prstGeom>
          <a:no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785441"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sp>
        <p:nvSpPr>
          <p:cNvPr id="13" name="TextBox 12"/>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chemeClr val="accent2"/>
                </a:solidFill>
              </a:rPr>
              <a:t>y</a:t>
            </a:r>
          </a:p>
        </p:txBody>
      </p:sp>
      <p:pic>
        <p:nvPicPr>
          <p:cNvPr id="14"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15"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cxnSp>
        <p:nvCxnSpPr>
          <p:cNvPr id="19" name="Straight Arrow Connector 18"/>
          <p:cNvCxnSpPr/>
          <p:nvPr/>
        </p:nvCxnSpPr>
        <p:spPr>
          <a:xfrm flipH="1">
            <a:off x="1692397" y="4166580"/>
            <a:ext cx="211496"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495296" y="4162420"/>
            <a:ext cx="605698" cy="276999"/>
          </a:xfrm>
          <a:prstGeom prst="rect">
            <a:avLst/>
          </a:prstGeom>
          <a:noFill/>
        </p:spPr>
        <p:txBody>
          <a:bodyPr wrap="square" rtlCol="0">
            <a:spAutoFit/>
          </a:bodyPr>
          <a:lstStyle/>
          <a:p>
            <a:r>
              <a:rPr lang="en-US" sz="1200" dirty="0" smtClean="0"/>
              <a:t>emits</a:t>
            </a:r>
            <a:endParaRPr lang="en-US" sz="1200" dirty="0"/>
          </a:p>
        </p:txBody>
      </p:sp>
      <p:sp>
        <p:nvSpPr>
          <p:cNvPr id="21" name="TextBox 20"/>
          <p:cNvSpPr txBox="1"/>
          <p:nvPr/>
        </p:nvSpPr>
        <p:spPr>
          <a:xfrm>
            <a:off x="1128702" y="4023920"/>
            <a:ext cx="605698" cy="276999"/>
          </a:xfrm>
          <a:prstGeom prst="rect">
            <a:avLst/>
          </a:prstGeom>
          <a:noFill/>
        </p:spPr>
        <p:txBody>
          <a:bodyPr wrap="square" rtlCol="0">
            <a:spAutoFit/>
          </a:bodyPr>
          <a:lstStyle/>
          <a:p>
            <a:r>
              <a:rPr lang="en-US" sz="1200" dirty="0" smtClean="0"/>
              <a:t>False</a:t>
            </a:r>
            <a:endParaRPr lang="en-US" sz="1200" dirty="0"/>
          </a:p>
        </p:txBody>
      </p:sp>
    </p:spTree>
    <p:extLst>
      <p:ext uri="{BB962C8B-B14F-4D97-AF65-F5344CB8AC3E}">
        <p14:creationId xmlns:p14="http://schemas.microsoft.com/office/powerpoint/2010/main" val="1947800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641411" y="2787317"/>
            <a:ext cx="2705100" cy="1241046"/>
          </a:xfrm>
          <a:prstGeom prst="roundRect">
            <a:avLst/>
          </a:prstGeom>
          <a:noFill/>
          <a:ln w="5715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filter</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005047"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sp>
        <p:nvSpPr>
          <p:cNvPr id="12" name="TextBox 11"/>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chemeClr val="accent2"/>
                </a:solidFill>
              </a:rPr>
              <a:t>y</a:t>
            </a:r>
          </a:p>
        </p:txBody>
      </p:sp>
      <p:pic>
        <p:nvPicPr>
          <p:cNvPr id="13"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14"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Rectangle 16"/>
          <p:cNvSpPr/>
          <p:nvPr/>
        </p:nvSpPr>
        <p:spPr>
          <a:xfrm>
            <a:off x="7397396" y="3231049"/>
            <a:ext cx="2519122" cy="1079995"/>
          </a:xfrm>
          <a:prstGeom prst="rect">
            <a:avLst/>
          </a:prstGeom>
          <a:solidFill>
            <a:srgbClr val="FFFFFF">
              <a:alpha val="74902"/>
            </a:srgb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85441"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a:off x="1266431" y="3729958"/>
            <a:ext cx="211496"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69330" y="3725798"/>
            <a:ext cx="605698" cy="276999"/>
          </a:xfrm>
          <a:prstGeom prst="rect">
            <a:avLst/>
          </a:prstGeom>
          <a:noFill/>
        </p:spPr>
        <p:txBody>
          <a:bodyPr wrap="square" rtlCol="0">
            <a:spAutoFit/>
          </a:bodyPr>
          <a:lstStyle/>
          <a:p>
            <a:r>
              <a:rPr lang="en-US" sz="1200" dirty="0" smtClean="0"/>
              <a:t>emits</a:t>
            </a:r>
            <a:endParaRPr lang="en-US" sz="1200" dirty="0"/>
          </a:p>
        </p:txBody>
      </p:sp>
      <p:sp>
        <p:nvSpPr>
          <p:cNvPr id="20" name="TextBox 19"/>
          <p:cNvSpPr txBox="1"/>
          <p:nvPr/>
        </p:nvSpPr>
        <p:spPr>
          <a:xfrm>
            <a:off x="702736" y="3587298"/>
            <a:ext cx="605698" cy="276999"/>
          </a:xfrm>
          <a:prstGeom prst="rect">
            <a:avLst/>
          </a:prstGeom>
          <a:noFill/>
        </p:spPr>
        <p:txBody>
          <a:bodyPr wrap="square" rtlCol="0">
            <a:spAutoFit/>
          </a:bodyPr>
          <a:lstStyle/>
          <a:p>
            <a:r>
              <a:rPr lang="en-US" sz="1200" dirty="0" smtClean="0"/>
              <a:t>True</a:t>
            </a:r>
            <a:endParaRPr lang="en-US" sz="1200" dirty="0"/>
          </a:p>
        </p:txBody>
      </p:sp>
    </p:spTree>
    <p:extLst>
      <p:ext uri="{BB962C8B-B14F-4D97-AF65-F5344CB8AC3E}">
        <p14:creationId xmlns:p14="http://schemas.microsoft.com/office/powerpoint/2010/main" val="15905167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005047"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sp>
        <p:nvSpPr>
          <p:cNvPr id="12" name="TextBox 11"/>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chemeClr val="accent2"/>
                </a:solidFill>
              </a:rPr>
              <a:t>y</a:t>
            </a:r>
          </a:p>
        </p:txBody>
      </p:sp>
      <p:pic>
        <p:nvPicPr>
          <p:cNvPr id="13"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14"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21" name="TextBox 20"/>
          <p:cNvSpPr txBox="1"/>
          <p:nvPr/>
        </p:nvSpPr>
        <p:spPr>
          <a:xfrm>
            <a:off x="4380612" y="701749"/>
            <a:ext cx="3749095" cy="369332"/>
          </a:xfrm>
          <a:prstGeom prst="rect">
            <a:avLst/>
          </a:prstGeom>
          <a:noFill/>
        </p:spPr>
        <p:txBody>
          <a:bodyPr wrap="square" rtlCol="0">
            <a:spAutoFit/>
          </a:bodyPr>
          <a:lstStyle/>
          <a:p>
            <a:r>
              <a:rPr lang="en-US" dirty="0" smtClean="0"/>
              <a:t>After </a:t>
            </a:r>
            <a:r>
              <a:rPr lang="en-US" dirty="0" smtClean="0">
                <a:latin typeface="Consolas" panose="020B0609020204030204" pitchFamily="49" charset="0"/>
                <a:cs typeface="Consolas" panose="020B0609020204030204" pitchFamily="49" charset="0"/>
              </a:rPr>
              <a:t>filter()</a:t>
            </a:r>
            <a:r>
              <a:rPr lang="en-US" dirty="0" smtClean="0"/>
              <a:t> has been applied…</a:t>
            </a:r>
            <a:endParaRPr lang="en-US" dirty="0"/>
          </a:p>
        </p:txBody>
      </p:sp>
      <p:sp>
        <p:nvSpPr>
          <p:cNvPr id="22" name="TextBox 21"/>
          <p:cNvSpPr txBox="1"/>
          <p:nvPr/>
        </p:nvSpPr>
        <p:spPr>
          <a:xfrm>
            <a:off x="2531285" y="5315905"/>
            <a:ext cx="1722237" cy="400110"/>
          </a:xfrm>
          <a:prstGeom prst="rect">
            <a:avLst/>
          </a:prstGeom>
          <a:noFill/>
        </p:spPr>
        <p:txBody>
          <a:bodyPr wrap="square" rtlCol="0">
            <a:spAutoFit/>
          </a:bodyPr>
          <a:lstStyle/>
          <a:p>
            <a:r>
              <a:rPr lang="en-US" sz="2000" dirty="0" smtClean="0"/>
              <a:t>before</a:t>
            </a:r>
            <a:endParaRPr lang="en-US" sz="2000" dirty="0"/>
          </a:p>
        </p:txBody>
      </p:sp>
      <p:sp>
        <p:nvSpPr>
          <p:cNvPr id="23" name="TextBox 22"/>
          <p:cNvSpPr txBox="1"/>
          <p:nvPr/>
        </p:nvSpPr>
        <p:spPr>
          <a:xfrm>
            <a:off x="8024395" y="5315905"/>
            <a:ext cx="1722237" cy="400110"/>
          </a:xfrm>
          <a:prstGeom prst="rect">
            <a:avLst/>
          </a:prstGeom>
          <a:noFill/>
        </p:spPr>
        <p:txBody>
          <a:bodyPr wrap="square" rtlCol="0">
            <a:spAutoFit/>
          </a:bodyPr>
          <a:lstStyle/>
          <a:p>
            <a:r>
              <a:rPr lang="en-US" sz="2000" dirty="0" smtClean="0"/>
              <a:t>after</a:t>
            </a:r>
            <a:endParaRPr lang="en-US" sz="2000" dirty="0"/>
          </a:p>
        </p:txBody>
      </p:sp>
      <p:sp>
        <p:nvSpPr>
          <p:cNvPr id="16" name="Rectangle 15"/>
          <p:cNvSpPr/>
          <p:nvPr/>
        </p:nvSpPr>
        <p:spPr>
          <a:xfrm>
            <a:off x="7397396" y="3231049"/>
            <a:ext cx="2519122" cy="1079995"/>
          </a:xfrm>
          <a:prstGeom prst="rect">
            <a:avLst/>
          </a:prstGeom>
          <a:solidFill>
            <a:srgbClr val="FFFFFF">
              <a:alpha val="74902"/>
            </a:srgb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85441"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0248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a:t>
            </a:r>
            <a:endParaRPr lang="en-US" dirty="0"/>
          </a:p>
        </p:txBody>
      </p:sp>
      <p:sp>
        <p:nvSpPr>
          <p:cNvPr id="3" name="Rectangle 2"/>
          <p:cNvSpPr/>
          <p:nvPr/>
        </p:nvSpPr>
        <p:spPr>
          <a:xfrm>
            <a:off x="6381908" y="683546"/>
            <a:ext cx="1666988" cy="714669"/>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033421" y="1317650"/>
            <a:ext cx="1666988" cy="714669"/>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294259" y="620116"/>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686608" y="983322"/>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074653" y="1317651"/>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14023" y="1267486"/>
            <a:ext cx="1776755" cy="817346"/>
          </a:xfrm>
          <a:prstGeom prst="roundRect">
            <a:avLst/>
          </a:prstGeom>
          <a:noFill/>
          <a:ln w="3810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622" y="5496998"/>
            <a:ext cx="384473" cy="56634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744" y="3815985"/>
            <a:ext cx="564230" cy="564230"/>
          </a:xfrm>
          <a:prstGeom prst="rect">
            <a:avLst/>
          </a:prstGeom>
        </p:spPr>
      </p:pic>
      <p:cxnSp>
        <p:nvCxnSpPr>
          <p:cNvPr id="14" name="Straight Connector 13"/>
          <p:cNvCxnSpPr/>
          <p:nvPr/>
        </p:nvCxnSpPr>
        <p:spPr>
          <a:xfrm>
            <a:off x="2131969" y="4893485"/>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2128702" y="3549135"/>
            <a:ext cx="5076158" cy="954107"/>
          </a:xfrm>
          <a:prstGeom prst="rect">
            <a:avLst/>
          </a:prstGeom>
          <a:noFill/>
        </p:spPr>
        <p:txBody>
          <a:bodyPr wrap="square" rtlCol="0">
            <a:spAutoFit/>
          </a:bodyPr>
          <a:lstStyle/>
          <a:p>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([1,2,3])</a:t>
            </a:r>
          </a:p>
          <a:p>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.filter</a:t>
            </a:r>
            <a:r>
              <a:rPr lang="en-US" sz="1400" dirty="0">
                <a:latin typeface="Consolas" panose="020B0609020204030204" pitchFamily="49" charset="0"/>
                <a:ea typeface="Anonymous Pro" panose="02060609030202000504" pitchFamily="49" charset="0"/>
                <a:cs typeface="Consolas" panose="020B0609020204030204" pitchFamily="49" charset="0"/>
              </a:rPr>
              <a:t>(lambda x: x%2 == </a:t>
            </a:r>
            <a:r>
              <a:rPr lang="en-US" sz="1400" dirty="0" smtClean="0">
                <a:latin typeface="Consolas" panose="020B0609020204030204" pitchFamily="49" charset="0"/>
                <a:ea typeface="Anonymous Pro" panose="02060609030202000504" pitchFamily="49" charset="0"/>
                <a:cs typeface="Consolas" panose="020B0609020204030204" pitchFamily="49" charset="0"/>
              </a:rPr>
              <a:t>1) #keep odd values</a:t>
            </a:r>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p>
          <a:p>
            <a:r>
              <a:rPr lang="en-US" sz="1400" dirty="0" smtClean="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p>
        </p:txBody>
      </p:sp>
      <p:sp>
        <p:nvSpPr>
          <p:cNvPr id="17" name="TextBox 16"/>
          <p:cNvSpPr txBox="1"/>
          <p:nvPr/>
        </p:nvSpPr>
        <p:spPr>
          <a:xfrm>
            <a:off x="7546282" y="4512768"/>
            <a:ext cx="4180861" cy="738664"/>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[1, 2, 3]</a:t>
            </a:r>
          </a:p>
          <a:p>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[1, 3]</a:t>
            </a:r>
            <a:endParaRPr lang="en-US" sz="1400" dirty="0">
              <a:latin typeface="Consolas" panose="020B0609020204030204" pitchFamily="49" charset="0"/>
              <a:cs typeface="Consolas" panose="020B0609020204030204" pitchFamily="49" charset="0"/>
            </a:endParaRPr>
          </a:p>
        </p:txBody>
      </p:sp>
      <p:pic>
        <p:nvPicPr>
          <p:cNvPr id="18" name="Picture 17"/>
          <p:cNvPicPr>
            <a:picLocks noChangeAspect="1"/>
          </p:cNvPicPr>
          <p:nvPr/>
        </p:nvPicPr>
        <p:blipFill>
          <a:blip r:embed="rId5"/>
          <a:stretch>
            <a:fillRect/>
          </a:stretch>
        </p:blipFill>
        <p:spPr>
          <a:xfrm>
            <a:off x="8339045" y="3923949"/>
            <a:ext cx="542450" cy="542450"/>
          </a:xfrm>
          <a:prstGeom prst="rect">
            <a:avLst/>
          </a:prstGeom>
        </p:spPr>
      </p:pic>
      <p:sp>
        <p:nvSpPr>
          <p:cNvPr id="19" name="TextBox 18"/>
          <p:cNvSpPr txBox="1"/>
          <p:nvPr/>
        </p:nvSpPr>
        <p:spPr>
          <a:xfrm>
            <a:off x="3854497" y="215884"/>
            <a:ext cx="919522" cy="369332"/>
          </a:xfrm>
          <a:prstGeom prst="rect">
            <a:avLst/>
          </a:prstGeom>
          <a:noFill/>
        </p:spPr>
        <p:txBody>
          <a:bodyPr wrap="square" rtlCol="0">
            <a:spAutoFit/>
          </a:bodyPr>
          <a:lstStyle/>
          <a:p>
            <a:r>
              <a:rPr lang="en-US" dirty="0" smtClean="0"/>
              <a:t>RDD: </a:t>
            </a:r>
            <a:r>
              <a:rPr lang="en-US" b="1" dirty="0" smtClean="0">
                <a:solidFill>
                  <a:srgbClr val="1482AC"/>
                </a:solidFill>
              </a:rPr>
              <a:t>x</a:t>
            </a:r>
            <a:endParaRPr lang="en-US" b="1" dirty="0">
              <a:solidFill>
                <a:srgbClr val="1482AC"/>
              </a:solidFill>
            </a:endParaRPr>
          </a:p>
        </p:txBody>
      </p:sp>
      <p:sp>
        <p:nvSpPr>
          <p:cNvPr id="20" name="TextBox 19"/>
          <p:cNvSpPr txBox="1"/>
          <p:nvPr/>
        </p:nvSpPr>
        <p:spPr>
          <a:xfrm>
            <a:off x="6626760" y="209819"/>
            <a:ext cx="919522" cy="369332"/>
          </a:xfrm>
          <a:prstGeom prst="rect">
            <a:avLst/>
          </a:prstGeom>
          <a:noFill/>
        </p:spPr>
        <p:txBody>
          <a:bodyPr wrap="square" rtlCol="0">
            <a:spAutoFit/>
          </a:bodyPr>
          <a:lstStyle/>
          <a:p>
            <a:r>
              <a:rPr lang="en-US" dirty="0" smtClean="0"/>
              <a:t>RDD: </a:t>
            </a:r>
            <a:r>
              <a:rPr lang="en-US" b="1" dirty="0" smtClean="0">
                <a:solidFill>
                  <a:schemeClr val="accent2"/>
                </a:solidFill>
              </a:rPr>
              <a:t>y</a:t>
            </a:r>
            <a:endParaRPr lang="en-US" b="1" dirty="0">
              <a:solidFill>
                <a:schemeClr val="accent2"/>
              </a:solidFill>
            </a:endParaRPr>
          </a:p>
        </p:txBody>
      </p:sp>
      <p:sp>
        <p:nvSpPr>
          <p:cNvPr id="21" name="TextBox 20"/>
          <p:cNvSpPr txBox="1"/>
          <p:nvPr/>
        </p:nvSpPr>
        <p:spPr>
          <a:xfrm>
            <a:off x="7194227" y="4477093"/>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22" name="TextBox 21"/>
          <p:cNvSpPr txBox="1"/>
          <p:nvPr/>
        </p:nvSpPr>
        <p:spPr>
          <a:xfrm>
            <a:off x="7204860" y="4916654"/>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1482AC"/>
              </a:solidFill>
            </a:endParaRPr>
          </a:p>
        </p:txBody>
      </p:sp>
      <p:sp>
        <p:nvSpPr>
          <p:cNvPr id="25" name="TextBox 24"/>
          <p:cNvSpPr txBox="1"/>
          <p:nvPr/>
        </p:nvSpPr>
        <p:spPr>
          <a:xfrm>
            <a:off x="4483316" y="2238358"/>
            <a:ext cx="4217093" cy="307777"/>
          </a:xfrm>
          <a:prstGeom prst="rect">
            <a:avLst/>
          </a:prstGeom>
          <a:noFill/>
        </p:spPr>
        <p:txBody>
          <a:bodyPr wrap="square" rtlCol="0">
            <a:spAutoFit/>
          </a:bodyPr>
          <a:lstStyle/>
          <a:p>
            <a:r>
              <a:rPr lang="en-US" sz="1400" b="1" dirty="0" smtClean="0">
                <a:latin typeface="Consolas" panose="020B0609020204030204" pitchFamily="49" charset="0"/>
                <a:cs typeface="Consolas" panose="020B0609020204030204" pitchFamily="49" charset="0"/>
              </a:rPr>
              <a:t>filter(</a:t>
            </a:r>
            <a:r>
              <a:rPr lang="en-US" sz="1400" b="1" i="1" dirty="0" smtClean="0">
                <a:solidFill>
                  <a:srgbClr val="DB1F25"/>
                </a:solidFill>
                <a:latin typeface="Consolas" panose="020B0609020204030204" pitchFamily="49" charset="0"/>
                <a:cs typeface="Consolas" panose="020B0609020204030204" pitchFamily="49" charset="0"/>
              </a:rPr>
              <a:t>f</a:t>
            </a:r>
            <a:r>
              <a:rPr lang="en-US" sz="1400" b="1" dirty="0" smtClean="0">
                <a:latin typeface="Consolas" panose="020B0609020204030204" pitchFamily="49" charset="0"/>
                <a:cs typeface="Consolas" panose="020B0609020204030204" pitchFamily="49" charset="0"/>
              </a:rPr>
              <a:t>)</a:t>
            </a:r>
            <a:endParaRPr lang="en-US" sz="1400" b="1" dirty="0">
              <a:latin typeface="Consolas" panose="020B0609020204030204" pitchFamily="49" charset="0"/>
              <a:cs typeface="Consolas" panose="020B0609020204030204" pitchFamily="49" charset="0"/>
            </a:endParaRPr>
          </a:p>
        </p:txBody>
      </p:sp>
      <p:sp>
        <p:nvSpPr>
          <p:cNvPr id="26" name="TextBox 25"/>
          <p:cNvSpPr txBox="1"/>
          <p:nvPr/>
        </p:nvSpPr>
        <p:spPr>
          <a:xfrm>
            <a:off x="2739301" y="2741683"/>
            <a:ext cx="6812599" cy="369332"/>
          </a:xfrm>
          <a:prstGeom prst="rect">
            <a:avLst/>
          </a:prstGeom>
          <a:noFill/>
        </p:spPr>
        <p:txBody>
          <a:bodyPr wrap="square" rtlCol="0">
            <a:spAutoFit/>
          </a:bodyPr>
          <a:lstStyle/>
          <a:p>
            <a:r>
              <a:rPr lang="en-US" dirty="0"/>
              <a:t>Return a new RDD </a:t>
            </a:r>
            <a:r>
              <a:rPr lang="en-US" dirty="0" smtClean="0"/>
              <a:t>containing only the elements that satisfy a predicate</a:t>
            </a:r>
            <a:endParaRPr lang="en-US" dirty="0"/>
          </a:p>
        </p:txBody>
      </p:sp>
      <p:pic>
        <p:nvPicPr>
          <p:cNvPr id="27" name="Picture 3" descr="C:\Dropbox\Databricks\images etc\green (Mobil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28" name="Picture 2" descr="http://www.insideoutretreats.com/site/images/TransformationButterflie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TextBox 30"/>
          <p:cNvSpPr txBox="1"/>
          <p:nvPr/>
        </p:nvSpPr>
        <p:spPr>
          <a:xfrm>
            <a:off x="2128704" y="5214836"/>
            <a:ext cx="4535622" cy="954107"/>
          </a:xfrm>
          <a:prstGeom prst="rect">
            <a:avLst/>
          </a:prstGeom>
          <a:noFill/>
        </p:spPr>
        <p:txBody>
          <a:bodyPr wrap="square" rtlCol="0">
            <a:spAutoFit/>
          </a:bodyPr>
          <a:lstStyle/>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(Array(1,2,3))</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.filter</a:t>
            </a:r>
            <a:r>
              <a:rPr lang="en-US" sz="1400" dirty="0" smtClean="0">
                <a:latin typeface="Consolas" panose="020B0609020204030204" pitchFamily="49" charset="0"/>
                <a:ea typeface="Anonymous Pro" panose="02060609030202000504" pitchFamily="49" charset="0"/>
                <a:cs typeface="Consolas" panose="020B0609020204030204" pitchFamily="49" charset="0"/>
              </a:rPr>
              <a:t>(n </a:t>
            </a:r>
            <a:r>
              <a:rPr lang="en-US" sz="1400" dirty="0">
                <a:latin typeface="Consolas" panose="020B0609020204030204" pitchFamily="49" charset="0"/>
                <a:ea typeface="Anonymous Pro" panose="02060609030202000504" pitchFamily="49" charset="0"/>
                <a:cs typeface="Consolas" panose="020B0609020204030204" pitchFamily="49" charset="0"/>
              </a:rPr>
              <a:t>=&gt; n%2 == 1)</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p:txBody>
      </p:sp>
    </p:spTree>
    <p:extLst>
      <p:ext uri="{BB962C8B-B14F-4D97-AF65-F5344CB8AC3E}">
        <p14:creationId xmlns:p14="http://schemas.microsoft.com/office/powerpoint/2010/main" val="12341585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5"/>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4762809" y="639516"/>
            <a:ext cx="2658659" cy="1386272"/>
          </a:xfrm>
          <a:prstGeom prst="rect">
            <a:avLst/>
          </a:prstGeom>
        </p:spPr>
      </p:pic>
      <p:sp>
        <p:nvSpPr>
          <p:cNvPr id="2" name="TextBox 1"/>
          <p:cNvSpPr txBox="1"/>
          <p:nvPr/>
        </p:nvSpPr>
        <p:spPr>
          <a:xfrm>
            <a:off x="2199190" y="2613021"/>
            <a:ext cx="8940287" cy="553976"/>
          </a:xfrm>
          <a:prstGeom prst="rect">
            <a:avLst/>
          </a:prstGeom>
          <a:noFill/>
        </p:spPr>
        <p:txBody>
          <a:bodyPr wrap="square" lIns="121898" tIns="60949" rIns="121898" bIns="60949" rtlCol="0">
            <a:spAutoFit/>
          </a:bodyPr>
          <a:lstStyle/>
          <a:p>
            <a:pPr marL="380925" indent="-380925">
              <a:buFont typeface="Arial" panose="020B0604020202020204" pitchFamily="34" charset="0"/>
              <a:buChar char="•"/>
            </a:pPr>
            <a:r>
              <a:rPr lang="en-US" sz="2800" dirty="0">
                <a:latin typeface="Source Sans Pro Light" panose="020B0403030403020204" pitchFamily="34" charset="0"/>
              </a:rPr>
              <a:t>Started as a research project at UC Berkeley in 2009</a:t>
            </a:r>
          </a:p>
        </p:txBody>
      </p:sp>
      <p:sp>
        <p:nvSpPr>
          <p:cNvPr id="6" name="TextBox 5"/>
          <p:cNvSpPr txBox="1"/>
          <p:nvPr/>
        </p:nvSpPr>
        <p:spPr>
          <a:xfrm>
            <a:off x="2199191" y="3219386"/>
            <a:ext cx="7504063" cy="553995"/>
          </a:xfrm>
          <a:prstGeom prst="rect">
            <a:avLst/>
          </a:prstGeom>
          <a:noFill/>
        </p:spPr>
        <p:txBody>
          <a:bodyPr wrap="square" lIns="121898" tIns="60949" rIns="121898" bIns="60949" rtlCol="0">
            <a:spAutoFit/>
          </a:bodyPr>
          <a:lstStyle/>
          <a:p>
            <a:pPr marL="380925" indent="-380925">
              <a:buFont typeface="Arial" panose="020B0604020202020204" pitchFamily="34" charset="0"/>
              <a:buChar char="•"/>
            </a:pPr>
            <a:r>
              <a:rPr lang="en-US" sz="2800" dirty="0">
                <a:latin typeface="Source Sans Pro Light" panose="020B0403030403020204" pitchFamily="34" charset="0"/>
              </a:rPr>
              <a:t>Open Source License </a:t>
            </a:r>
            <a:r>
              <a:rPr lang="en-US" sz="2400" dirty="0">
                <a:latin typeface="Source Sans Pro Light" panose="020B0403030403020204" pitchFamily="34" charset="0"/>
              </a:rPr>
              <a:t>(Apache 2.0)</a:t>
            </a:r>
          </a:p>
        </p:txBody>
      </p:sp>
      <p:sp>
        <p:nvSpPr>
          <p:cNvPr id="7" name="TextBox 6"/>
          <p:cNvSpPr txBox="1"/>
          <p:nvPr/>
        </p:nvSpPr>
        <p:spPr>
          <a:xfrm>
            <a:off x="2199191" y="3811024"/>
            <a:ext cx="7504063" cy="553976"/>
          </a:xfrm>
          <a:prstGeom prst="rect">
            <a:avLst/>
          </a:prstGeom>
          <a:noFill/>
        </p:spPr>
        <p:txBody>
          <a:bodyPr wrap="square" lIns="121898" tIns="60949" rIns="121898" bIns="60949" rtlCol="0">
            <a:spAutoFit/>
          </a:bodyPr>
          <a:lstStyle/>
          <a:p>
            <a:pPr marL="380925" indent="-380925">
              <a:buFont typeface="Arial" panose="020B0604020202020204" pitchFamily="34" charset="0"/>
              <a:buChar char="•"/>
            </a:pPr>
            <a:r>
              <a:rPr lang="en-US" sz="2800" dirty="0">
                <a:latin typeface="Source Sans Pro Light" panose="020B0403030403020204" pitchFamily="34" charset="0"/>
              </a:rPr>
              <a:t>Latest Stable Release: </a:t>
            </a:r>
            <a:r>
              <a:rPr lang="en-US" sz="2800" dirty="0" smtClean="0">
                <a:latin typeface="Source Sans Pro Light" panose="020B0403030403020204" pitchFamily="34" charset="0"/>
              </a:rPr>
              <a:t>v2.3.0 </a:t>
            </a:r>
            <a:r>
              <a:rPr lang="en-US" sz="2400" dirty="0" smtClean="0">
                <a:latin typeface="Source Sans Pro Light" panose="020B0403030403020204" pitchFamily="34" charset="0"/>
              </a:rPr>
              <a:t>(28 Feb 2018)</a:t>
            </a:r>
            <a:endParaRPr lang="en-US" sz="2400" dirty="0">
              <a:latin typeface="Source Sans Pro Light" panose="020B0403030403020204" pitchFamily="34" charset="0"/>
            </a:endParaRPr>
          </a:p>
        </p:txBody>
      </p:sp>
      <p:sp>
        <p:nvSpPr>
          <p:cNvPr id="8" name="TextBox 7"/>
          <p:cNvSpPr txBox="1"/>
          <p:nvPr/>
        </p:nvSpPr>
        <p:spPr>
          <a:xfrm>
            <a:off x="2199190" y="4402671"/>
            <a:ext cx="7504063" cy="553995"/>
          </a:xfrm>
          <a:prstGeom prst="rect">
            <a:avLst/>
          </a:prstGeom>
          <a:noFill/>
        </p:spPr>
        <p:txBody>
          <a:bodyPr wrap="square" lIns="121898" tIns="60949" rIns="121898" bIns="60949" rtlCol="0">
            <a:spAutoFit/>
          </a:bodyPr>
          <a:lstStyle/>
          <a:p>
            <a:pPr marL="380925" indent="-380925">
              <a:buFont typeface="Arial" panose="020B0604020202020204" pitchFamily="34" charset="0"/>
              <a:buChar char="•"/>
            </a:pPr>
            <a:r>
              <a:rPr lang="en-US" sz="2800" dirty="0" smtClean="0">
                <a:latin typeface="Source Sans Pro Light" panose="020B0403030403020204" pitchFamily="34" charset="0"/>
              </a:rPr>
              <a:t>1,000,000 </a:t>
            </a:r>
            <a:r>
              <a:rPr lang="en-US" sz="2800" dirty="0">
                <a:latin typeface="Source Sans Pro Light" panose="020B0403030403020204" pitchFamily="34" charset="0"/>
              </a:rPr>
              <a:t>lines of code </a:t>
            </a:r>
            <a:r>
              <a:rPr lang="en-US" sz="2400" dirty="0" smtClean="0">
                <a:latin typeface="Source Sans Pro Light" panose="020B0403030403020204" pitchFamily="34" charset="0"/>
              </a:rPr>
              <a:t>(85% </a:t>
            </a:r>
            <a:r>
              <a:rPr lang="en-US" sz="2400" dirty="0">
                <a:latin typeface="Source Sans Pro Light" panose="020B0403030403020204" pitchFamily="34" charset="0"/>
              </a:rPr>
              <a:t>Scala)</a:t>
            </a:r>
            <a:endParaRPr lang="en-US" sz="2800" dirty="0">
              <a:latin typeface="Source Sans Pro Light" panose="020B0403030403020204" pitchFamily="34" charset="0"/>
            </a:endParaRPr>
          </a:p>
        </p:txBody>
      </p:sp>
      <p:sp>
        <p:nvSpPr>
          <p:cNvPr id="9" name="TextBox 8"/>
          <p:cNvSpPr txBox="1"/>
          <p:nvPr/>
        </p:nvSpPr>
        <p:spPr>
          <a:xfrm>
            <a:off x="2199191" y="4994313"/>
            <a:ext cx="7504063" cy="553976"/>
          </a:xfrm>
          <a:prstGeom prst="rect">
            <a:avLst/>
          </a:prstGeom>
          <a:noFill/>
        </p:spPr>
        <p:txBody>
          <a:bodyPr wrap="square" lIns="121898" tIns="60949" rIns="121898" bIns="60949" rtlCol="0">
            <a:spAutoFit/>
          </a:bodyPr>
          <a:lstStyle/>
          <a:p>
            <a:pPr marL="380925" indent="-380925">
              <a:buFont typeface="Arial" panose="020B0604020202020204" pitchFamily="34" charset="0"/>
              <a:buChar char="•"/>
            </a:pPr>
            <a:r>
              <a:rPr lang="en-US" sz="2800" dirty="0">
                <a:latin typeface="Source Sans Pro Light" panose="020B0403030403020204" pitchFamily="34" charset="0"/>
              </a:rPr>
              <a:t>Built by 800+ developers from 200+ companies</a:t>
            </a:r>
          </a:p>
        </p:txBody>
      </p:sp>
    </p:spTree>
    <p:extLst>
      <p:ext uri="{BB962C8B-B14F-4D97-AF65-F5344CB8AC3E}">
        <p14:creationId xmlns:p14="http://schemas.microsoft.com/office/powerpoint/2010/main" val="21075655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flatmap</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774699" y="2695430"/>
            <a:ext cx="2519122" cy="461665"/>
          </a:xfrm>
          <a:prstGeom prst="rect">
            <a:avLst/>
          </a:prstGeom>
          <a:noFill/>
        </p:spPr>
        <p:txBody>
          <a:bodyPr wrap="square" rtlCol="0">
            <a:spAutoFit/>
          </a:bodyPr>
          <a:lstStyle/>
          <a:p>
            <a:r>
              <a:rPr lang="en-US" sz="2400" dirty="0" smtClean="0"/>
              <a:t>3 items in RDD</a:t>
            </a:r>
            <a:endParaRPr lang="en-US" sz="2400" dirty="0"/>
          </a:p>
        </p:txBody>
      </p:sp>
      <p:sp>
        <p:nvSpPr>
          <p:cNvPr id="7" name="TextBox 6"/>
          <p:cNvSpPr txBox="1"/>
          <p:nvPr/>
        </p:nvSpPr>
        <p:spPr>
          <a:xfrm rot="2838900">
            <a:off x="923283" y="4458589"/>
            <a:ext cx="2014584" cy="307777"/>
          </a:xfrm>
          <a:prstGeom prst="rect">
            <a:avLst/>
          </a:prstGeom>
          <a:noFill/>
        </p:spPr>
        <p:txBody>
          <a:bodyPr wrap="square" rtlCol="0">
            <a:spAutoFit/>
          </a:bodyPr>
          <a:lstStyle/>
          <a:p>
            <a:r>
              <a:rPr lang="en-US" sz="1400" dirty="0" smtClean="0"/>
              <a:t>(partitions not shown)</a:t>
            </a:r>
            <a:endParaRPr lang="en-US" sz="1400" dirty="0"/>
          </a:p>
        </p:txBody>
      </p:sp>
      <p:sp>
        <p:nvSpPr>
          <p:cNvPr id="8" name="TextBox 7"/>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0"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11"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198465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flatmap</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514794" y="3565378"/>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419350" y="3489803"/>
            <a:ext cx="2705100" cy="1241046"/>
          </a:xfrm>
          <a:prstGeom prst="roundRect">
            <a:avLst/>
          </a:prstGeom>
          <a:noFill/>
          <a:ln w="5715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320535" y="3565378"/>
            <a:ext cx="0" cy="1079995"/>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195609" y="3565378"/>
            <a:ext cx="0" cy="1079995"/>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sp>
        <p:nvSpPr>
          <p:cNvPr id="14" name="Rectangle 13"/>
          <p:cNvSpPr/>
          <p:nvPr/>
        </p:nvSpPr>
        <p:spPr>
          <a:xfrm>
            <a:off x="8017761" y="35750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170161" y="37274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322561" y="38798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sp>
        <p:nvSpPr>
          <p:cNvPr id="18" name="TextBox 17"/>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pic>
        <p:nvPicPr>
          <p:cNvPr id="19"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20"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188912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7560561" y="3103040"/>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712961" y="3255440"/>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865361" y="3407840"/>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flatmap</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027770" y="3146857"/>
            <a:ext cx="2705100" cy="1241046"/>
          </a:xfrm>
          <a:prstGeom prst="roundRect">
            <a:avLst/>
          </a:prstGeom>
          <a:noFill/>
          <a:ln w="5715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2980294" y="3231049"/>
            <a:ext cx="0" cy="1079995"/>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3855368" y="3231049"/>
            <a:ext cx="0" cy="1079995"/>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017761" y="35750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170161" y="37274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322561" y="38798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sp>
        <p:nvSpPr>
          <p:cNvPr id="18" name="TextBox 17"/>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smtClean="0">
                <a:solidFill>
                  <a:srgbClr val="E68042"/>
                </a:solidFill>
              </a:rPr>
              <a:t>y</a:t>
            </a:r>
            <a:endParaRPr lang="en-US" sz="2000" b="1" dirty="0">
              <a:solidFill>
                <a:srgbClr val="E68042"/>
              </a:solidFill>
            </a:endParaRPr>
          </a:p>
        </p:txBody>
      </p:sp>
      <p:pic>
        <p:nvPicPr>
          <p:cNvPr id="22"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23"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31355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081889" y="2641708"/>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234289" y="2794108"/>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386689" y="2946508"/>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60561" y="3103040"/>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712961" y="3255440"/>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865361" y="3407840"/>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flatmap</a:t>
            </a:r>
            <a:endParaRPr lang="en-US" dirty="0"/>
          </a:p>
        </p:txBody>
      </p:sp>
      <p:sp>
        <p:nvSpPr>
          <p:cNvPr id="3" name="Rectangle 2"/>
          <p:cNvSpPr/>
          <p:nvPr/>
        </p:nvSpPr>
        <p:spPr>
          <a:xfrm>
            <a:off x="1734400" y="2867843"/>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2544359" y="2867875"/>
            <a:ext cx="0" cy="1079995"/>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3419433" y="2867875"/>
            <a:ext cx="0" cy="1079995"/>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sp>
        <p:nvSpPr>
          <p:cNvPr id="9" name="Rounded Rectangle 8"/>
          <p:cNvSpPr/>
          <p:nvPr/>
        </p:nvSpPr>
        <p:spPr>
          <a:xfrm>
            <a:off x="1641411" y="2787317"/>
            <a:ext cx="2705100" cy="1241046"/>
          </a:xfrm>
          <a:prstGeom prst="roundRect">
            <a:avLst/>
          </a:prstGeom>
          <a:noFill/>
          <a:ln w="5715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017761" y="35750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170161" y="37274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322561" y="38798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sp>
        <p:nvSpPr>
          <p:cNvPr id="18" name="TextBox 17"/>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pic>
        <p:nvPicPr>
          <p:cNvPr id="25"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26"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412691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081889" y="2641708"/>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234289" y="2794108"/>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386689" y="2946508"/>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60561" y="3103040"/>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712961" y="3255440"/>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865361" y="3407840"/>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flatmap</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017761" y="35750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170161" y="37274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322561" y="38798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sp>
        <p:nvSpPr>
          <p:cNvPr id="18" name="TextBox 17"/>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sp>
        <p:nvSpPr>
          <p:cNvPr id="25" name="TextBox 24"/>
          <p:cNvSpPr txBox="1"/>
          <p:nvPr/>
        </p:nvSpPr>
        <p:spPr>
          <a:xfrm>
            <a:off x="4198719" y="718892"/>
            <a:ext cx="4013191" cy="369332"/>
          </a:xfrm>
          <a:prstGeom prst="rect">
            <a:avLst/>
          </a:prstGeom>
          <a:noFill/>
        </p:spPr>
        <p:txBody>
          <a:bodyPr wrap="square" rtlCol="0">
            <a:spAutoFit/>
          </a:bodyPr>
          <a:lstStyle/>
          <a:p>
            <a:r>
              <a:rPr lang="en-US" dirty="0" smtClean="0"/>
              <a:t>After </a:t>
            </a:r>
            <a:r>
              <a:rPr lang="en-US" dirty="0" smtClean="0">
                <a:latin typeface="Consolas" panose="020B0609020204030204" pitchFamily="49" charset="0"/>
                <a:cs typeface="Consolas" panose="020B0609020204030204" pitchFamily="49" charset="0"/>
              </a:rPr>
              <a:t>flatmap()</a:t>
            </a:r>
            <a:r>
              <a:rPr lang="en-US" dirty="0" smtClean="0"/>
              <a:t> has been applied…</a:t>
            </a:r>
            <a:endParaRPr lang="en-US" dirty="0"/>
          </a:p>
        </p:txBody>
      </p:sp>
      <p:sp>
        <p:nvSpPr>
          <p:cNvPr id="26" name="TextBox 25"/>
          <p:cNvSpPr txBox="1"/>
          <p:nvPr/>
        </p:nvSpPr>
        <p:spPr>
          <a:xfrm>
            <a:off x="2531285" y="5315905"/>
            <a:ext cx="1722237" cy="400110"/>
          </a:xfrm>
          <a:prstGeom prst="rect">
            <a:avLst/>
          </a:prstGeom>
          <a:noFill/>
        </p:spPr>
        <p:txBody>
          <a:bodyPr wrap="square" rtlCol="0">
            <a:spAutoFit/>
          </a:bodyPr>
          <a:lstStyle/>
          <a:p>
            <a:r>
              <a:rPr lang="en-US" sz="2000" dirty="0" smtClean="0"/>
              <a:t>before</a:t>
            </a:r>
            <a:endParaRPr lang="en-US" sz="2000" dirty="0"/>
          </a:p>
        </p:txBody>
      </p:sp>
      <p:sp>
        <p:nvSpPr>
          <p:cNvPr id="27" name="TextBox 26"/>
          <p:cNvSpPr txBox="1"/>
          <p:nvPr/>
        </p:nvSpPr>
        <p:spPr>
          <a:xfrm>
            <a:off x="8024395" y="5315905"/>
            <a:ext cx="1722237" cy="400110"/>
          </a:xfrm>
          <a:prstGeom prst="rect">
            <a:avLst/>
          </a:prstGeom>
          <a:noFill/>
        </p:spPr>
        <p:txBody>
          <a:bodyPr wrap="square" rtlCol="0">
            <a:spAutoFit/>
          </a:bodyPr>
          <a:lstStyle/>
          <a:p>
            <a:r>
              <a:rPr lang="en-US" sz="2000" dirty="0" smtClean="0"/>
              <a:t>after</a:t>
            </a:r>
            <a:endParaRPr lang="en-US" sz="2000" dirty="0"/>
          </a:p>
        </p:txBody>
      </p:sp>
      <p:pic>
        <p:nvPicPr>
          <p:cNvPr id="28"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29"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894148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081889" y="2641708"/>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234289" y="2794108"/>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386689" y="2946508"/>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60561" y="3103040"/>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712961" y="3255440"/>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865361" y="3407840"/>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flatmap</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017761" y="35750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170161" y="37274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322561" y="38798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sp>
        <p:nvSpPr>
          <p:cNvPr id="18" name="TextBox 17"/>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pic>
        <p:nvPicPr>
          <p:cNvPr id="28" name="Picture 27"/>
          <p:cNvPicPr>
            <a:picLocks noChangeAspect="1"/>
          </p:cNvPicPr>
          <p:nvPr/>
        </p:nvPicPr>
        <p:blipFill>
          <a:blip r:embed="rId3"/>
          <a:stretch>
            <a:fillRect/>
          </a:stretch>
        </p:blipFill>
        <p:spPr>
          <a:xfrm>
            <a:off x="5463739" y="585216"/>
            <a:ext cx="1006391" cy="860812"/>
          </a:xfrm>
          <a:prstGeom prst="rect">
            <a:avLst/>
          </a:prstGeom>
        </p:spPr>
      </p:pic>
      <p:pic>
        <p:nvPicPr>
          <p:cNvPr id="29" name="Picture 28"/>
          <p:cNvPicPr>
            <a:picLocks noChangeAspect="1"/>
          </p:cNvPicPr>
          <p:nvPr/>
        </p:nvPicPr>
        <p:blipFill>
          <a:blip r:embed="rId4"/>
          <a:stretch>
            <a:fillRect/>
          </a:stretch>
        </p:blipFill>
        <p:spPr>
          <a:xfrm>
            <a:off x="5628756" y="740571"/>
            <a:ext cx="676355" cy="275051"/>
          </a:xfrm>
          <a:prstGeom prst="rect">
            <a:avLst/>
          </a:prstGeom>
        </p:spPr>
      </p:pic>
      <p:sp>
        <p:nvSpPr>
          <p:cNvPr id="30" name="Rectangle 29"/>
          <p:cNvSpPr/>
          <p:nvPr/>
        </p:nvSpPr>
        <p:spPr>
          <a:xfrm>
            <a:off x="2514794" y="3565378"/>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2419350" y="3489803"/>
            <a:ext cx="2705100" cy="1241046"/>
          </a:xfrm>
          <a:prstGeom prst="roundRect">
            <a:avLst/>
          </a:prstGeom>
          <a:noFill/>
          <a:ln w="5715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3320535" y="3565378"/>
            <a:ext cx="0" cy="1079995"/>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a:off x="4195609" y="3565378"/>
            <a:ext cx="0" cy="1079995"/>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sp>
        <p:nvSpPr>
          <p:cNvPr id="5" name="Rectangle 4"/>
          <p:cNvSpPr/>
          <p:nvPr/>
        </p:nvSpPr>
        <p:spPr>
          <a:xfrm>
            <a:off x="1173854" y="5703573"/>
            <a:ext cx="9970396" cy="369332"/>
          </a:xfrm>
          <a:prstGeom prst="rect">
            <a:avLst/>
          </a:prstGeom>
        </p:spPr>
        <p:txBody>
          <a:bodyPr wrap="square">
            <a:spAutoFit/>
          </a:bodyPr>
          <a:lstStyle/>
          <a:p>
            <a:r>
              <a:rPr lang="en-US" dirty="0">
                <a:solidFill>
                  <a:srgbClr val="3E4349"/>
                </a:solidFill>
              </a:rPr>
              <a:t>Return a new RDD by first applying a function to all elements of this RDD, and then flattening the </a:t>
            </a:r>
            <a:r>
              <a:rPr lang="en-US" dirty="0" smtClean="0">
                <a:solidFill>
                  <a:srgbClr val="3E4349"/>
                </a:solidFill>
              </a:rPr>
              <a:t>results</a:t>
            </a:r>
            <a:endParaRPr lang="en-US" dirty="0"/>
          </a:p>
        </p:txBody>
      </p:sp>
      <p:pic>
        <p:nvPicPr>
          <p:cNvPr id="34"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35" name="Picture 2" descr="http://www.insideoutretreats.com/site/images/TransformationButterfli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03451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Flatmap</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48" y="5549634"/>
            <a:ext cx="384473" cy="56634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970" y="3949335"/>
            <a:ext cx="564230" cy="564230"/>
          </a:xfrm>
          <a:prstGeom prst="rect">
            <a:avLst/>
          </a:prstGeom>
        </p:spPr>
      </p:pic>
      <p:cxnSp>
        <p:nvCxnSpPr>
          <p:cNvPr id="14" name="Straight Connector 13"/>
          <p:cNvCxnSpPr/>
          <p:nvPr/>
        </p:nvCxnSpPr>
        <p:spPr>
          <a:xfrm>
            <a:off x="1873195" y="5026835"/>
            <a:ext cx="4880300"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1869930" y="3692011"/>
            <a:ext cx="4535622" cy="954107"/>
          </a:xfrm>
          <a:prstGeom prst="rect">
            <a:avLst/>
          </a:prstGeom>
          <a:noFill/>
        </p:spPr>
        <p:txBody>
          <a:bodyPr wrap="square" rtlCol="0">
            <a:spAutoFit/>
          </a:bodyPr>
          <a:lstStyle/>
          <a:p>
            <a:r>
              <a:rPr lang="en-US" sz="14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([1,2,3</a:t>
            </a:r>
            <a:r>
              <a:rPr lang="en-US" sz="1400" dirty="0">
                <a:latin typeface="Consolas" panose="020B0609020204030204" pitchFamily="49" charset="0"/>
                <a:ea typeface="Anonymous Pro" panose="02060609030202000504" pitchFamily="49" charset="0"/>
                <a:cs typeface="Consolas" panose="020B0609020204030204" pitchFamily="49" charset="0"/>
              </a:rPr>
              <a:t>]) </a:t>
            </a:r>
            <a:endParaRPr lang="en-US" sz="1400" dirty="0" smtClean="0">
              <a:latin typeface="Consolas" panose="020B0609020204030204" pitchFamily="49" charset="0"/>
              <a:ea typeface="Anonymous Pro" panose="02060609030202000504" pitchFamily="49" charset="0"/>
              <a:cs typeface="Consolas" panose="020B0609020204030204" pitchFamily="49" charset="0"/>
            </a:endParaRPr>
          </a:p>
          <a:p>
            <a:r>
              <a:rPr lang="en-US" sz="1400" b="1" dirty="0">
                <a:solidFill>
                  <a:srgbClr val="E68042"/>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.flatMap</a:t>
            </a:r>
            <a:r>
              <a:rPr lang="en-US" sz="1400" dirty="0" smtClean="0">
                <a:latin typeface="Consolas" panose="020B0609020204030204" pitchFamily="49" charset="0"/>
                <a:ea typeface="Anonymous Pro" panose="02060609030202000504" pitchFamily="49" charset="0"/>
                <a:cs typeface="Consolas" panose="020B0609020204030204" pitchFamily="49" charset="0"/>
              </a:rPr>
              <a:t>(lambda </a:t>
            </a:r>
            <a:r>
              <a:rPr lang="en-US" sz="14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smtClean="0">
                <a:latin typeface="Consolas" panose="020B0609020204030204" pitchFamily="49" charset="0"/>
                <a:ea typeface="Anonymous Pro" panose="02060609030202000504" pitchFamily="49" charset="0"/>
                <a:cs typeface="Consolas" panose="020B0609020204030204" pitchFamily="49" charset="0"/>
              </a:rPr>
              <a:t>*100, 42))</a:t>
            </a:r>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smtClean="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smtClean="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p>
        </p:txBody>
      </p:sp>
      <p:sp>
        <p:nvSpPr>
          <p:cNvPr id="17" name="TextBox 16"/>
          <p:cNvSpPr txBox="1"/>
          <p:nvPr/>
        </p:nvSpPr>
        <p:spPr>
          <a:xfrm>
            <a:off x="7649458" y="4639993"/>
            <a:ext cx="3868908" cy="738664"/>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[1, 2, 3</a:t>
            </a:r>
            <a:r>
              <a:rPr lang="en-US" sz="1400" dirty="0" smtClean="0">
                <a:latin typeface="Consolas" panose="020B0609020204030204" pitchFamily="49" charset="0"/>
                <a:cs typeface="Consolas" panose="020B0609020204030204" pitchFamily="49" charset="0"/>
              </a:rPr>
              <a:t>]</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[1, 100, </a:t>
            </a:r>
            <a:r>
              <a:rPr lang="en-US" sz="1400" dirty="0" smtClean="0">
                <a:latin typeface="Consolas" panose="020B0609020204030204" pitchFamily="49" charset="0"/>
                <a:cs typeface="Consolas" panose="020B0609020204030204" pitchFamily="49" charset="0"/>
              </a:rPr>
              <a:t>42, </a:t>
            </a:r>
            <a:r>
              <a:rPr lang="en-US" sz="1400" dirty="0">
                <a:latin typeface="Consolas" panose="020B0609020204030204" pitchFamily="49" charset="0"/>
                <a:cs typeface="Consolas" panose="020B0609020204030204" pitchFamily="49" charset="0"/>
              </a:rPr>
              <a:t>2, 200, </a:t>
            </a:r>
            <a:r>
              <a:rPr lang="en-US" sz="1400" dirty="0" smtClean="0">
                <a:latin typeface="Consolas" panose="020B0609020204030204" pitchFamily="49" charset="0"/>
                <a:cs typeface="Consolas" panose="020B0609020204030204" pitchFamily="49" charset="0"/>
              </a:rPr>
              <a:t>42, </a:t>
            </a:r>
            <a:r>
              <a:rPr lang="en-US" sz="1400" dirty="0">
                <a:latin typeface="Consolas" panose="020B0609020204030204" pitchFamily="49" charset="0"/>
                <a:cs typeface="Consolas" panose="020B0609020204030204" pitchFamily="49" charset="0"/>
              </a:rPr>
              <a:t>3, 300, </a:t>
            </a:r>
            <a:r>
              <a:rPr lang="en-US" sz="1400" dirty="0" smtClean="0">
                <a:latin typeface="Consolas" panose="020B0609020204030204" pitchFamily="49" charset="0"/>
                <a:cs typeface="Consolas" panose="020B0609020204030204" pitchFamily="49" charset="0"/>
              </a:rPr>
              <a:t>42]</a:t>
            </a:r>
            <a:endParaRPr lang="en-US" sz="1400" dirty="0">
              <a:latin typeface="Consolas" panose="020B0609020204030204" pitchFamily="49" charset="0"/>
              <a:cs typeface="Consolas" panose="020B0609020204030204" pitchFamily="49" charset="0"/>
            </a:endParaRPr>
          </a:p>
        </p:txBody>
      </p:sp>
      <p:pic>
        <p:nvPicPr>
          <p:cNvPr id="18" name="Picture 17"/>
          <p:cNvPicPr>
            <a:picLocks noChangeAspect="1"/>
          </p:cNvPicPr>
          <p:nvPr/>
        </p:nvPicPr>
        <p:blipFill>
          <a:blip r:embed="rId5"/>
          <a:stretch>
            <a:fillRect/>
          </a:stretch>
        </p:blipFill>
        <p:spPr>
          <a:xfrm>
            <a:off x="8994494" y="3933460"/>
            <a:ext cx="542450" cy="542450"/>
          </a:xfrm>
          <a:prstGeom prst="rect">
            <a:avLst/>
          </a:prstGeom>
        </p:spPr>
      </p:pic>
      <p:sp>
        <p:nvSpPr>
          <p:cNvPr id="21" name="TextBox 20"/>
          <p:cNvSpPr txBox="1"/>
          <p:nvPr/>
        </p:nvSpPr>
        <p:spPr>
          <a:xfrm>
            <a:off x="7297403" y="4604318"/>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22" name="TextBox 21"/>
          <p:cNvSpPr txBox="1"/>
          <p:nvPr/>
        </p:nvSpPr>
        <p:spPr>
          <a:xfrm>
            <a:off x="7308036" y="5043879"/>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23" name="Rectangle 22"/>
          <p:cNvSpPr/>
          <p:nvPr/>
        </p:nvSpPr>
        <p:spPr>
          <a:xfrm>
            <a:off x="8011730" y="421598"/>
            <a:ext cx="590655" cy="765568"/>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164130" y="573998"/>
            <a:ext cx="590655" cy="765568"/>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316530" y="726398"/>
            <a:ext cx="590655" cy="765568"/>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479769" y="861664"/>
            <a:ext cx="590655" cy="765568"/>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632169" y="1014064"/>
            <a:ext cx="590655" cy="765568"/>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784569" y="1166464"/>
            <a:ext cx="590655" cy="765568"/>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815466" y="700259"/>
            <a:ext cx="2014197" cy="863524"/>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207815" y="1063465"/>
            <a:ext cx="2014197" cy="863524"/>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936969" y="1333629"/>
            <a:ext cx="590655" cy="765568"/>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089369" y="1486029"/>
            <a:ext cx="590655" cy="765568"/>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9241769" y="1638429"/>
            <a:ext cx="590655" cy="765568"/>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595860" y="1397794"/>
            <a:ext cx="2014197" cy="863524"/>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5514791" y="1329541"/>
            <a:ext cx="2162898" cy="992295"/>
          </a:xfrm>
          <a:prstGeom prst="roundRect">
            <a:avLst/>
          </a:prstGeom>
          <a:noFill/>
          <a:ln w="5715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p:nvPr/>
        </p:nvCxnSpPr>
        <p:spPr>
          <a:xfrm flipH="1">
            <a:off x="6260116" y="1406721"/>
            <a:ext cx="1" cy="846267"/>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flipH="1">
            <a:off x="6924371" y="1406722"/>
            <a:ext cx="1" cy="849572"/>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4331812" y="257290"/>
            <a:ext cx="919522" cy="369332"/>
          </a:xfrm>
          <a:prstGeom prst="rect">
            <a:avLst/>
          </a:prstGeom>
          <a:noFill/>
        </p:spPr>
        <p:txBody>
          <a:bodyPr wrap="square" rtlCol="0">
            <a:spAutoFit/>
          </a:bodyPr>
          <a:lstStyle/>
          <a:p>
            <a:r>
              <a:rPr lang="en-US" dirty="0" smtClean="0"/>
              <a:t>RDD: </a:t>
            </a:r>
            <a:r>
              <a:rPr lang="en-US" b="1" dirty="0" smtClean="0">
                <a:solidFill>
                  <a:srgbClr val="1482AC"/>
                </a:solidFill>
              </a:rPr>
              <a:t>x</a:t>
            </a:r>
            <a:endParaRPr lang="en-US" b="1" dirty="0">
              <a:solidFill>
                <a:srgbClr val="1482AC"/>
              </a:solidFill>
            </a:endParaRPr>
          </a:p>
        </p:txBody>
      </p:sp>
      <p:sp>
        <p:nvSpPr>
          <p:cNvPr id="51" name="TextBox 50"/>
          <p:cNvSpPr txBox="1"/>
          <p:nvPr/>
        </p:nvSpPr>
        <p:spPr>
          <a:xfrm>
            <a:off x="8907185" y="325080"/>
            <a:ext cx="919522" cy="369332"/>
          </a:xfrm>
          <a:prstGeom prst="rect">
            <a:avLst/>
          </a:prstGeom>
          <a:noFill/>
        </p:spPr>
        <p:txBody>
          <a:bodyPr wrap="square" rtlCol="0">
            <a:spAutoFit/>
          </a:bodyPr>
          <a:lstStyle/>
          <a:p>
            <a:r>
              <a:rPr lang="en-US" dirty="0" smtClean="0"/>
              <a:t>RDD: </a:t>
            </a:r>
            <a:r>
              <a:rPr lang="en-US" b="1" dirty="0">
                <a:solidFill>
                  <a:srgbClr val="E68042"/>
                </a:solidFill>
              </a:rPr>
              <a:t>y</a:t>
            </a:r>
          </a:p>
        </p:txBody>
      </p:sp>
      <p:sp>
        <p:nvSpPr>
          <p:cNvPr id="53" name="TextBox 52"/>
          <p:cNvSpPr txBox="1"/>
          <p:nvPr/>
        </p:nvSpPr>
        <p:spPr>
          <a:xfrm>
            <a:off x="5251334" y="2602784"/>
            <a:ext cx="4217093" cy="307777"/>
          </a:xfrm>
          <a:prstGeom prst="rect">
            <a:avLst/>
          </a:prstGeom>
          <a:noFill/>
        </p:spPr>
        <p:txBody>
          <a:bodyPr wrap="square" rtlCol="0">
            <a:spAutoFit/>
          </a:bodyPr>
          <a:lstStyle/>
          <a:p>
            <a:r>
              <a:rPr lang="en-US" sz="1400" b="1" dirty="0" err="1" smtClean="0">
                <a:latin typeface="Consolas" panose="020B0609020204030204" pitchFamily="49" charset="0"/>
                <a:cs typeface="Consolas" panose="020B0609020204030204" pitchFamily="49" charset="0"/>
              </a:rPr>
              <a:t>flatMap</a:t>
            </a:r>
            <a:r>
              <a:rPr lang="en-US" sz="1400" b="1" dirty="0" smtClean="0">
                <a:latin typeface="Consolas" panose="020B0609020204030204" pitchFamily="49" charset="0"/>
                <a:cs typeface="Consolas" panose="020B0609020204030204" pitchFamily="49" charset="0"/>
              </a:rPr>
              <a:t>(</a:t>
            </a:r>
            <a:r>
              <a:rPr lang="en-US" sz="1400" b="1" i="1" dirty="0" smtClean="0">
                <a:solidFill>
                  <a:srgbClr val="DB1F25"/>
                </a:solidFill>
                <a:latin typeface="Consolas" panose="020B0609020204030204" pitchFamily="49" charset="0"/>
                <a:cs typeface="Consolas" panose="020B0609020204030204" pitchFamily="49" charset="0"/>
              </a:rPr>
              <a:t>f</a:t>
            </a:r>
            <a:r>
              <a:rPr lang="en-US" sz="1400" b="1" i="1" dirty="0">
                <a:latin typeface="Consolas" panose="020B0609020204030204" pitchFamily="49" charset="0"/>
                <a:cs typeface="Consolas" panose="020B0609020204030204" pitchFamily="49" charset="0"/>
              </a:rPr>
              <a:t>, </a:t>
            </a:r>
            <a:r>
              <a:rPr lang="en-US" sz="1400" b="1" i="1" dirty="0">
                <a:solidFill>
                  <a:srgbClr val="915CCC"/>
                </a:solidFill>
                <a:latin typeface="Consolas" panose="020B0609020204030204" pitchFamily="49" charset="0"/>
                <a:cs typeface="Consolas" panose="020B0609020204030204" pitchFamily="49" charset="0"/>
              </a:rPr>
              <a:t>preservesPartitioning=False</a:t>
            </a:r>
            <a:r>
              <a:rPr lang="en-US" sz="1400" b="1" dirty="0">
                <a:latin typeface="Consolas" panose="020B0609020204030204" pitchFamily="49" charset="0"/>
                <a:cs typeface="Consolas" panose="020B0609020204030204" pitchFamily="49" charset="0"/>
              </a:rPr>
              <a:t>)</a:t>
            </a:r>
          </a:p>
        </p:txBody>
      </p:sp>
      <p:sp>
        <p:nvSpPr>
          <p:cNvPr id="54" name="Rectangle 53"/>
          <p:cNvSpPr/>
          <p:nvPr/>
        </p:nvSpPr>
        <p:spPr>
          <a:xfrm>
            <a:off x="1145279" y="3053830"/>
            <a:ext cx="9970396" cy="369332"/>
          </a:xfrm>
          <a:prstGeom prst="rect">
            <a:avLst/>
          </a:prstGeom>
        </p:spPr>
        <p:txBody>
          <a:bodyPr wrap="square">
            <a:spAutoFit/>
          </a:bodyPr>
          <a:lstStyle/>
          <a:p>
            <a:r>
              <a:rPr lang="en-US" dirty="0">
                <a:solidFill>
                  <a:srgbClr val="3E4349"/>
                </a:solidFill>
              </a:rPr>
              <a:t>Return a new RDD by first applying a function to all elements of this RDD, and then flattening the </a:t>
            </a:r>
            <a:r>
              <a:rPr lang="en-US" dirty="0" smtClean="0">
                <a:solidFill>
                  <a:srgbClr val="3E4349"/>
                </a:solidFill>
              </a:rPr>
              <a:t>results</a:t>
            </a:r>
            <a:endParaRPr lang="en-US" dirty="0"/>
          </a:p>
        </p:txBody>
      </p:sp>
      <p:pic>
        <p:nvPicPr>
          <p:cNvPr id="55" name="Picture 3" descr="C:\Dropbox\Databricks\images etc\green (Mobil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56" name="Picture 2" descr="http://www.insideoutretreats.com/site/images/TransformationButterflie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38" name="TextBox 37"/>
          <p:cNvSpPr txBox="1"/>
          <p:nvPr/>
        </p:nvSpPr>
        <p:spPr>
          <a:xfrm>
            <a:off x="1869930" y="5295684"/>
            <a:ext cx="4535622" cy="954107"/>
          </a:xfrm>
          <a:prstGeom prst="rect">
            <a:avLst/>
          </a:prstGeom>
          <a:noFill/>
        </p:spPr>
        <p:txBody>
          <a:bodyPr wrap="square" rtlCol="0">
            <a:spAutoFit/>
          </a:bodyPr>
          <a:lstStyle/>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(Array(1,2,3))</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.flatMap</a:t>
            </a:r>
            <a:r>
              <a:rPr lang="en-US" sz="1400" dirty="0" smtClean="0">
                <a:latin typeface="Consolas" panose="020B0609020204030204" pitchFamily="49" charset="0"/>
                <a:ea typeface="Anonymous Pro" panose="02060609030202000504" pitchFamily="49" charset="0"/>
                <a:cs typeface="Consolas" panose="020B0609020204030204" pitchFamily="49" charset="0"/>
              </a:rPr>
              <a:t>(n </a:t>
            </a:r>
            <a:r>
              <a:rPr lang="en-US" sz="1400" dirty="0">
                <a:latin typeface="Consolas" panose="020B0609020204030204" pitchFamily="49" charset="0"/>
                <a:ea typeface="Anonymous Pro" panose="02060609030202000504" pitchFamily="49" charset="0"/>
                <a:cs typeface="Consolas" panose="020B0609020204030204" pitchFamily="49" charset="0"/>
              </a:rPr>
              <a:t>=&gt; </a:t>
            </a:r>
            <a:r>
              <a:rPr lang="en-US" sz="1400" dirty="0" smtClean="0">
                <a:latin typeface="Consolas" panose="020B0609020204030204" pitchFamily="49" charset="0"/>
                <a:ea typeface="Anonymous Pro" panose="02060609030202000504" pitchFamily="49" charset="0"/>
                <a:cs typeface="Consolas" panose="020B0609020204030204" pitchFamily="49" charset="0"/>
              </a:rPr>
              <a:t>Array(n, n*100</a:t>
            </a:r>
            <a:r>
              <a:rPr lang="en-US" sz="1400" dirty="0">
                <a:latin typeface="Consolas" panose="020B0609020204030204" pitchFamily="49" charset="0"/>
                <a:ea typeface="Anonymous Pro" panose="02060609030202000504" pitchFamily="49" charset="0"/>
                <a:cs typeface="Consolas" panose="020B0609020204030204" pitchFamily="49" charset="0"/>
              </a:rPr>
              <a:t>, 42))</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err="1"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p:txBody>
      </p:sp>
    </p:spTree>
    <p:extLst>
      <p:ext uri="{BB962C8B-B14F-4D97-AF65-F5344CB8AC3E}">
        <p14:creationId xmlns:p14="http://schemas.microsoft.com/office/powerpoint/2010/main" val="16471857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groupBy</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774699" y="2695430"/>
            <a:ext cx="2519122" cy="461665"/>
          </a:xfrm>
          <a:prstGeom prst="rect">
            <a:avLst/>
          </a:prstGeom>
          <a:noFill/>
        </p:spPr>
        <p:txBody>
          <a:bodyPr wrap="square" rtlCol="0">
            <a:spAutoFit/>
          </a:bodyPr>
          <a:lstStyle/>
          <a:p>
            <a:r>
              <a:rPr lang="en-US" sz="2400" dirty="0"/>
              <a:t>4</a:t>
            </a:r>
            <a:r>
              <a:rPr lang="en-US" sz="2400" dirty="0" smtClean="0"/>
              <a:t> items in RDD</a:t>
            </a:r>
            <a:endParaRPr lang="en-US" sz="2400" dirty="0"/>
          </a:p>
        </p:txBody>
      </p:sp>
      <p:sp>
        <p:nvSpPr>
          <p:cNvPr id="7" name="TextBox 6"/>
          <p:cNvSpPr txBox="1"/>
          <p:nvPr/>
        </p:nvSpPr>
        <p:spPr>
          <a:xfrm rot="2838900">
            <a:off x="923283" y="4458589"/>
            <a:ext cx="2014584" cy="307777"/>
          </a:xfrm>
          <a:prstGeom prst="rect">
            <a:avLst/>
          </a:prstGeom>
          <a:noFill/>
        </p:spPr>
        <p:txBody>
          <a:bodyPr wrap="square" rtlCol="0">
            <a:spAutoFit/>
          </a:bodyPr>
          <a:lstStyle/>
          <a:p>
            <a:r>
              <a:rPr lang="en-US" sz="1400" dirty="0" smtClean="0"/>
              <a:t>(partitions not shown)</a:t>
            </a:r>
            <a:endParaRPr lang="en-US" sz="1400" dirty="0"/>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11"/>
          <p:cNvSpPr/>
          <p:nvPr/>
        </p:nvSpPr>
        <p:spPr>
          <a:xfrm>
            <a:off x="2864353" y="394783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734400" y="2869122"/>
            <a:ext cx="650755" cy="307777"/>
          </a:xfrm>
          <a:prstGeom prst="rect">
            <a:avLst/>
          </a:prstGeom>
          <a:noFill/>
        </p:spPr>
        <p:txBody>
          <a:bodyPr wrap="square" rtlCol="0">
            <a:spAutoFit/>
          </a:bodyPr>
          <a:lstStyle/>
          <a:p>
            <a:r>
              <a:rPr lang="en-US" sz="1400" dirty="0" smtClean="0">
                <a:solidFill>
                  <a:schemeClr val="bg1"/>
                </a:solidFill>
              </a:rPr>
              <a:t>James</a:t>
            </a:r>
            <a:endParaRPr lang="en-US" sz="1400" dirty="0">
              <a:solidFill>
                <a:schemeClr val="bg1"/>
              </a:solidFill>
            </a:endParaRPr>
          </a:p>
        </p:txBody>
      </p:sp>
      <p:sp>
        <p:nvSpPr>
          <p:cNvPr id="22" name="TextBox 21"/>
          <p:cNvSpPr txBox="1"/>
          <p:nvPr/>
        </p:nvSpPr>
        <p:spPr>
          <a:xfrm>
            <a:off x="2126749" y="3229948"/>
            <a:ext cx="649352" cy="307777"/>
          </a:xfrm>
          <a:prstGeom prst="rect">
            <a:avLst/>
          </a:prstGeom>
          <a:noFill/>
        </p:spPr>
        <p:txBody>
          <a:bodyPr wrap="square" rtlCol="0">
            <a:spAutoFit/>
          </a:bodyPr>
          <a:lstStyle/>
          <a:p>
            <a:r>
              <a:rPr lang="en-US" sz="1400" dirty="0" smtClean="0">
                <a:solidFill>
                  <a:schemeClr val="bg1"/>
                </a:solidFill>
              </a:rPr>
              <a:t>Anna</a:t>
            </a:r>
            <a:endParaRPr lang="en-US" sz="1400" dirty="0">
              <a:solidFill>
                <a:schemeClr val="bg1"/>
              </a:solidFill>
            </a:endParaRPr>
          </a:p>
        </p:txBody>
      </p:sp>
      <p:sp>
        <p:nvSpPr>
          <p:cNvPr id="23" name="TextBox 22"/>
          <p:cNvSpPr txBox="1"/>
          <p:nvPr/>
        </p:nvSpPr>
        <p:spPr>
          <a:xfrm>
            <a:off x="2545878" y="3566403"/>
            <a:ext cx="568225" cy="305652"/>
          </a:xfrm>
          <a:prstGeom prst="rect">
            <a:avLst/>
          </a:prstGeom>
          <a:noFill/>
        </p:spPr>
        <p:txBody>
          <a:bodyPr wrap="square" rtlCol="0">
            <a:spAutoFit/>
          </a:bodyPr>
          <a:lstStyle/>
          <a:p>
            <a:r>
              <a:rPr lang="en-US" sz="1400" dirty="0" smtClean="0">
                <a:solidFill>
                  <a:schemeClr val="bg1"/>
                </a:solidFill>
              </a:rPr>
              <a:t>Fred</a:t>
            </a:r>
            <a:endParaRPr lang="en-US" sz="1400" dirty="0">
              <a:solidFill>
                <a:schemeClr val="bg1"/>
              </a:solidFill>
            </a:endParaRPr>
          </a:p>
        </p:txBody>
      </p:sp>
      <p:sp>
        <p:nvSpPr>
          <p:cNvPr id="24" name="TextBox 23"/>
          <p:cNvSpPr txBox="1"/>
          <p:nvPr/>
        </p:nvSpPr>
        <p:spPr>
          <a:xfrm>
            <a:off x="2898685" y="3985622"/>
            <a:ext cx="820132" cy="307777"/>
          </a:xfrm>
          <a:prstGeom prst="rect">
            <a:avLst/>
          </a:prstGeom>
          <a:noFill/>
        </p:spPr>
        <p:txBody>
          <a:bodyPr wrap="square" rtlCol="0">
            <a:spAutoFit/>
          </a:bodyPr>
          <a:lstStyle/>
          <a:p>
            <a:r>
              <a:rPr lang="en-US" sz="1400" dirty="0" smtClean="0">
                <a:solidFill>
                  <a:schemeClr val="bg1"/>
                </a:solidFill>
              </a:rPr>
              <a:t>John</a:t>
            </a:r>
            <a:endParaRPr lang="en-US" sz="1400" dirty="0">
              <a:solidFill>
                <a:schemeClr val="bg1"/>
              </a:solidFill>
            </a:endParaRPr>
          </a:p>
        </p:txBody>
      </p:sp>
      <p:pic>
        <p:nvPicPr>
          <p:cNvPr id="26" name="Picture 4" descr="http://pixabay.com/static/uploads/photo/2012/04/24/11/21/merging-39400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00687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groupBy</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11"/>
          <p:cNvSpPr/>
          <p:nvPr/>
        </p:nvSpPr>
        <p:spPr>
          <a:xfrm>
            <a:off x="2864353" y="394783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734400" y="2869122"/>
            <a:ext cx="650755" cy="307777"/>
          </a:xfrm>
          <a:prstGeom prst="rect">
            <a:avLst/>
          </a:prstGeom>
          <a:noFill/>
        </p:spPr>
        <p:txBody>
          <a:bodyPr wrap="square" rtlCol="0">
            <a:spAutoFit/>
          </a:bodyPr>
          <a:lstStyle/>
          <a:p>
            <a:r>
              <a:rPr lang="en-US" sz="1400" dirty="0" smtClean="0">
                <a:solidFill>
                  <a:schemeClr val="bg1"/>
                </a:solidFill>
              </a:rPr>
              <a:t>James</a:t>
            </a:r>
            <a:endParaRPr lang="en-US" sz="1400" dirty="0">
              <a:solidFill>
                <a:schemeClr val="bg1"/>
              </a:solidFill>
            </a:endParaRPr>
          </a:p>
        </p:txBody>
      </p:sp>
      <p:sp>
        <p:nvSpPr>
          <p:cNvPr id="22" name="TextBox 21"/>
          <p:cNvSpPr txBox="1"/>
          <p:nvPr/>
        </p:nvSpPr>
        <p:spPr>
          <a:xfrm>
            <a:off x="2126749" y="3229948"/>
            <a:ext cx="649352" cy="307777"/>
          </a:xfrm>
          <a:prstGeom prst="rect">
            <a:avLst/>
          </a:prstGeom>
          <a:noFill/>
        </p:spPr>
        <p:txBody>
          <a:bodyPr wrap="square" rtlCol="0">
            <a:spAutoFit/>
          </a:bodyPr>
          <a:lstStyle/>
          <a:p>
            <a:r>
              <a:rPr lang="en-US" sz="1400" dirty="0" smtClean="0">
                <a:solidFill>
                  <a:schemeClr val="bg1"/>
                </a:solidFill>
              </a:rPr>
              <a:t>Anna</a:t>
            </a:r>
            <a:endParaRPr lang="en-US" sz="1400" dirty="0">
              <a:solidFill>
                <a:schemeClr val="bg1"/>
              </a:solidFill>
            </a:endParaRPr>
          </a:p>
        </p:txBody>
      </p:sp>
      <p:sp>
        <p:nvSpPr>
          <p:cNvPr id="23" name="TextBox 22"/>
          <p:cNvSpPr txBox="1"/>
          <p:nvPr/>
        </p:nvSpPr>
        <p:spPr>
          <a:xfrm>
            <a:off x="2545878" y="3566403"/>
            <a:ext cx="568225" cy="305652"/>
          </a:xfrm>
          <a:prstGeom prst="rect">
            <a:avLst/>
          </a:prstGeom>
          <a:noFill/>
        </p:spPr>
        <p:txBody>
          <a:bodyPr wrap="square" rtlCol="0">
            <a:spAutoFit/>
          </a:bodyPr>
          <a:lstStyle/>
          <a:p>
            <a:r>
              <a:rPr lang="en-US" sz="1400" dirty="0" smtClean="0">
                <a:solidFill>
                  <a:schemeClr val="bg1"/>
                </a:solidFill>
              </a:rPr>
              <a:t>Fred</a:t>
            </a:r>
            <a:endParaRPr lang="en-US" sz="1400" dirty="0">
              <a:solidFill>
                <a:schemeClr val="bg1"/>
              </a:solidFill>
            </a:endParaRPr>
          </a:p>
        </p:txBody>
      </p:sp>
      <p:sp>
        <p:nvSpPr>
          <p:cNvPr id="24" name="TextBox 23"/>
          <p:cNvSpPr txBox="1"/>
          <p:nvPr/>
        </p:nvSpPr>
        <p:spPr>
          <a:xfrm>
            <a:off x="2898685" y="3985622"/>
            <a:ext cx="820132" cy="307777"/>
          </a:xfrm>
          <a:prstGeom prst="rect">
            <a:avLst/>
          </a:prstGeom>
          <a:noFill/>
        </p:spPr>
        <p:txBody>
          <a:bodyPr wrap="square" rtlCol="0">
            <a:spAutoFit/>
          </a:bodyPr>
          <a:lstStyle/>
          <a:p>
            <a:r>
              <a:rPr lang="en-US" sz="1400" dirty="0" smtClean="0">
                <a:solidFill>
                  <a:schemeClr val="bg1"/>
                </a:solidFill>
              </a:rPr>
              <a:t>John</a:t>
            </a:r>
            <a:endParaRPr lang="en-US" sz="1400" dirty="0">
              <a:solidFill>
                <a:schemeClr val="bg1"/>
              </a:solidFill>
            </a:endParaRPr>
          </a:p>
        </p:txBody>
      </p:sp>
      <p:pic>
        <p:nvPicPr>
          <p:cNvPr id="26" name="Picture 4" descr="http://pixabay.com/static/uploads/photo/2012/04/24/11/21/merging-39400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Rounded Rectangle 15"/>
          <p:cNvSpPr/>
          <p:nvPr/>
        </p:nvSpPr>
        <p:spPr>
          <a:xfrm>
            <a:off x="2742769" y="3834736"/>
            <a:ext cx="2777319" cy="1309967"/>
          </a:xfrm>
          <a:prstGeom prst="roundRect">
            <a:avLst/>
          </a:prstGeom>
          <a:noFill/>
          <a:ln w="41275">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170403" y="4967363"/>
            <a:ext cx="605698" cy="276999"/>
          </a:xfrm>
          <a:prstGeom prst="rect">
            <a:avLst/>
          </a:prstGeom>
          <a:noFill/>
        </p:spPr>
        <p:txBody>
          <a:bodyPr wrap="square" rtlCol="0">
            <a:spAutoFit/>
          </a:bodyPr>
          <a:lstStyle/>
          <a:p>
            <a:r>
              <a:rPr lang="en-US" sz="1200" dirty="0" smtClean="0"/>
              <a:t>emits</a:t>
            </a:r>
            <a:endParaRPr lang="en-US" sz="1200" dirty="0"/>
          </a:p>
        </p:txBody>
      </p:sp>
      <p:cxnSp>
        <p:nvCxnSpPr>
          <p:cNvPr id="18" name="Straight Arrow Connector 17"/>
          <p:cNvCxnSpPr/>
          <p:nvPr/>
        </p:nvCxnSpPr>
        <p:spPr>
          <a:xfrm flipH="1">
            <a:off x="2126749" y="4996074"/>
            <a:ext cx="520733"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807242" y="4796019"/>
            <a:ext cx="605698" cy="400110"/>
          </a:xfrm>
          <a:prstGeom prst="rect">
            <a:avLst/>
          </a:prstGeom>
          <a:noFill/>
        </p:spPr>
        <p:txBody>
          <a:bodyPr wrap="square" rtlCol="0">
            <a:spAutoFit/>
          </a:bodyPr>
          <a:lstStyle/>
          <a:p>
            <a:r>
              <a:rPr lang="en-US" sz="2000" dirty="0" smtClean="0"/>
              <a:t>‘J’</a:t>
            </a:r>
            <a:endParaRPr lang="en-US" sz="1600" dirty="0"/>
          </a:p>
        </p:txBody>
      </p:sp>
      <p:sp>
        <p:nvSpPr>
          <p:cNvPr id="21" name="Rectangle 20"/>
          <p:cNvSpPr/>
          <p:nvPr/>
        </p:nvSpPr>
        <p:spPr>
          <a:xfrm>
            <a:off x="7660526" y="3985622"/>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675274" y="3992686"/>
            <a:ext cx="344792" cy="307777"/>
          </a:xfrm>
          <a:prstGeom prst="rect">
            <a:avLst/>
          </a:prstGeom>
          <a:solidFill>
            <a:srgbClr val="7030A0"/>
          </a:solidFill>
        </p:spPr>
        <p:txBody>
          <a:bodyPr wrap="square" rtlCol="0">
            <a:spAutoFit/>
          </a:bodyPr>
          <a:lstStyle/>
          <a:p>
            <a:pPr algn="ctr"/>
            <a:r>
              <a:rPr lang="en-US" sz="1400" dirty="0" smtClean="0">
                <a:solidFill>
                  <a:schemeClr val="bg1"/>
                </a:solidFill>
              </a:rPr>
              <a:t>J</a:t>
            </a:r>
            <a:endParaRPr lang="en-US" sz="1400" dirty="0">
              <a:solidFill>
                <a:schemeClr val="bg1"/>
              </a:solidFill>
            </a:endParaRPr>
          </a:p>
        </p:txBody>
      </p:sp>
      <p:sp>
        <p:nvSpPr>
          <p:cNvPr id="27" name="TextBox 26"/>
          <p:cNvSpPr txBox="1"/>
          <p:nvPr/>
        </p:nvSpPr>
        <p:spPr>
          <a:xfrm>
            <a:off x="8000406" y="3985622"/>
            <a:ext cx="1067912" cy="307777"/>
          </a:xfrm>
          <a:prstGeom prst="rect">
            <a:avLst/>
          </a:prstGeom>
          <a:noFill/>
        </p:spPr>
        <p:txBody>
          <a:bodyPr wrap="square" rtlCol="0">
            <a:spAutoFit/>
          </a:bodyPr>
          <a:lstStyle/>
          <a:p>
            <a:pPr algn="ctr"/>
            <a:r>
              <a:rPr lang="en-US" sz="1400" dirty="0" smtClean="0">
                <a:solidFill>
                  <a:schemeClr val="bg1"/>
                </a:solidFill>
              </a:rPr>
              <a:t>[ “John” ]</a:t>
            </a:r>
            <a:endParaRPr lang="en-US" sz="1400" dirty="0">
              <a:solidFill>
                <a:schemeClr val="bg1"/>
              </a:solidFill>
            </a:endParaRPr>
          </a:p>
        </p:txBody>
      </p:sp>
      <p:cxnSp>
        <p:nvCxnSpPr>
          <p:cNvPr id="28" name="Straight Arrow Connector 27"/>
          <p:cNvCxnSpPr/>
          <p:nvPr/>
        </p:nvCxnSpPr>
        <p:spPr>
          <a:xfrm>
            <a:off x="5641672" y="4520437"/>
            <a:ext cx="1882241" cy="51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spTree>
    <p:extLst>
      <p:ext uri="{BB962C8B-B14F-4D97-AF65-F5344CB8AC3E}">
        <p14:creationId xmlns:p14="http://schemas.microsoft.com/office/powerpoint/2010/main" val="1175809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7436661" y="3529425"/>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7451409" y="3536489"/>
            <a:ext cx="344792" cy="307777"/>
          </a:xfrm>
          <a:prstGeom prst="rect">
            <a:avLst/>
          </a:prstGeom>
          <a:solidFill>
            <a:srgbClr val="FFFF00"/>
          </a:solidFill>
        </p:spPr>
        <p:txBody>
          <a:bodyPr wrap="square" rtlCol="0">
            <a:spAutoFit/>
          </a:bodyPr>
          <a:lstStyle/>
          <a:p>
            <a:pPr algn="ctr"/>
            <a:r>
              <a:rPr lang="en-US" sz="1400" dirty="0" smtClean="0"/>
              <a:t>F</a:t>
            </a:r>
            <a:endParaRPr lang="en-US" sz="1400" dirty="0"/>
          </a:p>
        </p:txBody>
      </p:sp>
      <p:sp>
        <p:nvSpPr>
          <p:cNvPr id="31" name="TextBox 30"/>
          <p:cNvSpPr txBox="1"/>
          <p:nvPr/>
        </p:nvSpPr>
        <p:spPr>
          <a:xfrm>
            <a:off x="7776541" y="3529425"/>
            <a:ext cx="1067912" cy="307777"/>
          </a:xfrm>
          <a:prstGeom prst="rect">
            <a:avLst/>
          </a:prstGeom>
          <a:noFill/>
        </p:spPr>
        <p:txBody>
          <a:bodyPr wrap="square" rtlCol="0">
            <a:spAutoFit/>
          </a:bodyPr>
          <a:lstStyle/>
          <a:p>
            <a:pPr algn="ctr"/>
            <a:r>
              <a:rPr lang="en-US" sz="1400" dirty="0" smtClean="0">
                <a:solidFill>
                  <a:schemeClr val="bg1"/>
                </a:solidFill>
              </a:rPr>
              <a:t>[ “Fred” ]</a:t>
            </a:r>
            <a:endParaRPr lang="en-US" sz="1400" dirty="0">
              <a:solidFill>
                <a:schemeClr val="bg1"/>
              </a:solidFill>
            </a:endParaRPr>
          </a:p>
        </p:txBody>
      </p:sp>
      <p:cxnSp>
        <p:nvCxnSpPr>
          <p:cNvPr id="32" name="Straight Arrow Connector 31"/>
          <p:cNvCxnSpPr/>
          <p:nvPr/>
        </p:nvCxnSpPr>
        <p:spPr>
          <a:xfrm>
            <a:off x="5406602" y="3719229"/>
            <a:ext cx="1882241" cy="51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Title 1"/>
          <p:cNvSpPr>
            <a:spLocks noGrp="1"/>
          </p:cNvSpPr>
          <p:nvPr>
            <p:ph type="title"/>
          </p:nvPr>
        </p:nvSpPr>
        <p:spPr/>
        <p:txBody>
          <a:bodyPr/>
          <a:lstStyle/>
          <a:p>
            <a:r>
              <a:rPr lang="en-US" dirty="0" err="1" smtClean="0"/>
              <a:t>groupBy</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TextBox 19"/>
          <p:cNvSpPr txBox="1"/>
          <p:nvPr/>
        </p:nvSpPr>
        <p:spPr>
          <a:xfrm>
            <a:off x="1734400" y="2869122"/>
            <a:ext cx="650755" cy="307777"/>
          </a:xfrm>
          <a:prstGeom prst="rect">
            <a:avLst/>
          </a:prstGeom>
          <a:noFill/>
        </p:spPr>
        <p:txBody>
          <a:bodyPr wrap="square" rtlCol="0">
            <a:spAutoFit/>
          </a:bodyPr>
          <a:lstStyle/>
          <a:p>
            <a:r>
              <a:rPr lang="en-US" sz="1400" dirty="0" smtClean="0">
                <a:solidFill>
                  <a:schemeClr val="bg1"/>
                </a:solidFill>
              </a:rPr>
              <a:t>James</a:t>
            </a:r>
            <a:endParaRPr lang="en-US" sz="1400" dirty="0">
              <a:solidFill>
                <a:schemeClr val="bg1"/>
              </a:solidFill>
            </a:endParaRPr>
          </a:p>
        </p:txBody>
      </p:sp>
      <p:sp>
        <p:nvSpPr>
          <p:cNvPr id="22" name="TextBox 21"/>
          <p:cNvSpPr txBox="1"/>
          <p:nvPr/>
        </p:nvSpPr>
        <p:spPr>
          <a:xfrm>
            <a:off x="2126749" y="3229948"/>
            <a:ext cx="649352" cy="307777"/>
          </a:xfrm>
          <a:prstGeom prst="rect">
            <a:avLst/>
          </a:prstGeom>
          <a:noFill/>
        </p:spPr>
        <p:txBody>
          <a:bodyPr wrap="square" rtlCol="0">
            <a:spAutoFit/>
          </a:bodyPr>
          <a:lstStyle/>
          <a:p>
            <a:r>
              <a:rPr lang="en-US" sz="1400" dirty="0" smtClean="0">
                <a:solidFill>
                  <a:schemeClr val="bg1"/>
                </a:solidFill>
              </a:rPr>
              <a:t>Anna</a:t>
            </a:r>
            <a:endParaRPr lang="en-US" sz="1400" dirty="0">
              <a:solidFill>
                <a:schemeClr val="bg1"/>
              </a:solidFill>
            </a:endParaRPr>
          </a:p>
        </p:txBody>
      </p:sp>
      <p:sp>
        <p:nvSpPr>
          <p:cNvPr id="23" name="TextBox 22"/>
          <p:cNvSpPr txBox="1"/>
          <p:nvPr/>
        </p:nvSpPr>
        <p:spPr>
          <a:xfrm>
            <a:off x="2545878" y="3566403"/>
            <a:ext cx="568225" cy="305652"/>
          </a:xfrm>
          <a:prstGeom prst="rect">
            <a:avLst/>
          </a:prstGeom>
          <a:noFill/>
        </p:spPr>
        <p:txBody>
          <a:bodyPr wrap="square" rtlCol="0">
            <a:spAutoFit/>
          </a:bodyPr>
          <a:lstStyle/>
          <a:p>
            <a:r>
              <a:rPr lang="en-US" sz="1400" dirty="0" smtClean="0">
                <a:solidFill>
                  <a:schemeClr val="bg1"/>
                </a:solidFill>
              </a:rPr>
              <a:t>Fred</a:t>
            </a:r>
            <a:endParaRPr lang="en-US" sz="1400" dirty="0">
              <a:solidFill>
                <a:schemeClr val="bg1"/>
              </a:solidFill>
            </a:endParaRPr>
          </a:p>
        </p:txBody>
      </p:sp>
      <p:pic>
        <p:nvPicPr>
          <p:cNvPr id="26" name="Picture 4" descr="http://pixabay.com/static/uploads/photo/2012/04/24/11/21/merging-39400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Rounded Rectangle 15"/>
          <p:cNvSpPr/>
          <p:nvPr/>
        </p:nvSpPr>
        <p:spPr>
          <a:xfrm>
            <a:off x="2385155" y="3448082"/>
            <a:ext cx="2777319" cy="1309967"/>
          </a:xfrm>
          <a:prstGeom prst="roundRect">
            <a:avLst/>
          </a:prstGeom>
          <a:noFill/>
          <a:ln w="41275">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812789" y="4580709"/>
            <a:ext cx="605698" cy="276999"/>
          </a:xfrm>
          <a:prstGeom prst="rect">
            <a:avLst/>
          </a:prstGeom>
          <a:noFill/>
        </p:spPr>
        <p:txBody>
          <a:bodyPr wrap="square" rtlCol="0">
            <a:spAutoFit/>
          </a:bodyPr>
          <a:lstStyle/>
          <a:p>
            <a:r>
              <a:rPr lang="en-US" sz="1200" dirty="0" smtClean="0"/>
              <a:t>emits</a:t>
            </a:r>
            <a:endParaRPr lang="en-US" sz="1200" dirty="0"/>
          </a:p>
        </p:txBody>
      </p:sp>
      <p:cxnSp>
        <p:nvCxnSpPr>
          <p:cNvPr id="18" name="Straight Arrow Connector 17"/>
          <p:cNvCxnSpPr/>
          <p:nvPr/>
        </p:nvCxnSpPr>
        <p:spPr>
          <a:xfrm flipH="1">
            <a:off x="1769135" y="4609420"/>
            <a:ext cx="520733"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49628" y="4409365"/>
            <a:ext cx="605698" cy="400110"/>
          </a:xfrm>
          <a:prstGeom prst="rect">
            <a:avLst/>
          </a:prstGeom>
          <a:noFill/>
        </p:spPr>
        <p:txBody>
          <a:bodyPr wrap="square" rtlCol="0">
            <a:spAutoFit/>
          </a:bodyPr>
          <a:lstStyle/>
          <a:p>
            <a:r>
              <a:rPr lang="en-US" sz="2000" dirty="0" smtClean="0"/>
              <a:t>‘F’</a:t>
            </a:r>
            <a:endParaRPr lang="en-US" sz="1600" dirty="0"/>
          </a:p>
        </p:txBody>
      </p:sp>
      <p:sp>
        <p:nvSpPr>
          <p:cNvPr id="21" name="Rectangle 20"/>
          <p:cNvSpPr/>
          <p:nvPr/>
        </p:nvSpPr>
        <p:spPr>
          <a:xfrm>
            <a:off x="7660526" y="3985622"/>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675274" y="3992686"/>
            <a:ext cx="344792" cy="307777"/>
          </a:xfrm>
          <a:prstGeom prst="rect">
            <a:avLst/>
          </a:prstGeom>
          <a:solidFill>
            <a:srgbClr val="7030A0"/>
          </a:solidFill>
        </p:spPr>
        <p:txBody>
          <a:bodyPr wrap="square" rtlCol="0">
            <a:spAutoFit/>
          </a:bodyPr>
          <a:lstStyle/>
          <a:p>
            <a:pPr algn="ctr"/>
            <a:r>
              <a:rPr lang="en-US" sz="1400" dirty="0" smtClean="0">
                <a:solidFill>
                  <a:schemeClr val="bg1"/>
                </a:solidFill>
              </a:rPr>
              <a:t>J</a:t>
            </a:r>
            <a:endParaRPr lang="en-US" sz="1400" dirty="0">
              <a:solidFill>
                <a:schemeClr val="bg1"/>
              </a:solidFill>
            </a:endParaRPr>
          </a:p>
        </p:txBody>
      </p:sp>
      <p:sp>
        <p:nvSpPr>
          <p:cNvPr id="27" name="TextBox 26"/>
          <p:cNvSpPr txBox="1"/>
          <p:nvPr/>
        </p:nvSpPr>
        <p:spPr>
          <a:xfrm>
            <a:off x="8000406" y="3985622"/>
            <a:ext cx="1067912" cy="307777"/>
          </a:xfrm>
          <a:prstGeom prst="rect">
            <a:avLst/>
          </a:prstGeom>
          <a:noFill/>
        </p:spPr>
        <p:txBody>
          <a:bodyPr wrap="square" rtlCol="0">
            <a:spAutoFit/>
          </a:bodyPr>
          <a:lstStyle/>
          <a:p>
            <a:pPr algn="ctr"/>
            <a:r>
              <a:rPr lang="en-US" sz="1400" dirty="0" smtClean="0">
                <a:solidFill>
                  <a:schemeClr val="bg1"/>
                </a:solidFill>
              </a:rPr>
              <a:t>[ “John” ]</a:t>
            </a:r>
            <a:endParaRPr lang="en-US" sz="1400" dirty="0">
              <a:solidFill>
                <a:schemeClr val="bg1"/>
              </a:solidFill>
            </a:endParaRPr>
          </a:p>
        </p:txBody>
      </p:sp>
      <p:sp>
        <p:nvSpPr>
          <p:cNvPr id="12" name="Rectangle 11"/>
          <p:cNvSpPr/>
          <p:nvPr/>
        </p:nvSpPr>
        <p:spPr>
          <a:xfrm>
            <a:off x="2864353" y="394783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898685" y="3985622"/>
            <a:ext cx="820132" cy="307777"/>
          </a:xfrm>
          <a:prstGeom prst="rect">
            <a:avLst/>
          </a:prstGeom>
          <a:noFill/>
        </p:spPr>
        <p:txBody>
          <a:bodyPr wrap="square" rtlCol="0">
            <a:spAutoFit/>
          </a:bodyPr>
          <a:lstStyle/>
          <a:p>
            <a:r>
              <a:rPr lang="en-US" sz="1400" dirty="0" smtClean="0">
                <a:solidFill>
                  <a:schemeClr val="bg1"/>
                </a:solidFill>
              </a:rPr>
              <a:t>John</a:t>
            </a:r>
            <a:endParaRPr lang="en-US" sz="1400" dirty="0">
              <a:solidFill>
                <a:schemeClr val="bg1"/>
              </a:solidFill>
            </a:endParaRPr>
          </a:p>
        </p:txBody>
      </p:sp>
      <p:sp>
        <p:nvSpPr>
          <p:cNvPr id="33" name="TextBox 32"/>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spTree>
    <p:extLst>
      <p:ext uri="{BB962C8B-B14F-4D97-AF65-F5344CB8AC3E}">
        <p14:creationId xmlns:p14="http://schemas.microsoft.com/office/powerpoint/2010/main" val="1731399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619141" y="1266840"/>
            <a:ext cx="3933825" cy="4629151"/>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a:endParaRPr lang="en-US" sz="2800">
              <a:solidFill>
                <a:srgbClr val="000000"/>
              </a:solidFill>
              <a:latin typeface="Source Sans Pro Light"/>
              <a:cs typeface="Source Sans Pro Light"/>
            </a:endParaRPr>
          </a:p>
        </p:txBody>
      </p:sp>
      <p:grpSp>
        <p:nvGrpSpPr>
          <p:cNvPr id="4" name="Group 3"/>
          <p:cNvGrpSpPr/>
          <p:nvPr/>
        </p:nvGrpSpPr>
        <p:grpSpPr>
          <a:xfrm>
            <a:off x="1493383" y="1438515"/>
            <a:ext cx="635419" cy="579107"/>
            <a:chOff x="1650225" y="1438516"/>
            <a:chExt cx="635419" cy="579107"/>
          </a:xfrm>
        </p:grpSpPr>
        <p:pic>
          <p:nvPicPr>
            <p:cNvPr id="31" name="Picture 3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50225" y="1439512"/>
              <a:ext cx="356267" cy="285015"/>
            </a:xfrm>
            <a:prstGeom prst="rect">
              <a:avLst/>
            </a:prstGeom>
          </p:spPr>
        </p:pic>
        <p:pic>
          <p:nvPicPr>
            <p:cNvPr id="32" name="Picture 3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50225" y="1730404"/>
              <a:ext cx="356267" cy="285015"/>
            </a:xfrm>
            <a:prstGeom prst="rect">
              <a:avLst/>
            </a:prstGeom>
          </p:spPr>
        </p:pic>
        <p:pic>
          <p:nvPicPr>
            <p:cNvPr id="33" name="Picture 3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19849" y="1438516"/>
              <a:ext cx="356267" cy="285015"/>
            </a:xfrm>
            <a:prstGeom prst="rect">
              <a:avLst/>
            </a:prstGeom>
          </p:spPr>
        </p:pic>
        <p:pic>
          <p:nvPicPr>
            <p:cNvPr id="34" name="Picture 3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9377" y="1732608"/>
              <a:ext cx="356267" cy="285015"/>
            </a:xfrm>
            <a:prstGeom prst="rect">
              <a:avLst/>
            </a:prstGeom>
          </p:spPr>
        </p:pic>
      </p:grpSp>
      <p:sp>
        <p:nvSpPr>
          <p:cNvPr id="35" name="TextBox 34"/>
          <p:cNvSpPr txBox="1"/>
          <p:nvPr/>
        </p:nvSpPr>
        <p:spPr>
          <a:xfrm>
            <a:off x="589078" y="1478500"/>
            <a:ext cx="1176421" cy="523216"/>
          </a:xfrm>
          <a:prstGeom prst="rect">
            <a:avLst/>
          </a:prstGeom>
          <a:noFill/>
        </p:spPr>
        <p:txBody>
          <a:bodyPr wrap="square" lIns="91424" tIns="45718" rIns="91424" bIns="45718" rtlCol="0">
            <a:spAutoFit/>
          </a:bodyPr>
          <a:lstStyle/>
          <a:p>
            <a:r>
              <a:rPr lang="en-US" sz="2800" b="1" dirty="0">
                <a:solidFill>
                  <a:srgbClr val="000000"/>
                </a:solidFill>
                <a:latin typeface="Source Sans Pro Light"/>
                <a:cs typeface="Source Sans Pro Light"/>
              </a:rPr>
              <a:t>CPUs:</a:t>
            </a:r>
          </a:p>
        </p:txBody>
      </p:sp>
      <p:pic>
        <p:nvPicPr>
          <p:cNvPr id="36" name="Picture 3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42893" y="3262028"/>
            <a:ext cx="1155091" cy="1155091"/>
          </a:xfrm>
          <a:prstGeom prst="rect">
            <a:avLst/>
          </a:prstGeom>
        </p:spPr>
      </p:pic>
      <p:pic>
        <p:nvPicPr>
          <p:cNvPr id="37" name="Picture 36"/>
          <p:cNvPicPr>
            <a:picLocks noChangeAspect="1"/>
          </p:cNvPicPr>
          <p:nvPr/>
        </p:nvPicPr>
        <p:blipFill>
          <a:blip r:embed="rId5"/>
          <a:stretch>
            <a:fillRect/>
          </a:stretch>
        </p:blipFill>
        <p:spPr>
          <a:xfrm>
            <a:off x="2594750" y="3309638"/>
            <a:ext cx="996592" cy="916865"/>
          </a:xfrm>
          <a:prstGeom prst="rect">
            <a:avLst/>
          </a:prstGeom>
        </p:spPr>
      </p:pic>
      <p:sp>
        <p:nvSpPr>
          <p:cNvPr id="38" name="Cloud 37"/>
          <p:cNvSpPr/>
          <p:nvPr/>
        </p:nvSpPr>
        <p:spPr>
          <a:xfrm>
            <a:off x="3037585" y="1396911"/>
            <a:ext cx="1344579" cy="92707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a:endParaRPr lang="en-US" sz="2800">
              <a:solidFill>
                <a:srgbClr val="000000"/>
              </a:solidFill>
              <a:latin typeface="Source Sans Pro Light"/>
              <a:cs typeface="Source Sans Pro Light"/>
            </a:endParaRPr>
          </a:p>
        </p:txBody>
      </p:sp>
      <p:pic>
        <p:nvPicPr>
          <p:cNvPr id="39" name="Picture 3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299630" y="1438515"/>
            <a:ext cx="820521" cy="820521"/>
          </a:xfrm>
          <a:prstGeom prst="rect">
            <a:avLst/>
          </a:prstGeom>
        </p:spPr>
      </p:pic>
      <p:cxnSp>
        <p:nvCxnSpPr>
          <p:cNvPr id="40" name="Straight Arrow Connector 39"/>
          <p:cNvCxnSpPr/>
          <p:nvPr/>
        </p:nvCxnSpPr>
        <p:spPr>
          <a:xfrm flipV="1">
            <a:off x="2097984" y="1723513"/>
            <a:ext cx="875785" cy="17"/>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079814" y="1772853"/>
            <a:ext cx="1094917" cy="400105"/>
          </a:xfrm>
          <a:prstGeom prst="rect">
            <a:avLst/>
          </a:prstGeom>
          <a:noFill/>
        </p:spPr>
        <p:txBody>
          <a:bodyPr wrap="square" lIns="91424" tIns="45718" rIns="91424" bIns="45718" rtlCol="0">
            <a:spAutoFit/>
          </a:bodyPr>
          <a:lstStyle/>
          <a:p>
            <a:r>
              <a:rPr lang="en-US" sz="2000" b="1" dirty="0">
                <a:solidFill>
                  <a:srgbClr val="000000"/>
                </a:solidFill>
                <a:latin typeface="Source Sans Pro Light"/>
                <a:cs typeface="Source Sans Pro Light"/>
              </a:rPr>
              <a:t>10 GB/s</a:t>
            </a:r>
          </a:p>
        </p:txBody>
      </p:sp>
      <p:cxnSp>
        <p:nvCxnSpPr>
          <p:cNvPr id="42" name="Straight Arrow Connector 41"/>
          <p:cNvCxnSpPr/>
          <p:nvPr/>
        </p:nvCxnSpPr>
        <p:spPr>
          <a:xfrm flipH="1">
            <a:off x="1463483" y="2107178"/>
            <a:ext cx="315644" cy="1033253"/>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958597" y="2107178"/>
            <a:ext cx="907435" cy="1113817"/>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36587" y="2484837"/>
            <a:ext cx="1375100" cy="400105"/>
          </a:xfrm>
          <a:prstGeom prst="rect">
            <a:avLst/>
          </a:prstGeom>
          <a:noFill/>
        </p:spPr>
        <p:txBody>
          <a:bodyPr wrap="square" lIns="91424" tIns="45718" rIns="91424" bIns="45718" rtlCol="0">
            <a:spAutoFit/>
          </a:bodyPr>
          <a:lstStyle/>
          <a:p>
            <a:r>
              <a:rPr lang="en-US" sz="2000" b="1" dirty="0">
                <a:solidFill>
                  <a:srgbClr val="000000"/>
                </a:solidFill>
                <a:latin typeface="Source Sans Pro Light"/>
                <a:cs typeface="Source Sans Pro Light"/>
              </a:rPr>
              <a:t>100 MB/s</a:t>
            </a:r>
          </a:p>
        </p:txBody>
      </p:sp>
      <p:sp>
        <p:nvSpPr>
          <p:cNvPr id="45" name="TextBox 44"/>
          <p:cNvSpPr txBox="1"/>
          <p:nvPr/>
        </p:nvSpPr>
        <p:spPr>
          <a:xfrm>
            <a:off x="2629719" y="4389067"/>
            <a:ext cx="1923247" cy="1323435"/>
          </a:xfrm>
          <a:prstGeom prst="rect">
            <a:avLst/>
          </a:prstGeom>
          <a:noFill/>
        </p:spPr>
        <p:txBody>
          <a:bodyPr wrap="square" lIns="91424" tIns="45718" rIns="91424" bIns="45718" rtlCol="0">
            <a:spAutoFit/>
          </a:bodyPr>
          <a:lstStyle/>
          <a:p>
            <a:r>
              <a:rPr lang="en-US" sz="2000" dirty="0">
                <a:solidFill>
                  <a:srgbClr val="000000"/>
                </a:solidFill>
                <a:latin typeface="Source Sans Pro Light"/>
                <a:cs typeface="Source Sans Pro Light"/>
              </a:rPr>
              <a:t>0.1 </a:t>
            </a:r>
            <a:r>
              <a:rPr lang="en-US" sz="2000" dirty="0" err="1">
                <a:solidFill>
                  <a:srgbClr val="000000"/>
                </a:solidFill>
                <a:latin typeface="Source Sans Pro Light"/>
                <a:cs typeface="Source Sans Pro Light"/>
              </a:rPr>
              <a:t>ms</a:t>
            </a:r>
            <a:r>
              <a:rPr lang="en-US" sz="2000" dirty="0">
                <a:solidFill>
                  <a:srgbClr val="000000"/>
                </a:solidFill>
                <a:latin typeface="Source Sans Pro Light"/>
                <a:cs typeface="Source Sans Pro Light"/>
              </a:rPr>
              <a:t> random access</a:t>
            </a:r>
          </a:p>
          <a:p>
            <a:endParaRPr lang="en-US" sz="2000" dirty="0">
              <a:solidFill>
                <a:srgbClr val="000000"/>
              </a:solidFill>
              <a:latin typeface="Source Sans Pro Light"/>
              <a:cs typeface="Source Sans Pro Light"/>
            </a:endParaRPr>
          </a:p>
          <a:p>
            <a:r>
              <a:rPr lang="en-US" sz="2000" dirty="0">
                <a:solidFill>
                  <a:srgbClr val="000000"/>
                </a:solidFill>
                <a:latin typeface="Source Sans Pro Light"/>
                <a:cs typeface="Source Sans Pro Light"/>
              </a:rPr>
              <a:t>$0.45 per GB</a:t>
            </a:r>
          </a:p>
        </p:txBody>
      </p:sp>
      <p:sp>
        <p:nvSpPr>
          <p:cNvPr id="46" name="TextBox 45"/>
          <p:cNvSpPr txBox="1"/>
          <p:nvPr/>
        </p:nvSpPr>
        <p:spPr>
          <a:xfrm>
            <a:off x="2653871" y="2549783"/>
            <a:ext cx="1417852" cy="400105"/>
          </a:xfrm>
          <a:prstGeom prst="rect">
            <a:avLst/>
          </a:prstGeom>
          <a:noFill/>
        </p:spPr>
        <p:txBody>
          <a:bodyPr wrap="square" lIns="91424" tIns="45718" rIns="91424" bIns="45718" rtlCol="0">
            <a:spAutoFit/>
          </a:bodyPr>
          <a:lstStyle/>
          <a:p>
            <a:r>
              <a:rPr lang="en-US" sz="2000" b="1" dirty="0">
                <a:solidFill>
                  <a:srgbClr val="000000"/>
                </a:solidFill>
                <a:latin typeface="Source Sans Pro Light"/>
                <a:cs typeface="Source Sans Pro Light"/>
              </a:rPr>
              <a:t>600 MB/s</a:t>
            </a:r>
          </a:p>
        </p:txBody>
      </p:sp>
      <p:sp>
        <p:nvSpPr>
          <p:cNvPr id="47" name="TextBox 46"/>
          <p:cNvSpPr txBox="1"/>
          <p:nvPr/>
        </p:nvSpPr>
        <p:spPr>
          <a:xfrm>
            <a:off x="704209" y="4382423"/>
            <a:ext cx="1925511" cy="1323435"/>
          </a:xfrm>
          <a:prstGeom prst="rect">
            <a:avLst/>
          </a:prstGeom>
          <a:noFill/>
        </p:spPr>
        <p:txBody>
          <a:bodyPr wrap="square" lIns="91424" tIns="45718" rIns="91424" bIns="45718" rtlCol="0">
            <a:spAutoFit/>
          </a:bodyPr>
          <a:lstStyle/>
          <a:p>
            <a:r>
              <a:rPr lang="en-US" sz="2000" dirty="0">
                <a:solidFill>
                  <a:srgbClr val="000000"/>
                </a:solidFill>
                <a:latin typeface="Source Sans Pro Light"/>
                <a:cs typeface="Source Sans Pro Light"/>
              </a:rPr>
              <a:t>3-12 </a:t>
            </a:r>
            <a:r>
              <a:rPr lang="en-US" sz="2000" dirty="0" err="1">
                <a:solidFill>
                  <a:srgbClr val="000000"/>
                </a:solidFill>
                <a:latin typeface="Source Sans Pro Light"/>
                <a:cs typeface="Source Sans Pro Light"/>
              </a:rPr>
              <a:t>ms</a:t>
            </a:r>
            <a:r>
              <a:rPr lang="en-US" sz="2000" dirty="0">
                <a:solidFill>
                  <a:srgbClr val="000000"/>
                </a:solidFill>
                <a:latin typeface="Source Sans Pro Light"/>
                <a:cs typeface="Source Sans Pro Light"/>
              </a:rPr>
              <a:t> random access</a:t>
            </a:r>
          </a:p>
          <a:p>
            <a:endParaRPr lang="en-US" sz="2000" dirty="0">
              <a:solidFill>
                <a:srgbClr val="000000"/>
              </a:solidFill>
              <a:latin typeface="Source Sans Pro Light"/>
              <a:cs typeface="Source Sans Pro Light"/>
            </a:endParaRPr>
          </a:p>
          <a:p>
            <a:r>
              <a:rPr lang="en-US" sz="2000" dirty="0">
                <a:solidFill>
                  <a:srgbClr val="000000"/>
                </a:solidFill>
                <a:latin typeface="Source Sans Pro Light"/>
                <a:cs typeface="Source Sans Pro Light"/>
              </a:rPr>
              <a:t>$0.05 per GB</a:t>
            </a:r>
          </a:p>
        </p:txBody>
      </p:sp>
      <p:cxnSp>
        <p:nvCxnSpPr>
          <p:cNvPr id="48" name="Straight Arrow Connector 47"/>
          <p:cNvCxnSpPr>
            <a:stCxn id="33" idx="3"/>
          </p:cNvCxnSpPr>
          <p:nvPr/>
        </p:nvCxnSpPr>
        <p:spPr>
          <a:xfrm flipV="1">
            <a:off x="2119274" y="1317968"/>
            <a:ext cx="3872628" cy="263055"/>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184320" y="743603"/>
            <a:ext cx="2205789" cy="400105"/>
          </a:xfrm>
          <a:prstGeom prst="rect">
            <a:avLst/>
          </a:prstGeom>
          <a:noFill/>
        </p:spPr>
        <p:txBody>
          <a:bodyPr wrap="square" lIns="91424" tIns="45718" rIns="91424" bIns="45718" rtlCol="0">
            <a:spAutoFit/>
          </a:bodyPr>
          <a:lstStyle/>
          <a:p>
            <a:r>
              <a:rPr lang="en-US" sz="2000" b="1" dirty="0">
                <a:solidFill>
                  <a:srgbClr val="000000"/>
                </a:solidFill>
                <a:latin typeface="Source Sans Pro Light"/>
                <a:cs typeface="Source Sans Pro Light"/>
              </a:rPr>
              <a:t>1 Gb/s or 125 MB/s</a:t>
            </a:r>
          </a:p>
        </p:txBody>
      </p:sp>
      <p:pic>
        <p:nvPicPr>
          <p:cNvPr id="50" name="Picture 49"/>
          <p:cNvPicPr>
            <a:picLocks noChangeAspect="1"/>
          </p:cNvPicPr>
          <p:nvPr/>
        </p:nvPicPr>
        <p:blipFill>
          <a:blip r:embed="rId7"/>
          <a:stretch>
            <a:fillRect/>
          </a:stretch>
        </p:blipFill>
        <p:spPr>
          <a:xfrm>
            <a:off x="6210088" y="903311"/>
            <a:ext cx="2896661" cy="1028700"/>
          </a:xfrm>
          <a:prstGeom prst="rect">
            <a:avLst/>
          </a:prstGeom>
        </p:spPr>
      </p:pic>
      <p:sp>
        <p:nvSpPr>
          <p:cNvPr id="51" name="TextBox 50"/>
          <p:cNvSpPr txBox="1"/>
          <p:nvPr/>
        </p:nvSpPr>
        <p:spPr>
          <a:xfrm>
            <a:off x="4806472" y="1416869"/>
            <a:ext cx="1094917" cy="400105"/>
          </a:xfrm>
          <a:prstGeom prst="rect">
            <a:avLst/>
          </a:prstGeom>
          <a:noFill/>
        </p:spPr>
        <p:txBody>
          <a:bodyPr wrap="square" lIns="91424" tIns="45718" rIns="91424" bIns="45718" rtlCol="0">
            <a:spAutoFit/>
          </a:bodyPr>
          <a:lstStyle/>
          <a:p>
            <a:r>
              <a:rPr lang="en-US" sz="2000" dirty="0">
                <a:solidFill>
                  <a:srgbClr val="000000"/>
                </a:solidFill>
                <a:latin typeface="Source Sans Pro Light"/>
                <a:cs typeface="Source Sans Pro Light"/>
              </a:rPr>
              <a:t>Network</a:t>
            </a:r>
          </a:p>
        </p:txBody>
      </p:sp>
      <p:cxnSp>
        <p:nvCxnSpPr>
          <p:cNvPr id="52" name="Straight Arrow Connector 51"/>
          <p:cNvCxnSpPr/>
          <p:nvPr/>
        </p:nvCxnSpPr>
        <p:spPr>
          <a:xfrm flipH="1">
            <a:off x="6858534" y="1461035"/>
            <a:ext cx="9167" cy="2201607"/>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8"/>
          <a:stretch>
            <a:fillRect/>
          </a:stretch>
        </p:blipFill>
        <p:spPr>
          <a:xfrm>
            <a:off x="9987668" y="467964"/>
            <a:ext cx="1552429" cy="551319"/>
          </a:xfrm>
          <a:prstGeom prst="rect">
            <a:avLst/>
          </a:prstGeom>
        </p:spPr>
      </p:pic>
      <p:cxnSp>
        <p:nvCxnSpPr>
          <p:cNvPr id="54" name="Straight Arrow Connector 53"/>
          <p:cNvCxnSpPr/>
          <p:nvPr/>
        </p:nvCxnSpPr>
        <p:spPr>
          <a:xfrm flipV="1">
            <a:off x="7921693" y="655944"/>
            <a:ext cx="2142191" cy="494735"/>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733992" y="319185"/>
            <a:ext cx="1094917" cy="400105"/>
          </a:xfrm>
          <a:prstGeom prst="rect">
            <a:avLst/>
          </a:prstGeom>
          <a:noFill/>
        </p:spPr>
        <p:txBody>
          <a:bodyPr wrap="square" lIns="91424" tIns="45718" rIns="91424" bIns="45718" rtlCol="0">
            <a:spAutoFit/>
          </a:bodyPr>
          <a:lstStyle/>
          <a:p>
            <a:r>
              <a:rPr lang="en-US" sz="2000" b="1" dirty="0">
                <a:solidFill>
                  <a:srgbClr val="000000"/>
                </a:solidFill>
                <a:latin typeface="Source Sans Pro Light"/>
                <a:cs typeface="Source Sans Pro Light"/>
              </a:rPr>
              <a:t>0.1 Gb/s</a:t>
            </a:r>
          </a:p>
        </p:txBody>
      </p:sp>
      <p:sp>
        <p:nvSpPr>
          <p:cNvPr id="56" name="TextBox 55"/>
          <p:cNvSpPr txBox="1"/>
          <p:nvPr/>
        </p:nvSpPr>
        <p:spPr>
          <a:xfrm>
            <a:off x="9106416" y="832095"/>
            <a:ext cx="1094917" cy="1015659"/>
          </a:xfrm>
          <a:prstGeom prst="rect">
            <a:avLst/>
          </a:prstGeom>
          <a:noFill/>
        </p:spPr>
        <p:txBody>
          <a:bodyPr wrap="square" lIns="91424" tIns="45718" rIns="91424" bIns="45718" rtlCol="0">
            <a:spAutoFit/>
          </a:bodyPr>
          <a:lstStyle/>
          <a:p>
            <a:r>
              <a:rPr lang="en-US" sz="2000" dirty="0">
                <a:solidFill>
                  <a:srgbClr val="000000"/>
                </a:solidFill>
                <a:latin typeface="Source Sans Pro Light"/>
                <a:cs typeface="Source Sans Pro Light"/>
              </a:rPr>
              <a:t>Nodes in another rack</a:t>
            </a:r>
          </a:p>
        </p:txBody>
      </p:sp>
      <p:sp>
        <p:nvSpPr>
          <p:cNvPr id="57" name="TextBox 56"/>
          <p:cNvSpPr txBox="1"/>
          <p:nvPr/>
        </p:nvSpPr>
        <p:spPr>
          <a:xfrm>
            <a:off x="6968660" y="2346386"/>
            <a:ext cx="1094917" cy="1015659"/>
          </a:xfrm>
          <a:prstGeom prst="rect">
            <a:avLst/>
          </a:prstGeom>
          <a:noFill/>
        </p:spPr>
        <p:txBody>
          <a:bodyPr wrap="square" lIns="91424" tIns="45718" rIns="91424" bIns="45718" rtlCol="0">
            <a:spAutoFit/>
          </a:bodyPr>
          <a:lstStyle/>
          <a:p>
            <a:r>
              <a:rPr lang="en-US" sz="2000" dirty="0">
                <a:solidFill>
                  <a:srgbClr val="000000"/>
                </a:solidFill>
                <a:latin typeface="Source Sans Pro Light"/>
                <a:cs typeface="Source Sans Pro Light"/>
              </a:rPr>
              <a:t>Nodes in same rack</a:t>
            </a:r>
          </a:p>
        </p:txBody>
      </p:sp>
      <p:sp>
        <p:nvSpPr>
          <p:cNvPr id="58" name="TextBox 57"/>
          <p:cNvSpPr txBox="1"/>
          <p:nvPr/>
        </p:nvSpPr>
        <p:spPr>
          <a:xfrm>
            <a:off x="4732436" y="2418361"/>
            <a:ext cx="2185753" cy="400105"/>
          </a:xfrm>
          <a:prstGeom prst="rect">
            <a:avLst/>
          </a:prstGeom>
          <a:noFill/>
        </p:spPr>
        <p:txBody>
          <a:bodyPr wrap="square" lIns="91424" tIns="45718" rIns="91424" bIns="45718" rtlCol="0">
            <a:spAutoFit/>
          </a:bodyPr>
          <a:lstStyle/>
          <a:p>
            <a:r>
              <a:rPr lang="en-US" sz="2000" b="1" dirty="0">
                <a:solidFill>
                  <a:srgbClr val="000000"/>
                </a:solidFill>
                <a:latin typeface="Source Sans Pro Light"/>
                <a:cs typeface="Source Sans Pro Light"/>
              </a:rPr>
              <a:t>1 Gb/s or 125 MB/s</a:t>
            </a:r>
          </a:p>
        </p:txBody>
      </p:sp>
      <p:sp>
        <p:nvSpPr>
          <p:cNvPr id="59" name="Rectangle 58"/>
          <p:cNvSpPr/>
          <p:nvPr/>
        </p:nvSpPr>
        <p:spPr>
          <a:xfrm>
            <a:off x="6170272" y="3782491"/>
            <a:ext cx="1394829" cy="1608823"/>
          </a:xfrm>
          <a:prstGeom prst="rect">
            <a:avLst/>
          </a:prstGeom>
          <a:solidFill>
            <a:srgbClr val="FFFFFF"/>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a:endParaRPr lang="en-US" sz="2800">
              <a:solidFill>
                <a:srgbClr val="000000"/>
              </a:solidFill>
              <a:latin typeface="Source Sans Pro Light"/>
              <a:cs typeface="Source Sans Pro Light"/>
            </a:endParaRPr>
          </a:p>
        </p:txBody>
      </p:sp>
      <p:sp>
        <p:nvSpPr>
          <p:cNvPr id="60" name="Rectangle 59"/>
          <p:cNvSpPr/>
          <p:nvPr/>
        </p:nvSpPr>
        <p:spPr>
          <a:xfrm>
            <a:off x="6322672" y="3934892"/>
            <a:ext cx="1394829" cy="1608823"/>
          </a:xfrm>
          <a:prstGeom prst="rect">
            <a:avLst/>
          </a:prstGeom>
          <a:solidFill>
            <a:srgbClr val="FFFFFF"/>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a:endParaRPr lang="en-US" sz="2800">
              <a:solidFill>
                <a:srgbClr val="000000"/>
              </a:solidFill>
              <a:latin typeface="Source Sans Pro Light"/>
              <a:cs typeface="Source Sans Pro Light"/>
            </a:endParaRPr>
          </a:p>
        </p:txBody>
      </p:sp>
      <p:sp>
        <p:nvSpPr>
          <p:cNvPr id="61" name="Rectangle 60"/>
          <p:cNvSpPr/>
          <p:nvPr/>
        </p:nvSpPr>
        <p:spPr>
          <a:xfrm>
            <a:off x="6475072" y="4087292"/>
            <a:ext cx="1394829" cy="1608823"/>
          </a:xfrm>
          <a:prstGeom prst="rect">
            <a:avLst/>
          </a:prstGeom>
          <a:solidFill>
            <a:srgbClr val="FFFFFF"/>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a:endParaRPr lang="en-US" sz="2800">
              <a:solidFill>
                <a:srgbClr val="000000"/>
              </a:solidFill>
              <a:latin typeface="Source Sans Pro Light"/>
              <a:cs typeface="Source Sans Pro Light"/>
            </a:endParaRPr>
          </a:p>
        </p:txBody>
      </p:sp>
      <p:sp>
        <p:nvSpPr>
          <p:cNvPr id="62" name="Rectangle 61"/>
          <p:cNvSpPr/>
          <p:nvPr/>
        </p:nvSpPr>
        <p:spPr>
          <a:xfrm>
            <a:off x="6627472" y="4239692"/>
            <a:ext cx="1394829" cy="1608823"/>
          </a:xfrm>
          <a:prstGeom prst="rect">
            <a:avLst/>
          </a:prstGeom>
          <a:solidFill>
            <a:srgbClr val="FFFFFF"/>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a:endParaRPr lang="en-US" sz="2800">
              <a:solidFill>
                <a:srgbClr val="000000"/>
              </a:solidFill>
              <a:latin typeface="Source Sans Pro Light"/>
              <a:cs typeface="Source Sans Pro Light"/>
            </a:endParaRPr>
          </a:p>
        </p:txBody>
      </p:sp>
      <p:sp>
        <p:nvSpPr>
          <p:cNvPr id="63" name="Rectangle 62"/>
          <p:cNvSpPr/>
          <p:nvPr/>
        </p:nvSpPr>
        <p:spPr>
          <a:xfrm>
            <a:off x="6779872" y="4392092"/>
            <a:ext cx="1394829" cy="1608823"/>
          </a:xfrm>
          <a:prstGeom prst="rect">
            <a:avLst/>
          </a:prstGeom>
          <a:solidFill>
            <a:srgbClr val="FFFFFF"/>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a:endParaRPr lang="en-US" sz="2800">
              <a:solidFill>
                <a:srgbClr val="000000"/>
              </a:solidFill>
              <a:latin typeface="Source Sans Pro Light"/>
              <a:cs typeface="Source Sans Pro Light"/>
            </a:endParaRPr>
          </a:p>
        </p:txBody>
      </p:sp>
    </p:spTree>
    <p:extLst>
      <p:ext uri="{BB962C8B-B14F-4D97-AF65-F5344CB8AC3E}">
        <p14:creationId xmlns:p14="http://schemas.microsoft.com/office/powerpoint/2010/main" val="39839183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7208905" y="3078311"/>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436661" y="3529425"/>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7776541" y="3529425"/>
            <a:ext cx="1067912" cy="307777"/>
          </a:xfrm>
          <a:prstGeom prst="rect">
            <a:avLst/>
          </a:prstGeom>
          <a:noFill/>
        </p:spPr>
        <p:txBody>
          <a:bodyPr wrap="square" rtlCol="0">
            <a:spAutoFit/>
          </a:bodyPr>
          <a:lstStyle/>
          <a:p>
            <a:pPr algn="ctr"/>
            <a:r>
              <a:rPr lang="en-US" sz="1400" dirty="0" smtClean="0">
                <a:solidFill>
                  <a:schemeClr val="bg1"/>
                </a:solidFill>
              </a:rPr>
              <a:t>[ “Fred” ]</a:t>
            </a:r>
            <a:endParaRPr lang="en-US" sz="1400" dirty="0">
              <a:solidFill>
                <a:schemeClr val="bg1"/>
              </a:solidFill>
            </a:endParaRPr>
          </a:p>
        </p:txBody>
      </p:sp>
      <p:sp>
        <p:nvSpPr>
          <p:cNvPr id="2" name="Title 1"/>
          <p:cNvSpPr>
            <a:spLocks noGrp="1"/>
          </p:cNvSpPr>
          <p:nvPr>
            <p:ph type="title"/>
          </p:nvPr>
        </p:nvSpPr>
        <p:spPr/>
        <p:txBody>
          <a:bodyPr/>
          <a:lstStyle/>
          <a:p>
            <a:r>
              <a:rPr lang="en-US" dirty="0" err="1" smtClean="0"/>
              <a:t>groupBy</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TextBox 19"/>
          <p:cNvSpPr txBox="1"/>
          <p:nvPr/>
        </p:nvSpPr>
        <p:spPr>
          <a:xfrm>
            <a:off x="1734400" y="2869122"/>
            <a:ext cx="650755" cy="307777"/>
          </a:xfrm>
          <a:prstGeom prst="rect">
            <a:avLst/>
          </a:prstGeom>
          <a:noFill/>
        </p:spPr>
        <p:txBody>
          <a:bodyPr wrap="square" rtlCol="0">
            <a:spAutoFit/>
          </a:bodyPr>
          <a:lstStyle/>
          <a:p>
            <a:r>
              <a:rPr lang="en-US" sz="1400" dirty="0" smtClean="0">
                <a:solidFill>
                  <a:schemeClr val="bg1"/>
                </a:solidFill>
              </a:rPr>
              <a:t>James</a:t>
            </a:r>
            <a:endParaRPr lang="en-US" sz="1400" dirty="0">
              <a:solidFill>
                <a:schemeClr val="bg1"/>
              </a:solidFill>
            </a:endParaRPr>
          </a:p>
        </p:txBody>
      </p:sp>
      <p:sp>
        <p:nvSpPr>
          <p:cNvPr id="22" name="TextBox 21"/>
          <p:cNvSpPr txBox="1"/>
          <p:nvPr/>
        </p:nvSpPr>
        <p:spPr>
          <a:xfrm>
            <a:off x="2126749" y="3229948"/>
            <a:ext cx="649352" cy="307777"/>
          </a:xfrm>
          <a:prstGeom prst="rect">
            <a:avLst/>
          </a:prstGeom>
          <a:noFill/>
        </p:spPr>
        <p:txBody>
          <a:bodyPr wrap="square" rtlCol="0">
            <a:spAutoFit/>
          </a:bodyPr>
          <a:lstStyle/>
          <a:p>
            <a:r>
              <a:rPr lang="en-US" sz="1400" dirty="0" smtClean="0">
                <a:solidFill>
                  <a:schemeClr val="bg1"/>
                </a:solidFill>
              </a:rPr>
              <a:t>Anna</a:t>
            </a:r>
            <a:endParaRPr lang="en-US" sz="1400" dirty="0">
              <a:solidFill>
                <a:schemeClr val="bg1"/>
              </a:solidFill>
            </a:endParaRPr>
          </a:p>
        </p:txBody>
      </p:sp>
      <p:pic>
        <p:nvPicPr>
          <p:cNvPr id="26" name="Picture 4" descr="http://pixabay.com/static/uploads/photo/2012/04/24/11/21/merging-39400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Rounded Rectangle 15"/>
          <p:cNvSpPr/>
          <p:nvPr/>
        </p:nvSpPr>
        <p:spPr>
          <a:xfrm>
            <a:off x="1976888" y="3105875"/>
            <a:ext cx="2777319" cy="1309967"/>
          </a:xfrm>
          <a:prstGeom prst="roundRect">
            <a:avLst/>
          </a:prstGeom>
          <a:noFill/>
          <a:ln w="41275">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404522" y="4238502"/>
            <a:ext cx="605698" cy="276999"/>
          </a:xfrm>
          <a:prstGeom prst="rect">
            <a:avLst/>
          </a:prstGeom>
          <a:noFill/>
        </p:spPr>
        <p:txBody>
          <a:bodyPr wrap="square" rtlCol="0">
            <a:spAutoFit/>
          </a:bodyPr>
          <a:lstStyle/>
          <a:p>
            <a:r>
              <a:rPr lang="en-US" sz="1200" dirty="0" smtClean="0"/>
              <a:t>emits</a:t>
            </a:r>
            <a:endParaRPr lang="en-US" sz="1200" dirty="0"/>
          </a:p>
        </p:txBody>
      </p:sp>
      <p:cxnSp>
        <p:nvCxnSpPr>
          <p:cNvPr id="18" name="Straight Arrow Connector 17"/>
          <p:cNvCxnSpPr/>
          <p:nvPr/>
        </p:nvCxnSpPr>
        <p:spPr>
          <a:xfrm flipH="1">
            <a:off x="1360868" y="4267213"/>
            <a:ext cx="520733"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41361" y="4067158"/>
            <a:ext cx="605698" cy="400110"/>
          </a:xfrm>
          <a:prstGeom prst="rect">
            <a:avLst/>
          </a:prstGeom>
          <a:noFill/>
        </p:spPr>
        <p:txBody>
          <a:bodyPr wrap="square" rtlCol="0">
            <a:spAutoFit/>
          </a:bodyPr>
          <a:lstStyle/>
          <a:p>
            <a:r>
              <a:rPr lang="en-US" sz="2000" dirty="0" smtClean="0"/>
              <a:t>‘A’</a:t>
            </a:r>
            <a:endParaRPr lang="en-US" sz="1600" dirty="0"/>
          </a:p>
        </p:txBody>
      </p:sp>
      <p:sp>
        <p:nvSpPr>
          <p:cNvPr id="21" name="Rectangle 20"/>
          <p:cNvSpPr/>
          <p:nvPr/>
        </p:nvSpPr>
        <p:spPr>
          <a:xfrm>
            <a:off x="7660526" y="3985622"/>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675274" y="3992686"/>
            <a:ext cx="344792" cy="307777"/>
          </a:xfrm>
          <a:prstGeom prst="rect">
            <a:avLst/>
          </a:prstGeom>
          <a:solidFill>
            <a:srgbClr val="7030A0"/>
          </a:solidFill>
        </p:spPr>
        <p:txBody>
          <a:bodyPr wrap="square" rtlCol="0">
            <a:spAutoFit/>
          </a:bodyPr>
          <a:lstStyle/>
          <a:p>
            <a:pPr algn="ctr"/>
            <a:r>
              <a:rPr lang="en-US" sz="1400" dirty="0" smtClean="0">
                <a:solidFill>
                  <a:schemeClr val="bg1"/>
                </a:solidFill>
              </a:rPr>
              <a:t>J</a:t>
            </a:r>
            <a:endParaRPr lang="en-US" sz="1400" dirty="0">
              <a:solidFill>
                <a:schemeClr val="bg1"/>
              </a:solidFill>
            </a:endParaRPr>
          </a:p>
        </p:txBody>
      </p:sp>
      <p:sp>
        <p:nvSpPr>
          <p:cNvPr id="27" name="TextBox 26"/>
          <p:cNvSpPr txBox="1"/>
          <p:nvPr/>
        </p:nvSpPr>
        <p:spPr>
          <a:xfrm>
            <a:off x="8000406" y="3985622"/>
            <a:ext cx="1067912" cy="307777"/>
          </a:xfrm>
          <a:prstGeom prst="rect">
            <a:avLst/>
          </a:prstGeom>
          <a:noFill/>
        </p:spPr>
        <p:txBody>
          <a:bodyPr wrap="square" rtlCol="0">
            <a:spAutoFit/>
          </a:bodyPr>
          <a:lstStyle/>
          <a:p>
            <a:pPr algn="ctr"/>
            <a:r>
              <a:rPr lang="en-US" sz="1400" dirty="0" smtClean="0">
                <a:solidFill>
                  <a:schemeClr val="bg1"/>
                </a:solidFill>
              </a:rPr>
              <a:t>[ “John” ]</a:t>
            </a:r>
            <a:endParaRPr lang="en-US" sz="1400" dirty="0">
              <a:solidFill>
                <a:schemeClr val="bg1"/>
              </a:solidFill>
            </a:endParaRPr>
          </a:p>
        </p:txBody>
      </p:sp>
      <p:sp>
        <p:nvSpPr>
          <p:cNvPr id="41" name="TextBox 40"/>
          <p:cNvSpPr txBox="1"/>
          <p:nvPr/>
        </p:nvSpPr>
        <p:spPr>
          <a:xfrm>
            <a:off x="7223653" y="3085375"/>
            <a:ext cx="344792" cy="307777"/>
          </a:xfrm>
          <a:prstGeom prst="rect">
            <a:avLst/>
          </a:prstGeom>
          <a:solidFill>
            <a:srgbClr val="92D050"/>
          </a:solidFill>
        </p:spPr>
        <p:txBody>
          <a:bodyPr wrap="square" rtlCol="0">
            <a:spAutoFit/>
          </a:bodyPr>
          <a:lstStyle/>
          <a:p>
            <a:pPr algn="ctr"/>
            <a:r>
              <a:rPr lang="en-US" sz="1400" dirty="0"/>
              <a:t>A</a:t>
            </a:r>
          </a:p>
        </p:txBody>
      </p:sp>
      <p:sp>
        <p:nvSpPr>
          <p:cNvPr id="42" name="TextBox 41"/>
          <p:cNvSpPr txBox="1"/>
          <p:nvPr/>
        </p:nvSpPr>
        <p:spPr>
          <a:xfrm>
            <a:off x="7548785" y="3078311"/>
            <a:ext cx="1067912" cy="307777"/>
          </a:xfrm>
          <a:prstGeom prst="rect">
            <a:avLst/>
          </a:prstGeom>
          <a:noFill/>
        </p:spPr>
        <p:txBody>
          <a:bodyPr wrap="square" rtlCol="0">
            <a:spAutoFit/>
          </a:bodyPr>
          <a:lstStyle/>
          <a:p>
            <a:pPr algn="ctr"/>
            <a:r>
              <a:rPr lang="en-US" sz="1400" dirty="0" smtClean="0">
                <a:solidFill>
                  <a:schemeClr val="bg1"/>
                </a:solidFill>
              </a:rPr>
              <a:t>[ “Anna” ]</a:t>
            </a:r>
            <a:endParaRPr lang="en-US" sz="1400" dirty="0">
              <a:solidFill>
                <a:schemeClr val="bg1"/>
              </a:solidFill>
            </a:endParaRPr>
          </a:p>
        </p:txBody>
      </p:sp>
      <p:cxnSp>
        <p:nvCxnSpPr>
          <p:cNvPr id="43" name="Straight Arrow Connector 42"/>
          <p:cNvCxnSpPr/>
          <p:nvPr/>
        </p:nvCxnSpPr>
        <p:spPr>
          <a:xfrm>
            <a:off x="5178846" y="3186295"/>
            <a:ext cx="1882241" cy="51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545878" y="3566403"/>
            <a:ext cx="568225" cy="305652"/>
          </a:xfrm>
          <a:prstGeom prst="rect">
            <a:avLst/>
          </a:prstGeom>
          <a:noFill/>
        </p:spPr>
        <p:txBody>
          <a:bodyPr wrap="square" rtlCol="0">
            <a:spAutoFit/>
          </a:bodyPr>
          <a:lstStyle/>
          <a:p>
            <a:r>
              <a:rPr lang="en-US" sz="1400" dirty="0" smtClean="0">
                <a:solidFill>
                  <a:schemeClr val="bg1"/>
                </a:solidFill>
              </a:rPr>
              <a:t>Fred</a:t>
            </a:r>
            <a:endParaRPr lang="en-US" sz="1400" dirty="0">
              <a:solidFill>
                <a:schemeClr val="bg1"/>
              </a:solidFill>
            </a:endParaRPr>
          </a:p>
        </p:txBody>
      </p:sp>
      <p:sp>
        <p:nvSpPr>
          <p:cNvPr id="12" name="Rectangle 11"/>
          <p:cNvSpPr/>
          <p:nvPr/>
        </p:nvSpPr>
        <p:spPr>
          <a:xfrm>
            <a:off x="2864353" y="394783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898685" y="3985622"/>
            <a:ext cx="820132" cy="307777"/>
          </a:xfrm>
          <a:prstGeom prst="rect">
            <a:avLst/>
          </a:prstGeom>
          <a:noFill/>
        </p:spPr>
        <p:txBody>
          <a:bodyPr wrap="square" rtlCol="0">
            <a:spAutoFit/>
          </a:bodyPr>
          <a:lstStyle/>
          <a:p>
            <a:r>
              <a:rPr lang="en-US" sz="1400" dirty="0" smtClean="0">
                <a:solidFill>
                  <a:schemeClr val="bg1"/>
                </a:solidFill>
              </a:rPr>
              <a:t>John</a:t>
            </a:r>
            <a:endParaRPr lang="en-US" sz="1400" dirty="0">
              <a:solidFill>
                <a:schemeClr val="bg1"/>
              </a:solidFill>
            </a:endParaRPr>
          </a:p>
        </p:txBody>
      </p:sp>
      <p:sp>
        <p:nvSpPr>
          <p:cNvPr id="46" name="TextBox 45"/>
          <p:cNvSpPr txBox="1"/>
          <p:nvPr/>
        </p:nvSpPr>
        <p:spPr>
          <a:xfrm>
            <a:off x="7451409" y="3536489"/>
            <a:ext cx="344792" cy="307777"/>
          </a:xfrm>
          <a:prstGeom prst="rect">
            <a:avLst/>
          </a:prstGeom>
          <a:solidFill>
            <a:srgbClr val="FFFF00"/>
          </a:solidFill>
        </p:spPr>
        <p:txBody>
          <a:bodyPr wrap="square" rtlCol="0">
            <a:spAutoFit/>
          </a:bodyPr>
          <a:lstStyle/>
          <a:p>
            <a:pPr algn="ctr"/>
            <a:r>
              <a:rPr lang="en-US" sz="1400" dirty="0" smtClean="0"/>
              <a:t>F</a:t>
            </a:r>
            <a:endParaRPr lang="en-US" sz="1400" dirty="0"/>
          </a:p>
        </p:txBody>
      </p:sp>
      <p:sp>
        <p:nvSpPr>
          <p:cNvPr id="47" name="TextBox 46"/>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spTree>
    <p:extLst>
      <p:ext uri="{BB962C8B-B14F-4D97-AF65-F5344CB8AC3E}">
        <p14:creationId xmlns:p14="http://schemas.microsoft.com/office/powerpoint/2010/main" val="206228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1594811" y="2738168"/>
            <a:ext cx="2777319" cy="1309967"/>
          </a:xfrm>
          <a:prstGeom prst="roundRect">
            <a:avLst/>
          </a:prstGeom>
          <a:noFill/>
          <a:ln w="41275">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208905" y="3078311"/>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436661" y="3529425"/>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7776541" y="3529425"/>
            <a:ext cx="1067912" cy="307777"/>
          </a:xfrm>
          <a:prstGeom prst="rect">
            <a:avLst/>
          </a:prstGeom>
          <a:noFill/>
        </p:spPr>
        <p:txBody>
          <a:bodyPr wrap="square" rtlCol="0">
            <a:spAutoFit/>
          </a:bodyPr>
          <a:lstStyle/>
          <a:p>
            <a:pPr algn="ctr"/>
            <a:r>
              <a:rPr lang="en-US" sz="1400" dirty="0" smtClean="0">
                <a:solidFill>
                  <a:schemeClr val="bg1"/>
                </a:solidFill>
              </a:rPr>
              <a:t>[ “Fred” ]</a:t>
            </a:r>
            <a:endParaRPr lang="en-US" sz="1400" dirty="0">
              <a:solidFill>
                <a:schemeClr val="bg1"/>
              </a:solidFill>
            </a:endParaRPr>
          </a:p>
        </p:txBody>
      </p:sp>
      <p:sp>
        <p:nvSpPr>
          <p:cNvPr id="2" name="Title 1"/>
          <p:cNvSpPr>
            <a:spLocks noGrp="1"/>
          </p:cNvSpPr>
          <p:nvPr>
            <p:ph type="title"/>
          </p:nvPr>
        </p:nvSpPr>
        <p:spPr/>
        <p:txBody>
          <a:bodyPr/>
          <a:lstStyle/>
          <a:p>
            <a:r>
              <a:rPr lang="en-US" dirty="0" err="1" smtClean="0"/>
              <a:t>groupBy</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TextBox 19"/>
          <p:cNvSpPr txBox="1"/>
          <p:nvPr/>
        </p:nvSpPr>
        <p:spPr>
          <a:xfrm>
            <a:off x="1734400" y="2869122"/>
            <a:ext cx="650755" cy="307777"/>
          </a:xfrm>
          <a:prstGeom prst="rect">
            <a:avLst/>
          </a:prstGeom>
          <a:noFill/>
        </p:spPr>
        <p:txBody>
          <a:bodyPr wrap="square" rtlCol="0">
            <a:spAutoFit/>
          </a:bodyPr>
          <a:lstStyle/>
          <a:p>
            <a:r>
              <a:rPr lang="en-US" sz="1400" dirty="0" smtClean="0">
                <a:solidFill>
                  <a:schemeClr val="bg1"/>
                </a:solidFill>
              </a:rPr>
              <a:t>James</a:t>
            </a:r>
            <a:endParaRPr lang="en-US" sz="1400" dirty="0">
              <a:solidFill>
                <a:schemeClr val="bg1"/>
              </a:solidFill>
            </a:endParaRPr>
          </a:p>
        </p:txBody>
      </p:sp>
      <p:sp>
        <p:nvSpPr>
          <p:cNvPr id="22" name="TextBox 21"/>
          <p:cNvSpPr txBox="1"/>
          <p:nvPr/>
        </p:nvSpPr>
        <p:spPr>
          <a:xfrm>
            <a:off x="2126749" y="3229948"/>
            <a:ext cx="649352" cy="307777"/>
          </a:xfrm>
          <a:prstGeom prst="rect">
            <a:avLst/>
          </a:prstGeom>
          <a:noFill/>
        </p:spPr>
        <p:txBody>
          <a:bodyPr wrap="square" rtlCol="0">
            <a:spAutoFit/>
          </a:bodyPr>
          <a:lstStyle/>
          <a:p>
            <a:r>
              <a:rPr lang="en-US" sz="1400" dirty="0" smtClean="0">
                <a:solidFill>
                  <a:schemeClr val="bg1"/>
                </a:solidFill>
              </a:rPr>
              <a:t>Anna</a:t>
            </a:r>
            <a:endParaRPr lang="en-US" sz="1400" dirty="0">
              <a:solidFill>
                <a:schemeClr val="bg1"/>
              </a:solidFill>
            </a:endParaRPr>
          </a:p>
        </p:txBody>
      </p:sp>
      <p:pic>
        <p:nvPicPr>
          <p:cNvPr id="26" name="Picture 4" descr="http://pixabay.com/static/uploads/photo/2012/04/24/11/21/merging-39400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TextBox 16"/>
          <p:cNvSpPr txBox="1"/>
          <p:nvPr/>
        </p:nvSpPr>
        <p:spPr>
          <a:xfrm>
            <a:off x="1022445" y="3870795"/>
            <a:ext cx="605698" cy="276999"/>
          </a:xfrm>
          <a:prstGeom prst="rect">
            <a:avLst/>
          </a:prstGeom>
          <a:noFill/>
        </p:spPr>
        <p:txBody>
          <a:bodyPr wrap="square" rtlCol="0">
            <a:spAutoFit/>
          </a:bodyPr>
          <a:lstStyle/>
          <a:p>
            <a:r>
              <a:rPr lang="en-US" sz="1200" dirty="0" smtClean="0"/>
              <a:t>emits</a:t>
            </a:r>
            <a:endParaRPr lang="en-US" sz="1200" dirty="0"/>
          </a:p>
        </p:txBody>
      </p:sp>
      <p:cxnSp>
        <p:nvCxnSpPr>
          <p:cNvPr id="18" name="Straight Arrow Connector 17"/>
          <p:cNvCxnSpPr/>
          <p:nvPr/>
        </p:nvCxnSpPr>
        <p:spPr>
          <a:xfrm flipH="1">
            <a:off x="978791" y="3899506"/>
            <a:ext cx="520733"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9284" y="3699451"/>
            <a:ext cx="605698" cy="400110"/>
          </a:xfrm>
          <a:prstGeom prst="rect">
            <a:avLst/>
          </a:prstGeom>
          <a:noFill/>
        </p:spPr>
        <p:txBody>
          <a:bodyPr wrap="square" rtlCol="0">
            <a:spAutoFit/>
          </a:bodyPr>
          <a:lstStyle/>
          <a:p>
            <a:r>
              <a:rPr lang="en-US" sz="2000" dirty="0" smtClean="0"/>
              <a:t>‘J’</a:t>
            </a:r>
            <a:endParaRPr lang="en-US" sz="1600" dirty="0"/>
          </a:p>
        </p:txBody>
      </p:sp>
      <p:sp>
        <p:nvSpPr>
          <p:cNvPr id="21" name="Rectangle 20"/>
          <p:cNvSpPr/>
          <p:nvPr/>
        </p:nvSpPr>
        <p:spPr>
          <a:xfrm>
            <a:off x="7660526" y="3985622"/>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675274" y="3992686"/>
            <a:ext cx="344792" cy="307777"/>
          </a:xfrm>
          <a:prstGeom prst="rect">
            <a:avLst/>
          </a:prstGeom>
          <a:solidFill>
            <a:srgbClr val="7030A0"/>
          </a:solidFill>
        </p:spPr>
        <p:txBody>
          <a:bodyPr wrap="square" rtlCol="0">
            <a:spAutoFit/>
          </a:bodyPr>
          <a:lstStyle/>
          <a:p>
            <a:pPr algn="ctr"/>
            <a:r>
              <a:rPr lang="en-US" sz="1400" dirty="0" smtClean="0">
                <a:solidFill>
                  <a:schemeClr val="bg1"/>
                </a:solidFill>
              </a:rPr>
              <a:t>J</a:t>
            </a:r>
            <a:endParaRPr lang="en-US" sz="1400" dirty="0">
              <a:solidFill>
                <a:schemeClr val="bg1"/>
              </a:solidFill>
            </a:endParaRPr>
          </a:p>
        </p:txBody>
      </p:sp>
      <p:sp>
        <p:nvSpPr>
          <p:cNvPr id="27" name="TextBox 26"/>
          <p:cNvSpPr txBox="1"/>
          <p:nvPr/>
        </p:nvSpPr>
        <p:spPr>
          <a:xfrm>
            <a:off x="8000405" y="3985622"/>
            <a:ext cx="1742369" cy="307777"/>
          </a:xfrm>
          <a:prstGeom prst="rect">
            <a:avLst/>
          </a:prstGeom>
          <a:noFill/>
        </p:spPr>
        <p:txBody>
          <a:bodyPr wrap="square" rtlCol="0">
            <a:spAutoFit/>
          </a:bodyPr>
          <a:lstStyle/>
          <a:p>
            <a:pPr algn="ctr"/>
            <a:r>
              <a:rPr lang="en-US" sz="1400" dirty="0" smtClean="0">
                <a:solidFill>
                  <a:schemeClr val="bg1"/>
                </a:solidFill>
              </a:rPr>
              <a:t>[ “John”, “James” ]</a:t>
            </a:r>
            <a:endParaRPr lang="en-US" sz="1400" dirty="0">
              <a:solidFill>
                <a:schemeClr val="bg1"/>
              </a:solidFill>
            </a:endParaRPr>
          </a:p>
        </p:txBody>
      </p:sp>
      <p:sp>
        <p:nvSpPr>
          <p:cNvPr id="42" name="TextBox 41"/>
          <p:cNvSpPr txBox="1"/>
          <p:nvPr/>
        </p:nvSpPr>
        <p:spPr>
          <a:xfrm>
            <a:off x="7548785" y="3078311"/>
            <a:ext cx="1067912" cy="307777"/>
          </a:xfrm>
          <a:prstGeom prst="rect">
            <a:avLst/>
          </a:prstGeom>
          <a:noFill/>
        </p:spPr>
        <p:txBody>
          <a:bodyPr wrap="square" rtlCol="0">
            <a:spAutoFit/>
          </a:bodyPr>
          <a:lstStyle/>
          <a:p>
            <a:pPr algn="ctr"/>
            <a:r>
              <a:rPr lang="en-US" sz="1400" dirty="0" smtClean="0">
                <a:solidFill>
                  <a:schemeClr val="bg1"/>
                </a:solidFill>
              </a:rPr>
              <a:t>[ “Anna” ]</a:t>
            </a:r>
            <a:endParaRPr lang="en-US" sz="1400" dirty="0">
              <a:solidFill>
                <a:schemeClr val="bg1"/>
              </a:solidFill>
            </a:endParaRPr>
          </a:p>
        </p:txBody>
      </p:sp>
      <p:cxnSp>
        <p:nvCxnSpPr>
          <p:cNvPr id="43" name="Straight Arrow Connector 42"/>
          <p:cNvCxnSpPr/>
          <p:nvPr/>
        </p:nvCxnSpPr>
        <p:spPr>
          <a:xfrm>
            <a:off x="4645871" y="3133023"/>
            <a:ext cx="2836775" cy="16555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545878" y="3566403"/>
            <a:ext cx="568225" cy="305652"/>
          </a:xfrm>
          <a:prstGeom prst="rect">
            <a:avLst/>
          </a:prstGeom>
          <a:noFill/>
        </p:spPr>
        <p:txBody>
          <a:bodyPr wrap="square" rtlCol="0">
            <a:spAutoFit/>
          </a:bodyPr>
          <a:lstStyle/>
          <a:p>
            <a:r>
              <a:rPr lang="en-US" sz="1400" dirty="0" smtClean="0">
                <a:solidFill>
                  <a:schemeClr val="bg1"/>
                </a:solidFill>
              </a:rPr>
              <a:t>Fred</a:t>
            </a:r>
            <a:endParaRPr lang="en-US" sz="1400" dirty="0">
              <a:solidFill>
                <a:schemeClr val="bg1"/>
              </a:solidFill>
            </a:endParaRPr>
          </a:p>
        </p:txBody>
      </p:sp>
      <p:sp>
        <p:nvSpPr>
          <p:cNvPr id="12" name="Rectangle 11"/>
          <p:cNvSpPr/>
          <p:nvPr/>
        </p:nvSpPr>
        <p:spPr>
          <a:xfrm>
            <a:off x="2864353" y="394783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898685" y="3985622"/>
            <a:ext cx="820132" cy="307777"/>
          </a:xfrm>
          <a:prstGeom prst="rect">
            <a:avLst/>
          </a:prstGeom>
          <a:noFill/>
        </p:spPr>
        <p:txBody>
          <a:bodyPr wrap="square" rtlCol="0">
            <a:spAutoFit/>
          </a:bodyPr>
          <a:lstStyle/>
          <a:p>
            <a:r>
              <a:rPr lang="en-US" sz="1400" dirty="0" smtClean="0">
                <a:solidFill>
                  <a:schemeClr val="bg1"/>
                </a:solidFill>
              </a:rPr>
              <a:t>John</a:t>
            </a:r>
            <a:endParaRPr lang="en-US" sz="1400" dirty="0">
              <a:solidFill>
                <a:schemeClr val="bg1"/>
              </a:solidFill>
            </a:endParaRPr>
          </a:p>
        </p:txBody>
      </p:sp>
      <p:sp>
        <p:nvSpPr>
          <p:cNvPr id="32" name="TextBox 31"/>
          <p:cNvSpPr txBox="1"/>
          <p:nvPr/>
        </p:nvSpPr>
        <p:spPr>
          <a:xfrm>
            <a:off x="7451409" y="3536489"/>
            <a:ext cx="344792" cy="307777"/>
          </a:xfrm>
          <a:prstGeom prst="rect">
            <a:avLst/>
          </a:prstGeom>
          <a:solidFill>
            <a:srgbClr val="FFFF00"/>
          </a:solidFill>
        </p:spPr>
        <p:txBody>
          <a:bodyPr wrap="square" rtlCol="0">
            <a:spAutoFit/>
          </a:bodyPr>
          <a:lstStyle/>
          <a:p>
            <a:pPr algn="ctr"/>
            <a:r>
              <a:rPr lang="en-US" sz="1400" dirty="0" smtClean="0"/>
              <a:t>F</a:t>
            </a:r>
            <a:endParaRPr lang="en-US" sz="1400" dirty="0"/>
          </a:p>
        </p:txBody>
      </p:sp>
      <p:sp>
        <p:nvSpPr>
          <p:cNvPr id="33" name="TextBox 32"/>
          <p:cNvSpPr txBox="1"/>
          <p:nvPr/>
        </p:nvSpPr>
        <p:spPr>
          <a:xfrm>
            <a:off x="7223653" y="3085375"/>
            <a:ext cx="344792" cy="307777"/>
          </a:xfrm>
          <a:prstGeom prst="rect">
            <a:avLst/>
          </a:prstGeom>
          <a:solidFill>
            <a:srgbClr val="92D050"/>
          </a:solidFill>
        </p:spPr>
        <p:txBody>
          <a:bodyPr wrap="square" rtlCol="0">
            <a:spAutoFit/>
          </a:bodyPr>
          <a:lstStyle/>
          <a:p>
            <a:pPr algn="ctr"/>
            <a:r>
              <a:rPr lang="en-US" sz="1400" dirty="0"/>
              <a:t>A</a:t>
            </a:r>
          </a:p>
        </p:txBody>
      </p:sp>
      <p:sp>
        <p:nvSpPr>
          <p:cNvPr id="34" name="TextBox 33"/>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spTree>
    <p:extLst>
      <p:ext uri="{BB962C8B-B14F-4D97-AF65-F5344CB8AC3E}">
        <p14:creationId xmlns:p14="http://schemas.microsoft.com/office/powerpoint/2010/main" val="542440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groupBy</a:t>
            </a:r>
            <a:endParaRPr lang="en-US" dirty="0"/>
          </a:p>
        </p:txBody>
      </p:sp>
      <p:sp>
        <p:nvSpPr>
          <p:cNvPr id="3" name="Rectangle 2"/>
          <p:cNvSpPr/>
          <p:nvPr/>
        </p:nvSpPr>
        <p:spPr>
          <a:xfrm>
            <a:off x="7806447" y="625737"/>
            <a:ext cx="1666988" cy="714669"/>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979108" y="807261"/>
            <a:ext cx="1666988" cy="714669"/>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670668" y="562307"/>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819310" y="691668"/>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8" y="5496998"/>
            <a:ext cx="384473" cy="56634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562" y="4200174"/>
            <a:ext cx="564230" cy="564230"/>
          </a:xfrm>
          <a:prstGeom prst="rect">
            <a:avLst/>
          </a:prstGeom>
        </p:spPr>
      </p:pic>
      <p:cxnSp>
        <p:nvCxnSpPr>
          <p:cNvPr id="14" name="Straight Connector 13"/>
          <p:cNvCxnSpPr/>
          <p:nvPr/>
        </p:nvCxnSpPr>
        <p:spPr>
          <a:xfrm>
            <a:off x="1163785" y="4893485"/>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1160520" y="3933324"/>
            <a:ext cx="6216191" cy="738664"/>
          </a:xfrm>
          <a:prstGeom prst="rect">
            <a:avLst/>
          </a:prstGeom>
          <a:noFill/>
        </p:spPr>
        <p:txBody>
          <a:bodyPr wrap="square" rtlCol="0">
            <a:spAutoFit/>
          </a:bodyPr>
          <a:lstStyle/>
          <a:p>
            <a:r>
              <a:rPr lang="en-US" sz="1400" b="1" dirty="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(['John', 'Fred', 'Anna', 'James'])</a:t>
            </a:r>
          </a:p>
          <a:p>
            <a:r>
              <a:rPr lang="en-US" sz="1400" b="1" dirty="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.groupBy</a:t>
            </a:r>
            <a:r>
              <a:rPr lang="en-US" sz="1400" dirty="0" smtClean="0">
                <a:latin typeface="Consolas" panose="020B0609020204030204" pitchFamily="49" charset="0"/>
                <a:ea typeface="Anonymous Pro" panose="02060609030202000504" pitchFamily="49" charset="0"/>
                <a:cs typeface="Consolas" panose="020B0609020204030204" pitchFamily="49" charset="0"/>
              </a:rPr>
              <a:t>(lambda w: w[0</a:t>
            </a:r>
            <a:r>
              <a:rPr lang="en-US" sz="1400" dirty="0">
                <a:latin typeface="Consolas" panose="020B0609020204030204" pitchFamily="49" charset="0"/>
                <a:ea typeface="Anonymous Pro" panose="02060609030202000504" pitchFamily="49" charset="0"/>
                <a:cs typeface="Consolas" panose="020B0609020204030204" pitchFamily="49" charset="0"/>
              </a:rPr>
              <a:t>])</a:t>
            </a:r>
          </a:p>
          <a:p>
            <a:r>
              <a:rPr lang="en-US" sz="1400" dirty="0" smtClean="0">
                <a:latin typeface="Consolas" panose="020B0609020204030204" pitchFamily="49" charset="0"/>
                <a:ea typeface="Anonymous Pro" panose="02060609030202000504" pitchFamily="49" charset="0"/>
                <a:cs typeface="Consolas" panose="020B0609020204030204" pitchFamily="49" charset="0"/>
              </a:rPr>
              <a:t>print [(k, list(v)) </a:t>
            </a:r>
            <a:r>
              <a:rPr lang="en-US" sz="1400" dirty="0">
                <a:latin typeface="Consolas" panose="020B0609020204030204" pitchFamily="49" charset="0"/>
                <a:ea typeface="Anonymous Pro" panose="02060609030202000504" pitchFamily="49" charset="0"/>
                <a:cs typeface="Consolas" panose="020B0609020204030204" pitchFamily="49" charset="0"/>
              </a:rPr>
              <a:t>for </a:t>
            </a:r>
            <a:r>
              <a:rPr lang="en-US" sz="1400" dirty="0" smtClean="0">
                <a:latin typeface="Consolas" panose="020B0609020204030204" pitchFamily="49" charset="0"/>
                <a:ea typeface="Anonymous Pro" panose="02060609030202000504" pitchFamily="49" charset="0"/>
                <a:cs typeface="Consolas" panose="020B0609020204030204" pitchFamily="49" charset="0"/>
              </a:rPr>
              <a:t>(k, v) </a:t>
            </a:r>
            <a:r>
              <a:rPr lang="en-US" sz="1400" dirty="0">
                <a:latin typeface="Consolas" panose="020B0609020204030204" pitchFamily="49" charset="0"/>
                <a:ea typeface="Anonymous Pro" panose="02060609030202000504" pitchFamily="49" charset="0"/>
                <a:cs typeface="Consolas" panose="020B0609020204030204" pitchFamily="49" charset="0"/>
              </a:rPr>
              <a:t>in </a:t>
            </a:r>
            <a:r>
              <a:rPr lang="en-US" sz="1400" b="1" dirty="0" err="1"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p>
        </p:txBody>
      </p:sp>
      <p:sp>
        <p:nvSpPr>
          <p:cNvPr id="17" name="TextBox 16"/>
          <p:cNvSpPr txBox="1"/>
          <p:nvPr/>
        </p:nvSpPr>
        <p:spPr>
          <a:xfrm>
            <a:off x="6642577" y="4619288"/>
            <a:ext cx="6171781" cy="738664"/>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['John', 'Fred', 'Anna', 'James</a:t>
            </a:r>
            <a:r>
              <a:rPr lang="en-US" sz="1400" dirty="0" smtClean="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[('A</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'Anna</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'J</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John</a:t>
            </a:r>
            <a:r>
              <a:rPr lang="en-US" sz="1400" dirty="0" err="1" smtClean="0">
                <a:latin typeface="Consolas" panose="020B0609020204030204" pitchFamily="49" charset="0"/>
                <a:cs typeface="Consolas" panose="020B0609020204030204" pitchFamily="49" charset="0"/>
              </a:rPr>
              <a:t>','James</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'F</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'Fred'])]</a:t>
            </a:r>
          </a:p>
        </p:txBody>
      </p:sp>
      <p:pic>
        <p:nvPicPr>
          <p:cNvPr id="18" name="Picture 17"/>
          <p:cNvPicPr>
            <a:picLocks noChangeAspect="1"/>
          </p:cNvPicPr>
          <p:nvPr/>
        </p:nvPicPr>
        <p:blipFill>
          <a:blip r:embed="rId5"/>
          <a:stretch>
            <a:fillRect/>
          </a:stretch>
        </p:blipFill>
        <p:spPr>
          <a:xfrm>
            <a:off x="8364494" y="3976314"/>
            <a:ext cx="542450" cy="542450"/>
          </a:xfrm>
          <a:prstGeom prst="rect">
            <a:avLst/>
          </a:prstGeom>
        </p:spPr>
      </p:pic>
      <p:sp>
        <p:nvSpPr>
          <p:cNvPr id="19" name="TextBox 18"/>
          <p:cNvSpPr txBox="1"/>
          <p:nvPr/>
        </p:nvSpPr>
        <p:spPr>
          <a:xfrm>
            <a:off x="5279036" y="158075"/>
            <a:ext cx="919522" cy="369332"/>
          </a:xfrm>
          <a:prstGeom prst="rect">
            <a:avLst/>
          </a:prstGeom>
          <a:noFill/>
        </p:spPr>
        <p:txBody>
          <a:bodyPr wrap="square" rtlCol="0">
            <a:spAutoFit/>
          </a:bodyPr>
          <a:lstStyle/>
          <a:p>
            <a:r>
              <a:rPr lang="en-US" dirty="0" smtClean="0"/>
              <a:t>RDD: </a:t>
            </a:r>
            <a:r>
              <a:rPr lang="en-US" b="1" dirty="0" smtClean="0">
                <a:solidFill>
                  <a:srgbClr val="1482AC"/>
                </a:solidFill>
              </a:rPr>
              <a:t>x</a:t>
            </a:r>
            <a:endParaRPr lang="en-US" b="1" dirty="0">
              <a:solidFill>
                <a:srgbClr val="1482AC"/>
              </a:solidFill>
            </a:endParaRPr>
          </a:p>
        </p:txBody>
      </p:sp>
      <p:sp>
        <p:nvSpPr>
          <p:cNvPr id="20" name="TextBox 19"/>
          <p:cNvSpPr txBox="1"/>
          <p:nvPr/>
        </p:nvSpPr>
        <p:spPr>
          <a:xfrm>
            <a:off x="8051299" y="152010"/>
            <a:ext cx="919522" cy="369332"/>
          </a:xfrm>
          <a:prstGeom prst="rect">
            <a:avLst/>
          </a:prstGeom>
          <a:noFill/>
        </p:spPr>
        <p:txBody>
          <a:bodyPr wrap="square" rtlCol="0">
            <a:spAutoFit/>
          </a:bodyPr>
          <a:lstStyle/>
          <a:p>
            <a:r>
              <a:rPr lang="en-US" dirty="0" smtClean="0"/>
              <a:t>RDD: </a:t>
            </a:r>
            <a:r>
              <a:rPr lang="en-US" b="1" dirty="0" smtClean="0">
                <a:solidFill>
                  <a:srgbClr val="E68042"/>
                </a:solidFill>
              </a:rPr>
              <a:t>y</a:t>
            </a:r>
            <a:endParaRPr lang="en-US" b="1" dirty="0">
              <a:solidFill>
                <a:srgbClr val="E68042"/>
              </a:solidFill>
            </a:endParaRPr>
          </a:p>
        </p:txBody>
      </p:sp>
      <p:sp>
        <p:nvSpPr>
          <p:cNvPr id="21" name="TextBox 20"/>
          <p:cNvSpPr txBox="1"/>
          <p:nvPr/>
        </p:nvSpPr>
        <p:spPr>
          <a:xfrm>
            <a:off x="6343700" y="4621666"/>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22" name="TextBox 21"/>
          <p:cNvSpPr txBox="1"/>
          <p:nvPr/>
        </p:nvSpPr>
        <p:spPr>
          <a:xfrm>
            <a:off x="6354333" y="5041415"/>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25" name="TextBox 24"/>
          <p:cNvSpPr txBox="1"/>
          <p:nvPr/>
        </p:nvSpPr>
        <p:spPr>
          <a:xfrm>
            <a:off x="5907855" y="2180549"/>
            <a:ext cx="4217093" cy="307777"/>
          </a:xfrm>
          <a:prstGeom prst="rect">
            <a:avLst/>
          </a:prstGeom>
          <a:noFill/>
        </p:spPr>
        <p:txBody>
          <a:bodyPr wrap="square" rtlCol="0">
            <a:spAutoFit/>
          </a:bodyPr>
          <a:lstStyle/>
          <a:p>
            <a:r>
              <a:rPr lang="en-US" sz="1400" b="1" dirty="0" err="1" smtClean="0">
                <a:latin typeface="Consolas" panose="020B0609020204030204" pitchFamily="49" charset="0"/>
                <a:cs typeface="Consolas" panose="020B0609020204030204" pitchFamily="49" charset="0"/>
              </a:rPr>
              <a:t>groupBy</a:t>
            </a:r>
            <a:r>
              <a:rPr lang="en-US" sz="1400" b="1" dirty="0" smtClean="0">
                <a:latin typeface="Consolas" panose="020B0609020204030204" pitchFamily="49" charset="0"/>
                <a:cs typeface="Consolas" panose="020B0609020204030204" pitchFamily="49" charset="0"/>
              </a:rPr>
              <a:t>(</a:t>
            </a:r>
            <a:r>
              <a:rPr lang="en-US" sz="1400" b="1" i="1" dirty="0" smtClean="0">
                <a:solidFill>
                  <a:srgbClr val="FF0000"/>
                </a:solidFill>
                <a:latin typeface="Consolas" panose="020B0609020204030204" pitchFamily="49" charset="0"/>
                <a:cs typeface="Consolas" panose="020B0609020204030204" pitchFamily="49" charset="0"/>
              </a:rPr>
              <a:t>f</a:t>
            </a:r>
            <a:r>
              <a:rPr lang="en-US" sz="1400" b="1" dirty="0" smtClean="0">
                <a:latin typeface="Consolas" panose="020B0609020204030204" pitchFamily="49" charset="0"/>
                <a:cs typeface="Consolas" panose="020B0609020204030204" pitchFamily="49" charset="0"/>
              </a:rPr>
              <a:t>, </a:t>
            </a:r>
            <a:r>
              <a:rPr lang="en-US" sz="1400" b="1" i="1" dirty="0" err="1" smtClean="0">
                <a:solidFill>
                  <a:srgbClr val="915CCC"/>
                </a:solidFill>
                <a:latin typeface="Consolas" panose="020B0609020204030204" pitchFamily="49" charset="0"/>
                <a:cs typeface="Consolas" panose="020B0609020204030204" pitchFamily="49" charset="0"/>
              </a:rPr>
              <a:t>numPartitions</a:t>
            </a:r>
            <a:r>
              <a:rPr lang="en-US" sz="1400" b="1" i="1" dirty="0" smtClean="0">
                <a:solidFill>
                  <a:srgbClr val="915CCC"/>
                </a:solidFill>
                <a:latin typeface="Consolas" panose="020B0609020204030204" pitchFamily="49" charset="0"/>
                <a:cs typeface="Consolas" panose="020B0609020204030204" pitchFamily="49" charset="0"/>
              </a:rPr>
              <a:t>=None</a:t>
            </a:r>
            <a:r>
              <a:rPr lang="en-US" sz="1400" b="1" dirty="0" smtClean="0">
                <a:latin typeface="Consolas" panose="020B0609020204030204" pitchFamily="49" charset="0"/>
                <a:cs typeface="Consolas" panose="020B0609020204030204" pitchFamily="49" charset="0"/>
              </a:rPr>
              <a:t>)</a:t>
            </a:r>
            <a:endParaRPr lang="en-US" sz="1400" b="1" dirty="0">
              <a:latin typeface="Consolas" panose="020B0609020204030204" pitchFamily="49" charset="0"/>
              <a:cs typeface="Consolas" panose="020B0609020204030204" pitchFamily="49" charset="0"/>
            </a:endParaRPr>
          </a:p>
        </p:txBody>
      </p:sp>
      <p:sp>
        <p:nvSpPr>
          <p:cNvPr id="26" name="TextBox 25"/>
          <p:cNvSpPr txBox="1"/>
          <p:nvPr/>
        </p:nvSpPr>
        <p:spPr>
          <a:xfrm>
            <a:off x="2739301" y="2741683"/>
            <a:ext cx="7534252" cy="646331"/>
          </a:xfrm>
          <a:prstGeom prst="rect">
            <a:avLst/>
          </a:prstGeom>
          <a:noFill/>
        </p:spPr>
        <p:txBody>
          <a:bodyPr wrap="square" rtlCol="0">
            <a:spAutoFit/>
          </a:bodyPr>
          <a:lstStyle/>
          <a:p>
            <a:r>
              <a:rPr lang="en-US" dirty="0"/>
              <a:t>Group the </a:t>
            </a:r>
            <a:r>
              <a:rPr lang="en-US" dirty="0" smtClean="0"/>
              <a:t>data </a:t>
            </a:r>
            <a:r>
              <a:rPr lang="en-US" dirty="0"/>
              <a:t>in </a:t>
            </a:r>
            <a:r>
              <a:rPr lang="en-US" dirty="0" smtClean="0"/>
              <a:t>the original RDD. Create pairs where the key is the output of a user function, and the value is all items for which the function yields this key.</a:t>
            </a:r>
            <a:endParaRPr lang="en-US" dirty="0"/>
          </a:p>
        </p:txBody>
      </p:sp>
      <p:pic>
        <p:nvPicPr>
          <p:cNvPr id="28" name="Picture 2" descr="http://www.insideoutretreats.com/site/images/TransformationButterfli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TextBox 30"/>
          <p:cNvSpPr txBox="1"/>
          <p:nvPr/>
        </p:nvSpPr>
        <p:spPr>
          <a:xfrm>
            <a:off x="1160520" y="5214836"/>
            <a:ext cx="5632862" cy="954107"/>
          </a:xfrm>
          <a:prstGeom prst="rect">
            <a:avLst/>
          </a:prstGeom>
          <a:noFill/>
        </p:spPr>
        <p:txBody>
          <a:bodyPr wrap="square" rtlCol="0">
            <a:spAutoFit/>
          </a:bodyPr>
          <a:lstStyle/>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p>
          <a:p>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dirty="0" smtClean="0">
                <a:latin typeface="Consolas" panose="020B0609020204030204" pitchFamily="49" charset="0"/>
                <a:ea typeface="Anonymous Pro" panose="02060609030202000504" pitchFamily="49" charset="0"/>
                <a:cs typeface="Consolas" panose="020B0609020204030204" pitchFamily="49" charset="0"/>
              </a:rPr>
              <a:t>Array</a:t>
            </a:r>
            <a:r>
              <a:rPr lang="en-US" sz="1400" dirty="0">
                <a:latin typeface="Consolas" panose="020B0609020204030204" pitchFamily="49" charset="0"/>
                <a:ea typeface="Anonymous Pro" panose="02060609030202000504" pitchFamily="49" charset="0"/>
                <a:cs typeface="Consolas" panose="020B0609020204030204" pitchFamily="49" charset="0"/>
              </a:rPr>
              <a:t>("John", "Fred", "Anna", "James"))</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.groupBy</a:t>
            </a:r>
            <a:r>
              <a:rPr lang="en-US" sz="1400" dirty="0">
                <a:latin typeface="Consolas" panose="020B0609020204030204" pitchFamily="49" charset="0"/>
                <a:ea typeface="Anonymous Pro" panose="02060609030202000504" pitchFamily="49" charset="0"/>
                <a:cs typeface="Consolas" panose="020B0609020204030204" pitchFamily="49" charset="0"/>
              </a:rPr>
              <a:t>(w =&gt; </a:t>
            </a:r>
            <a:r>
              <a:rPr lang="en-US" sz="1400" dirty="0" err="1">
                <a:latin typeface="Consolas" panose="020B0609020204030204" pitchFamily="49" charset="0"/>
                <a:ea typeface="Anonymous Pro" panose="02060609030202000504" pitchFamily="49" charset="0"/>
                <a:cs typeface="Consolas" panose="020B0609020204030204" pitchFamily="49" charset="0"/>
              </a:rPr>
              <a:t>w.charAt</a:t>
            </a:r>
            <a:r>
              <a:rPr lang="en-US" sz="1400" dirty="0">
                <a:latin typeface="Consolas" panose="020B0609020204030204" pitchFamily="49" charset="0"/>
                <a:ea typeface="Anonymous Pro" panose="02060609030202000504" pitchFamily="49" charset="0"/>
                <a:cs typeface="Consolas" panose="020B0609020204030204" pitchFamily="49" charset="0"/>
              </a:rPr>
              <a:t>(0))</a:t>
            </a:r>
          </a:p>
          <a:p>
            <a:r>
              <a:rPr lang="en-US" sz="1400" dirty="0" err="1">
                <a:latin typeface="Consolas" panose="020B0609020204030204" pitchFamily="49" charset="0"/>
                <a:ea typeface="Anonymous Pro" panose="02060609030202000504" pitchFamily="49" charset="0"/>
                <a:cs typeface="Consolas" panose="020B0609020204030204" pitchFamily="49" charset="0"/>
              </a:rPr>
              <a:t>println</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b="1" dirty="0" err="1">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p:txBody>
      </p:sp>
      <p:sp>
        <p:nvSpPr>
          <p:cNvPr id="24" name="Rectangle 23"/>
          <p:cNvSpPr/>
          <p:nvPr/>
        </p:nvSpPr>
        <p:spPr>
          <a:xfrm>
            <a:off x="4971710" y="844068"/>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124110" y="996468"/>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7990656" y="818515"/>
            <a:ext cx="95561" cy="121941"/>
          </a:xfrm>
          <a:prstGeom prst="rect">
            <a:avLst/>
          </a:prstGeom>
          <a:solidFill>
            <a:srgbClr val="FFFF00"/>
          </a:solidFill>
        </p:spPr>
        <p:txBody>
          <a:bodyPr wrap="square" rtlCol="0">
            <a:spAutoFit/>
          </a:bodyPr>
          <a:lstStyle/>
          <a:p>
            <a:pPr algn="ctr"/>
            <a:endParaRPr lang="en-US" sz="1400" dirty="0">
              <a:solidFill>
                <a:schemeClr val="bg1"/>
              </a:solidFill>
            </a:endParaRPr>
          </a:p>
        </p:txBody>
      </p:sp>
      <p:pic>
        <p:nvPicPr>
          <p:cNvPr id="41" name="Picture 4" descr="http://pixabay.com/static/uploads/photo/2012/04/24/11/21/merging-39400_64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Rectangle 32"/>
          <p:cNvSpPr/>
          <p:nvPr/>
        </p:nvSpPr>
        <p:spPr>
          <a:xfrm>
            <a:off x="8203699" y="983726"/>
            <a:ext cx="1666988" cy="714669"/>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8213932" y="992454"/>
            <a:ext cx="95561" cy="121941"/>
          </a:xfrm>
          <a:prstGeom prst="rect">
            <a:avLst/>
          </a:prstGeom>
          <a:solidFill>
            <a:srgbClr val="7030A0"/>
          </a:solidFill>
        </p:spPr>
        <p:txBody>
          <a:bodyPr wrap="square" rtlCol="0">
            <a:spAutoFit/>
          </a:bodyPr>
          <a:lstStyle/>
          <a:p>
            <a:pPr algn="ctr"/>
            <a:endParaRPr lang="en-US" sz="1400" dirty="0">
              <a:solidFill>
                <a:schemeClr val="bg1"/>
              </a:solidFill>
            </a:endParaRPr>
          </a:p>
        </p:txBody>
      </p:sp>
      <p:sp>
        <p:nvSpPr>
          <p:cNvPr id="34" name="TextBox 33"/>
          <p:cNvSpPr txBox="1"/>
          <p:nvPr/>
        </p:nvSpPr>
        <p:spPr>
          <a:xfrm>
            <a:off x="7815575" y="634928"/>
            <a:ext cx="95561" cy="121941"/>
          </a:xfrm>
          <a:prstGeom prst="rect">
            <a:avLst/>
          </a:prstGeom>
          <a:solidFill>
            <a:srgbClr val="92D050"/>
          </a:solidFill>
        </p:spPr>
        <p:txBody>
          <a:bodyPr wrap="square" rtlCol="0">
            <a:spAutoFit/>
          </a:bodyPr>
          <a:lstStyle/>
          <a:p>
            <a:pPr algn="ctr"/>
            <a:endParaRPr lang="en-US" sz="1400" dirty="0">
              <a:solidFill>
                <a:schemeClr val="bg1"/>
              </a:solidFill>
            </a:endParaRPr>
          </a:p>
        </p:txBody>
      </p:sp>
    </p:spTree>
    <p:extLst>
      <p:ext uri="{BB962C8B-B14F-4D97-AF65-F5344CB8AC3E}">
        <p14:creationId xmlns:p14="http://schemas.microsoft.com/office/powerpoint/2010/main" val="1831858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groupByKey</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774699" y="2695430"/>
            <a:ext cx="2519122" cy="461665"/>
          </a:xfrm>
          <a:prstGeom prst="rect">
            <a:avLst/>
          </a:prstGeom>
          <a:noFill/>
        </p:spPr>
        <p:txBody>
          <a:bodyPr wrap="square" rtlCol="0">
            <a:spAutoFit/>
          </a:bodyPr>
          <a:lstStyle/>
          <a:p>
            <a:r>
              <a:rPr lang="en-US" sz="2400" dirty="0"/>
              <a:t>5</a:t>
            </a:r>
            <a:r>
              <a:rPr lang="en-US" sz="2400" dirty="0" smtClean="0"/>
              <a:t> items in RDD</a:t>
            </a:r>
            <a:endParaRPr lang="en-US" sz="2400" dirty="0"/>
          </a:p>
        </p:txBody>
      </p:sp>
      <p:sp>
        <p:nvSpPr>
          <p:cNvPr id="7" name="TextBox 6"/>
          <p:cNvSpPr txBox="1"/>
          <p:nvPr/>
        </p:nvSpPr>
        <p:spPr>
          <a:xfrm rot="2838900">
            <a:off x="923283" y="4458589"/>
            <a:ext cx="2014584" cy="307777"/>
          </a:xfrm>
          <a:prstGeom prst="rect">
            <a:avLst/>
          </a:prstGeom>
          <a:noFill/>
        </p:spPr>
        <p:txBody>
          <a:bodyPr wrap="square" rtlCol="0">
            <a:spAutoFit/>
          </a:bodyPr>
          <a:lstStyle/>
          <a:p>
            <a:r>
              <a:rPr lang="en-US" sz="1400" dirty="0" smtClean="0"/>
              <a:t>(partitions not shown)</a:t>
            </a:r>
            <a:endParaRPr lang="en-US" sz="1400" dirty="0"/>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Pair 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11"/>
          <p:cNvSpPr/>
          <p:nvPr/>
        </p:nvSpPr>
        <p:spPr>
          <a:xfrm>
            <a:off x="2864353" y="394783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256702" y="4311044"/>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753453" y="2891731"/>
            <a:ext cx="344792" cy="307777"/>
          </a:xfrm>
          <a:prstGeom prst="rect">
            <a:avLst/>
          </a:prstGeom>
          <a:solidFill>
            <a:srgbClr val="FFFF00"/>
          </a:solidFill>
        </p:spPr>
        <p:txBody>
          <a:bodyPr wrap="square" rtlCol="0">
            <a:spAutoFit/>
          </a:bodyPr>
          <a:lstStyle/>
          <a:p>
            <a:pPr algn="ctr"/>
            <a:r>
              <a:rPr lang="en-US" sz="1400" dirty="0"/>
              <a:t>B</a:t>
            </a:r>
          </a:p>
        </p:txBody>
      </p:sp>
      <p:sp>
        <p:nvSpPr>
          <p:cNvPr id="16" name="TextBox 15"/>
          <p:cNvSpPr txBox="1"/>
          <p:nvPr/>
        </p:nvSpPr>
        <p:spPr>
          <a:xfrm>
            <a:off x="2148871" y="3252821"/>
            <a:ext cx="344792" cy="307777"/>
          </a:xfrm>
          <a:prstGeom prst="rect">
            <a:avLst/>
          </a:prstGeom>
          <a:solidFill>
            <a:srgbClr val="FFFF00"/>
          </a:solidFill>
        </p:spPr>
        <p:txBody>
          <a:bodyPr wrap="square" rtlCol="0">
            <a:spAutoFit/>
          </a:bodyPr>
          <a:lstStyle/>
          <a:p>
            <a:pPr algn="ctr"/>
            <a:r>
              <a:rPr lang="en-US" sz="1400" dirty="0"/>
              <a:t>B</a:t>
            </a:r>
          </a:p>
        </p:txBody>
      </p:sp>
      <p:sp>
        <p:nvSpPr>
          <p:cNvPr id="17" name="TextBox 16"/>
          <p:cNvSpPr txBox="1"/>
          <p:nvPr/>
        </p:nvSpPr>
        <p:spPr>
          <a:xfrm>
            <a:off x="3284522" y="4333171"/>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18" name="TextBox 17"/>
          <p:cNvSpPr txBox="1"/>
          <p:nvPr/>
        </p:nvSpPr>
        <p:spPr>
          <a:xfrm>
            <a:off x="2539586" y="3586305"/>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19" name="TextBox 18"/>
          <p:cNvSpPr txBox="1"/>
          <p:nvPr/>
        </p:nvSpPr>
        <p:spPr>
          <a:xfrm>
            <a:off x="2884378" y="3968765"/>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20" name="TextBox 19"/>
          <p:cNvSpPr txBox="1"/>
          <p:nvPr/>
        </p:nvSpPr>
        <p:spPr>
          <a:xfrm>
            <a:off x="2083259" y="2869122"/>
            <a:ext cx="301896" cy="307777"/>
          </a:xfrm>
          <a:prstGeom prst="rect">
            <a:avLst/>
          </a:prstGeom>
          <a:noFill/>
        </p:spPr>
        <p:txBody>
          <a:bodyPr wrap="square" rtlCol="0">
            <a:spAutoFit/>
          </a:bodyPr>
          <a:lstStyle/>
          <a:p>
            <a:pPr algn="ctr"/>
            <a:r>
              <a:rPr lang="en-US" sz="1400" dirty="0">
                <a:solidFill>
                  <a:schemeClr val="bg1"/>
                </a:solidFill>
              </a:rPr>
              <a:t>5</a:t>
            </a:r>
          </a:p>
        </p:txBody>
      </p:sp>
      <p:sp>
        <p:nvSpPr>
          <p:cNvPr id="22" name="TextBox 21"/>
          <p:cNvSpPr txBox="1"/>
          <p:nvPr/>
        </p:nvSpPr>
        <p:spPr>
          <a:xfrm>
            <a:off x="2474205" y="3229948"/>
            <a:ext cx="301896" cy="307777"/>
          </a:xfrm>
          <a:prstGeom prst="rect">
            <a:avLst/>
          </a:prstGeom>
          <a:noFill/>
        </p:spPr>
        <p:txBody>
          <a:bodyPr wrap="square" rtlCol="0">
            <a:spAutoFit/>
          </a:bodyPr>
          <a:lstStyle/>
          <a:p>
            <a:pPr algn="ctr"/>
            <a:r>
              <a:rPr lang="en-US" sz="1400" dirty="0" smtClean="0">
                <a:solidFill>
                  <a:schemeClr val="bg1"/>
                </a:solidFill>
              </a:rPr>
              <a:t>4</a:t>
            </a:r>
            <a:endParaRPr lang="en-US" sz="1400" dirty="0">
              <a:solidFill>
                <a:schemeClr val="bg1"/>
              </a:solidFill>
            </a:endParaRPr>
          </a:p>
        </p:txBody>
      </p:sp>
      <p:sp>
        <p:nvSpPr>
          <p:cNvPr id="23" name="TextBox 22"/>
          <p:cNvSpPr txBox="1"/>
          <p:nvPr/>
        </p:nvSpPr>
        <p:spPr>
          <a:xfrm>
            <a:off x="2860337" y="3566402"/>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24" name="TextBox 23"/>
          <p:cNvSpPr txBox="1"/>
          <p:nvPr/>
        </p:nvSpPr>
        <p:spPr>
          <a:xfrm>
            <a:off x="3198415" y="3951486"/>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25" name="TextBox 24"/>
          <p:cNvSpPr txBox="1"/>
          <p:nvPr/>
        </p:nvSpPr>
        <p:spPr>
          <a:xfrm>
            <a:off x="3584257" y="4313156"/>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pic>
        <p:nvPicPr>
          <p:cNvPr id="26" name="Picture 4" descr="http://pixabay.com/static/uploads/photo/2012/04/24/11/21/merging-39400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370073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groupByKey</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Pair 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12" name="Rectangle 11"/>
          <p:cNvSpPr/>
          <p:nvPr/>
        </p:nvSpPr>
        <p:spPr>
          <a:xfrm>
            <a:off x="2864353" y="394783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256702" y="4311044"/>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083259" y="2869122"/>
            <a:ext cx="301896" cy="307777"/>
          </a:xfrm>
          <a:prstGeom prst="rect">
            <a:avLst/>
          </a:prstGeom>
          <a:noFill/>
        </p:spPr>
        <p:txBody>
          <a:bodyPr wrap="square" rtlCol="0">
            <a:spAutoFit/>
          </a:bodyPr>
          <a:lstStyle/>
          <a:p>
            <a:pPr algn="ctr"/>
            <a:r>
              <a:rPr lang="en-US" sz="1400" dirty="0">
                <a:solidFill>
                  <a:schemeClr val="bg1"/>
                </a:solidFill>
              </a:rPr>
              <a:t>5</a:t>
            </a:r>
          </a:p>
        </p:txBody>
      </p:sp>
      <p:sp>
        <p:nvSpPr>
          <p:cNvPr id="22" name="TextBox 21"/>
          <p:cNvSpPr txBox="1"/>
          <p:nvPr/>
        </p:nvSpPr>
        <p:spPr>
          <a:xfrm>
            <a:off x="2474205" y="3229948"/>
            <a:ext cx="301896" cy="307777"/>
          </a:xfrm>
          <a:prstGeom prst="rect">
            <a:avLst/>
          </a:prstGeom>
          <a:noFill/>
        </p:spPr>
        <p:txBody>
          <a:bodyPr wrap="square" rtlCol="0">
            <a:spAutoFit/>
          </a:bodyPr>
          <a:lstStyle/>
          <a:p>
            <a:pPr algn="ctr"/>
            <a:r>
              <a:rPr lang="en-US" sz="1400" dirty="0" smtClean="0">
                <a:solidFill>
                  <a:schemeClr val="bg1"/>
                </a:solidFill>
              </a:rPr>
              <a:t>4</a:t>
            </a:r>
            <a:endParaRPr lang="en-US" sz="1400" dirty="0">
              <a:solidFill>
                <a:schemeClr val="bg1"/>
              </a:solidFill>
            </a:endParaRPr>
          </a:p>
        </p:txBody>
      </p:sp>
      <p:sp>
        <p:nvSpPr>
          <p:cNvPr id="23" name="TextBox 22"/>
          <p:cNvSpPr txBox="1"/>
          <p:nvPr/>
        </p:nvSpPr>
        <p:spPr>
          <a:xfrm>
            <a:off x="2860337" y="3566402"/>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24" name="TextBox 23"/>
          <p:cNvSpPr txBox="1"/>
          <p:nvPr/>
        </p:nvSpPr>
        <p:spPr>
          <a:xfrm>
            <a:off x="3198415" y="3951486"/>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25" name="TextBox 24"/>
          <p:cNvSpPr txBox="1"/>
          <p:nvPr/>
        </p:nvSpPr>
        <p:spPr>
          <a:xfrm>
            <a:off x="3584257" y="4313156"/>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27" name="TextBox 26"/>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sp>
        <p:nvSpPr>
          <p:cNvPr id="30" name="Rectangle 29"/>
          <p:cNvSpPr/>
          <p:nvPr/>
        </p:nvSpPr>
        <p:spPr>
          <a:xfrm>
            <a:off x="8141789" y="4271211"/>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156537" y="4278275"/>
            <a:ext cx="344792" cy="307777"/>
          </a:xfrm>
          <a:prstGeom prst="rect">
            <a:avLst/>
          </a:prstGeom>
          <a:solidFill>
            <a:srgbClr val="7030A0"/>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32" name="TextBox 31"/>
          <p:cNvSpPr txBox="1"/>
          <p:nvPr/>
        </p:nvSpPr>
        <p:spPr>
          <a:xfrm>
            <a:off x="8481669" y="4271211"/>
            <a:ext cx="1067912" cy="307777"/>
          </a:xfrm>
          <a:prstGeom prst="rect">
            <a:avLst/>
          </a:prstGeom>
          <a:noFill/>
        </p:spPr>
        <p:txBody>
          <a:bodyPr wrap="square" rtlCol="0">
            <a:spAutoFit/>
          </a:bodyPr>
          <a:lstStyle/>
          <a:p>
            <a:pPr algn="ctr"/>
            <a:r>
              <a:rPr lang="en-US" sz="1400" dirty="0" smtClean="0">
                <a:solidFill>
                  <a:schemeClr val="bg1"/>
                </a:solidFill>
              </a:rPr>
              <a:t>[ 2 , 3 , 1 ]</a:t>
            </a:r>
            <a:endParaRPr lang="en-US" sz="1400" dirty="0">
              <a:solidFill>
                <a:schemeClr val="bg1"/>
              </a:solidFill>
            </a:endParaRPr>
          </a:p>
        </p:txBody>
      </p:sp>
      <p:cxnSp>
        <p:nvCxnSpPr>
          <p:cNvPr id="33" name="Straight Arrow Connector 32"/>
          <p:cNvCxnSpPr/>
          <p:nvPr/>
        </p:nvCxnSpPr>
        <p:spPr>
          <a:xfrm>
            <a:off x="5306461" y="3796757"/>
            <a:ext cx="2759212" cy="7822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p:nvPr/>
        </p:nvCxnSpPr>
        <p:spPr>
          <a:xfrm>
            <a:off x="5525217" y="4124310"/>
            <a:ext cx="2510357" cy="7116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p:cNvCxnSpPr/>
          <p:nvPr/>
        </p:nvCxnSpPr>
        <p:spPr>
          <a:xfrm>
            <a:off x="5843553" y="4472311"/>
            <a:ext cx="2202012" cy="6242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9" name="Picture 4" descr="http://pixabay.com/static/uploads/photo/2012/04/24/11/21/merging-39400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a14="http://schemas.microsoft.com/office/drawing/2010/main" xmlns="">
                <a:solidFill>
                  <a:srgbClr val="FFFFFF"/>
                </a:solidFill>
              </a14:hiddenFill>
            </a:ext>
          </a:extLst>
        </p:spPr>
      </p:pic>
      <p:sp>
        <p:nvSpPr>
          <p:cNvPr id="35" name="TextBox 34"/>
          <p:cNvSpPr txBox="1"/>
          <p:nvPr/>
        </p:nvSpPr>
        <p:spPr>
          <a:xfrm>
            <a:off x="1753453" y="2891731"/>
            <a:ext cx="344792" cy="307777"/>
          </a:xfrm>
          <a:prstGeom prst="rect">
            <a:avLst/>
          </a:prstGeom>
          <a:solidFill>
            <a:srgbClr val="FFFF00"/>
          </a:solidFill>
        </p:spPr>
        <p:txBody>
          <a:bodyPr wrap="square" rtlCol="0">
            <a:spAutoFit/>
          </a:bodyPr>
          <a:lstStyle/>
          <a:p>
            <a:pPr algn="ctr"/>
            <a:r>
              <a:rPr lang="en-US" sz="1400" dirty="0"/>
              <a:t>B</a:t>
            </a:r>
          </a:p>
        </p:txBody>
      </p:sp>
      <p:sp>
        <p:nvSpPr>
          <p:cNvPr id="38" name="TextBox 37"/>
          <p:cNvSpPr txBox="1"/>
          <p:nvPr/>
        </p:nvSpPr>
        <p:spPr>
          <a:xfrm>
            <a:off x="2148871" y="3252821"/>
            <a:ext cx="344792" cy="307777"/>
          </a:xfrm>
          <a:prstGeom prst="rect">
            <a:avLst/>
          </a:prstGeom>
          <a:solidFill>
            <a:srgbClr val="FFFF00"/>
          </a:solidFill>
        </p:spPr>
        <p:txBody>
          <a:bodyPr wrap="square" rtlCol="0">
            <a:spAutoFit/>
          </a:bodyPr>
          <a:lstStyle/>
          <a:p>
            <a:pPr algn="ctr"/>
            <a:r>
              <a:rPr lang="en-US" sz="1400" dirty="0"/>
              <a:t>B</a:t>
            </a:r>
          </a:p>
        </p:txBody>
      </p:sp>
      <p:sp>
        <p:nvSpPr>
          <p:cNvPr id="40" name="TextBox 39"/>
          <p:cNvSpPr txBox="1"/>
          <p:nvPr/>
        </p:nvSpPr>
        <p:spPr>
          <a:xfrm>
            <a:off x="3284522" y="4333171"/>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41" name="TextBox 40"/>
          <p:cNvSpPr txBox="1"/>
          <p:nvPr/>
        </p:nvSpPr>
        <p:spPr>
          <a:xfrm>
            <a:off x="2539586" y="3586305"/>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42" name="TextBox 41"/>
          <p:cNvSpPr txBox="1"/>
          <p:nvPr/>
        </p:nvSpPr>
        <p:spPr>
          <a:xfrm>
            <a:off x="2884378" y="3968765"/>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Tree>
    <p:extLst>
      <p:ext uri="{BB962C8B-B14F-4D97-AF65-F5344CB8AC3E}">
        <p14:creationId xmlns:p14="http://schemas.microsoft.com/office/powerpoint/2010/main" val="2033085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groupByKey</a:t>
            </a:r>
            <a:endParaRPr lang="en-US" dirty="0"/>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Pair 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26" name="Rectangle 25"/>
          <p:cNvSpPr/>
          <p:nvPr/>
        </p:nvSpPr>
        <p:spPr>
          <a:xfrm>
            <a:off x="7785441" y="3565378"/>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sp>
        <p:nvSpPr>
          <p:cNvPr id="28" name="TextBox 27"/>
          <p:cNvSpPr txBox="1"/>
          <p:nvPr/>
        </p:nvSpPr>
        <p:spPr>
          <a:xfrm>
            <a:off x="7801814" y="3573776"/>
            <a:ext cx="344792" cy="307777"/>
          </a:xfrm>
          <a:prstGeom prst="rect">
            <a:avLst/>
          </a:prstGeom>
          <a:solidFill>
            <a:srgbClr val="FFFF00"/>
          </a:solidFill>
        </p:spPr>
        <p:txBody>
          <a:bodyPr wrap="square" rtlCol="0">
            <a:spAutoFit/>
          </a:bodyPr>
          <a:lstStyle/>
          <a:p>
            <a:pPr algn="ctr"/>
            <a:r>
              <a:rPr lang="en-US" sz="1400" dirty="0"/>
              <a:t>B</a:t>
            </a:r>
          </a:p>
        </p:txBody>
      </p:sp>
      <p:cxnSp>
        <p:nvCxnSpPr>
          <p:cNvPr id="15" name="Straight Arrow Connector 14"/>
          <p:cNvCxnSpPr/>
          <p:nvPr/>
        </p:nvCxnSpPr>
        <p:spPr>
          <a:xfrm>
            <a:off x="4320700" y="3069030"/>
            <a:ext cx="3381916" cy="9328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p:cNvCxnSpPr/>
          <p:nvPr/>
        </p:nvCxnSpPr>
        <p:spPr>
          <a:xfrm>
            <a:off x="4727720" y="3383836"/>
            <a:ext cx="2965897" cy="8025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p:cNvSpPr txBox="1"/>
          <p:nvPr/>
        </p:nvSpPr>
        <p:spPr>
          <a:xfrm>
            <a:off x="8109494" y="3565378"/>
            <a:ext cx="827022" cy="307777"/>
          </a:xfrm>
          <a:prstGeom prst="rect">
            <a:avLst/>
          </a:prstGeom>
          <a:noFill/>
        </p:spPr>
        <p:txBody>
          <a:bodyPr wrap="square" rtlCol="0">
            <a:spAutoFit/>
          </a:bodyPr>
          <a:lstStyle/>
          <a:p>
            <a:pPr algn="ctr"/>
            <a:r>
              <a:rPr lang="en-US" sz="1400" dirty="0" smtClean="0">
                <a:solidFill>
                  <a:schemeClr val="bg1"/>
                </a:solidFill>
              </a:rPr>
              <a:t>[ 5 , 4 ]</a:t>
            </a:r>
            <a:endParaRPr lang="en-US" sz="1400" dirty="0">
              <a:solidFill>
                <a:schemeClr val="bg1"/>
              </a:solidFill>
            </a:endParaRPr>
          </a:p>
        </p:txBody>
      </p:sp>
      <p:pic>
        <p:nvPicPr>
          <p:cNvPr id="35" name="Picture 4" descr="http://pixabay.com/static/uploads/photo/2012/04/24/11/21/merging-39400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a14="http://schemas.microsoft.com/office/drawing/2010/main" xmlns="">
                <a:solidFill>
                  <a:srgbClr val="FFFFFF"/>
                </a:solidFill>
              </a14:hiddenFill>
            </a:ext>
          </a:extLst>
        </p:spPr>
      </p:pic>
      <p:sp>
        <p:nvSpPr>
          <p:cNvPr id="52" name="Rectangle 51"/>
          <p:cNvSpPr/>
          <p:nvPr/>
        </p:nvSpPr>
        <p:spPr>
          <a:xfrm>
            <a:off x="8141789" y="4271211"/>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8156537" y="4278275"/>
            <a:ext cx="344792" cy="307777"/>
          </a:xfrm>
          <a:prstGeom prst="rect">
            <a:avLst/>
          </a:prstGeom>
          <a:solidFill>
            <a:srgbClr val="7030A0"/>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54" name="TextBox 53"/>
          <p:cNvSpPr txBox="1"/>
          <p:nvPr/>
        </p:nvSpPr>
        <p:spPr>
          <a:xfrm>
            <a:off x="8481669" y="4271211"/>
            <a:ext cx="1067912" cy="307777"/>
          </a:xfrm>
          <a:prstGeom prst="rect">
            <a:avLst/>
          </a:prstGeom>
          <a:noFill/>
        </p:spPr>
        <p:txBody>
          <a:bodyPr wrap="square" rtlCol="0">
            <a:spAutoFit/>
          </a:bodyPr>
          <a:lstStyle/>
          <a:p>
            <a:pPr algn="ctr"/>
            <a:r>
              <a:rPr lang="en-US" sz="1400" dirty="0" smtClean="0">
                <a:solidFill>
                  <a:schemeClr val="bg1"/>
                </a:solidFill>
              </a:rPr>
              <a:t>[ 2 , 3 , 1 ]</a:t>
            </a:r>
            <a:endParaRPr lang="en-US" sz="1400" dirty="0">
              <a:solidFill>
                <a:schemeClr val="bg1"/>
              </a:solidFill>
            </a:endParaRPr>
          </a:p>
        </p:txBody>
      </p:sp>
      <p:sp>
        <p:nvSpPr>
          <p:cNvPr id="55" name="Rectangle 54"/>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2864353" y="394783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3256702" y="4311044"/>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2083259" y="2869122"/>
            <a:ext cx="301896" cy="307777"/>
          </a:xfrm>
          <a:prstGeom prst="rect">
            <a:avLst/>
          </a:prstGeom>
          <a:noFill/>
        </p:spPr>
        <p:txBody>
          <a:bodyPr wrap="square" rtlCol="0">
            <a:spAutoFit/>
          </a:bodyPr>
          <a:lstStyle/>
          <a:p>
            <a:pPr algn="ctr"/>
            <a:r>
              <a:rPr lang="en-US" sz="1400" dirty="0">
                <a:solidFill>
                  <a:schemeClr val="bg1"/>
                </a:solidFill>
              </a:rPr>
              <a:t>5</a:t>
            </a:r>
          </a:p>
        </p:txBody>
      </p:sp>
      <p:sp>
        <p:nvSpPr>
          <p:cNvPr id="61" name="TextBox 60"/>
          <p:cNvSpPr txBox="1"/>
          <p:nvPr/>
        </p:nvSpPr>
        <p:spPr>
          <a:xfrm>
            <a:off x="2474205" y="3229948"/>
            <a:ext cx="301896" cy="307777"/>
          </a:xfrm>
          <a:prstGeom prst="rect">
            <a:avLst/>
          </a:prstGeom>
          <a:noFill/>
        </p:spPr>
        <p:txBody>
          <a:bodyPr wrap="square" rtlCol="0">
            <a:spAutoFit/>
          </a:bodyPr>
          <a:lstStyle/>
          <a:p>
            <a:pPr algn="ctr"/>
            <a:r>
              <a:rPr lang="en-US" sz="1400" dirty="0" smtClean="0">
                <a:solidFill>
                  <a:schemeClr val="bg1"/>
                </a:solidFill>
              </a:rPr>
              <a:t>4</a:t>
            </a:r>
            <a:endParaRPr lang="en-US" sz="1400" dirty="0">
              <a:solidFill>
                <a:schemeClr val="bg1"/>
              </a:solidFill>
            </a:endParaRPr>
          </a:p>
        </p:txBody>
      </p:sp>
      <p:sp>
        <p:nvSpPr>
          <p:cNvPr id="62" name="TextBox 61"/>
          <p:cNvSpPr txBox="1"/>
          <p:nvPr/>
        </p:nvSpPr>
        <p:spPr>
          <a:xfrm>
            <a:off x="2860337" y="3566402"/>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63" name="TextBox 62"/>
          <p:cNvSpPr txBox="1"/>
          <p:nvPr/>
        </p:nvSpPr>
        <p:spPr>
          <a:xfrm>
            <a:off x="3198415" y="3951486"/>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64" name="TextBox 63"/>
          <p:cNvSpPr txBox="1"/>
          <p:nvPr/>
        </p:nvSpPr>
        <p:spPr>
          <a:xfrm>
            <a:off x="3584257" y="4313156"/>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65" name="TextBox 64"/>
          <p:cNvSpPr txBox="1"/>
          <p:nvPr/>
        </p:nvSpPr>
        <p:spPr>
          <a:xfrm>
            <a:off x="1753453" y="2891731"/>
            <a:ext cx="344792" cy="307777"/>
          </a:xfrm>
          <a:prstGeom prst="rect">
            <a:avLst/>
          </a:prstGeom>
          <a:solidFill>
            <a:srgbClr val="FFFF00"/>
          </a:solidFill>
        </p:spPr>
        <p:txBody>
          <a:bodyPr wrap="square" rtlCol="0">
            <a:spAutoFit/>
          </a:bodyPr>
          <a:lstStyle/>
          <a:p>
            <a:pPr algn="ctr"/>
            <a:r>
              <a:rPr lang="en-US" sz="1400" dirty="0"/>
              <a:t>B</a:t>
            </a:r>
          </a:p>
        </p:txBody>
      </p:sp>
      <p:sp>
        <p:nvSpPr>
          <p:cNvPr id="66" name="TextBox 65"/>
          <p:cNvSpPr txBox="1"/>
          <p:nvPr/>
        </p:nvSpPr>
        <p:spPr>
          <a:xfrm>
            <a:off x="2148871" y="3252821"/>
            <a:ext cx="344792" cy="307777"/>
          </a:xfrm>
          <a:prstGeom prst="rect">
            <a:avLst/>
          </a:prstGeom>
          <a:solidFill>
            <a:srgbClr val="FFFF00"/>
          </a:solidFill>
        </p:spPr>
        <p:txBody>
          <a:bodyPr wrap="square" rtlCol="0">
            <a:spAutoFit/>
          </a:bodyPr>
          <a:lstStyle/>
          <a:p>
            <a:pPr algn="ctr"/>
            <a:r>
              <a:rPr lang="en-US" sz="1400" dirty="0"/>
              <a:t>B</a:t>
            </a:r>
          </a:p>
        </p:txBody>
      </p:sp>
      <p:sp>
        <p:nvSpPr>
          <p:cNvPr id="67" name="TextBox 66"/>
          <p:cNvSpPr txBox="1"/>
          <p:nvPr/>
        </p:nvSpPr>
        <p:spPr>
          <a:xfrm>
            <a:off x="3284522" y="4333171"/>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68" name="TextBox 67"/>
          <p:cNvSpPr txBox="1"/>
          <p:nvPr/>
        </p:nvSpPr>
        <p:spPr>
          <a:xfrm>
            <a:off x="2539586" y="3586305"/>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69" name="TextBox 68"/>
          <p:cNvSpPr txBox="1"/>
          <p:nvPr/>
        </p:nvSpPr>
        <p:spPr>
          <a:xfrm>
            <a:off x="2884378" y="3968765"/>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Tree>
    <p:extLst>
      <p:ext uri="{BB962C8B-B14F-4D97-AF65-F5344CB8AC3E}">
        <p14:creationId xmlns:p14="http://schemas.microsoft.com/office/powerpoint/2010/main" val="1745055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groupByKey</a:t>
            </a:r>
            <a:endParaRPr lang="en-US" dirty="0"/>
          </a:p>
        </p:txBody>
      </p:sp>
      <p:sp>
        <p:nvSpPr>
          <p:cNvPr id="3" name="Rectangle 2"/>
          <p:cNvSpPr/>
          <p:nvPr/>
        </p:nvSpPr>
        <p:spPr>
          <a:xfrm>
            <a:off x="8543337" y="751177"/>
            <a:ext cx="1666988" cy="714669"/>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788189" y="956766"/>
            <a:ext cx="1666988" cy="714669"/>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160126" y="672066"/>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308768" y="801427"/>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8" y="5496998"/>
            <a:ext cx="384473" cy="56634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560" y="3815985"/>
            <a:ext cx="564230" cy="564230"/>
          </a:xfrm>
          <a:prstGeom prst="rect">
            <a:avLst/>
          </a:prstGeom>
        </p:spPr>
      </p:pic>
      <p:cxnSp>
        <p:nvCxnSpPr>
          <p:cNvPr id="14" name="Straight Connector 13"/>
          <p:cNvCxnSpPr/>
          <p:nvPr/>
        </p:nvCxnSpPr>
        <p:spPr>
          <a:xfrm>
            <a:off x="1163785" y="4893485"/>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1160518" y="3549135"/>
            <a:ext cx="6216191" cy="954107"/>
          </a:xfrm>
          <a:prstGeom prst="rect">
            <a:avLst/>
          </a:prstGeom>
          <a:noFill/>
        </p:spPr>
        <p:txBody>
          <a:bodyPr wrap="square" rtlCol="0">
            <a:spAutoFit/>
          </a:bodyPr>
          <a:lstStyle/>
          <a:p>
            <a:r>
              <a:rPr lang="en-US" sz="1400" b="1" dirty="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([('B',5),('B',4),('A',3),('A',2),('A',1)])</a:t>
            </a:r>
          </a:p>
          <a:p>
            <a:r>
              <a:rPr lang="en-US" sz="1400" b="1" dirty="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.groupByKey</a:t>
            </a:r>
            <a:r>
              <a:rPr lang="en-US" sz="1400" dirty="0">
                <a:latin typeface="Consolas" panose="020B0609020204030204" pitchFamily="49" charset="0"/>
                <a:ea typeface="Anonymous Pro" panose="02060609030202000504" pitchFamily="49" charset="0"/>
                <a:cs typeface="Consolas" panose="020B0609020204030204" pitchFamily="49" charset="0"/>
              </a:rPr>
              <a:t>()</a:t>
            </a:r>
          </a:p>
          <a:p>
            <a:r>
              <a:rPr lang="en-US" sz="1400" dirty="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p>
          <a:p>
            <a:r>
              <a:rPr lang="en-US" sz="1400" dirty="0">
                <a:latin typeface="Consolas" panose="020B0609020204030204" pitchFamily="49" charset="0"/>
                <a:ea typeface="Anonymous Pro" panose="02060609030202000504" pitchFamily="49" charset="0"/>
                <a:cs typeface="Consolas" panose="020B0609020204030204" pitchFamily="49" charset="0"/>
              </a:rPr>
              <a:t>print(list((j[0], list(j[1])) for j in </a:t>
            </a:r>
            <a:r>
              <a:rPr lang="en-US" sz="1400" b="1" dirty="0" err="1">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p>
        </p:txBody>
      </p:sp>
      <p:sp>
        <p:nvSpPr>
          <p:cNvPr id="17" name="TextBox 16"/>
          <p:cNvSpPr txBox="1"/>
          <p:nvPr/>
        </p:nvSpPr>
        <p:spPr>
          <a:xfrm>
            <a:off x="7411428" y="4619956"/>
            <a:ext cx="4913764" cy="738664"/>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[('B', 5</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'B', 4</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'A', 3</a:t>
            </a:r>
            <a:r>
              <a:rPr lang="en-US" sz="1400" dirty="0" smtClean="0">
                <a:latin typeface="Consolas" panose="020B0609020204030204" pitchFamily="49" charset="0"/>
                <a:cs typeface="Consolas" panose="020B0609020204030204" pitchFamily="49" charset="0"/>
              </a:rPr>
              <a:t>),('A</a:t>
            </a:r>
            <a:r>
              <a:rPr lang="en-US" sz="1400" dirty="0">
                <a:latin typeface="Consolas" panose="020B0609020204030204" pitchFamily="49" charset="0"/>
                <a:cs typeface="Consolas" panose="020B0609020204030204" pitchFamily="49" charset="0"/>
              </a:rPr>
              <a:t>', 2</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'A', 1</a:t>
            </a:r>
            <a:r>
              <a:rPr lang="en-US" sz="1400" dirty="0" smtClean="0">
                <a:latin typeface="Consolas" panose="020B0609020204030204" pitchFamily="49" charset="0"/>
                <a:cs typeface="Consolas" panose="020B0609020204030204" pitchFamily="49" charset="0"/>
              </a:rPr>
              <a:t>)]</a:t>
            </a:r>
            <a:br>
              <a:rPr lang="en-US" sz="1400" dirty="0" smtClean="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[('A', </a:t>
            </a:r>
            <a:r>
              <a:rPr lang="en-US" sz="1400" dirty="0" smtClean="0">
                <a:latin typeface="Consolas" panose="020B0609020204030204" pitchFamily="49" charset="0"/>
                <a:cs typeface="Consolas" panose="020B0609020204030204" pitchFamily="49" charset="0"/>
              </a:rPr>
              <a:t>[2, 3, </a:t>
            </a:r>
            <a:r>
              <a:rPr lang="en-US" sz="1400" dirty="0">
                <a:latin typeface="Consolas" panose="020B0609020204030204" pitchFamily="49" charset="0"/>
                <a:cs typeface="Consolas" panose="020B0609020204030204" pitchFamily="49" charset="0"/>
              </a:rPr>
              <a:t>1</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'B</a:t>
            </a:r>
            <a:r>
              <a:rPr lang="en-US" sz="1400" dirty="0" smtClean="0">
                <a:latin typeface="Consolas" panose="020B0609020204030204" pitchFamily="49" charset="0"/>
                <a:cs typeface="Consolas" panose="020B0609020204030204" pitchFamily="49" charset="0"/>
              </a:rPr>
              <a:t>',[5</a:t>
            </a:r>
            <a:r>
              <a:rPr lang="en-US" sz="1400" dirty="0">
                <a:latin typeface="Consolas" panose="020B0609020204030204" pitchFamily="49" charset="0"/>
                <a:cs typeface="Consolas" panose="020B0609020204030204" pitchFamily="49" charset="0"/>
              </a:rPr>
              <a:t>, 4])]</a:t>
            </a:r>
          </a:p>
        </p:txBody>
      </p:sp>
      <p:pic>
        <p:nvPicPr>
          <p:cNvPr id="18" name="Picture 17"/>
          <p:cNvPicPr>
            <a:picLocks noChangeAspect="1"/>
          </p:cNvPicPr>
          <p:nvPr/>
        </p:nvPicPr>
        <p:blipFill>
          <a:blip r:embed="rId5"/>
          <a:stretch>
            <a:fillRect/>
          </a:stretch>
        </p:blipFill>
        <p:spPr>
          <a:xfrm>
            <a:off x="9080167" y="3954297"/>
            <a:ext cx="542450" cy="542450"/>
          </a:xfrm>
          <a:prstGeom prst="rect">
            <a:avLst/>
          </a:prstGeom>
        </p:spPr>
      </p:pic>
      <p:sp>
        <p:nvSpPr>
          <p:cNvPr id="19" name="TextBox 18"/>
          <p:cNvSpPr txBox="1"/>
          <p:nvPr/>
        </p:nvSpPr>
        <p:spPr>
          <a:xfrm>
            <a:off x="5279036" y="158075"/>
            <a:ext cx="919522" cy="369332"/>
          </a:xfrm>
          <a:prstGeom prst="rect">
            <a:avLst/>
          </a:prstGeom>
          <a:noFill/>
        </p:spPr>
        <p:txBody>
          <a:bodyPr wrap="square" rtlCol="0">
            <a:spAutoFit/>
          </a:bodyPr>
          <a:lstStyle/>
          <a:p>
            <a:r>
              <a:rPr lang="en-US" dirty="0" smtClean="0"/>
              <a:t>RDD: </a:t>
            </a:r>
            <a:r>
              <a:rPr lang="en-US" b="1" dirty="0" smtClean="0">
                <a:solidFill>
                  <a:srgbClr val="1482AC"/>
                </a:solidFill>
              </a:rPr>
              <a:t>x</a:t>
            </a:r>
            <a:endParaRPr lang="en-US" b="1" dirty="0">
              <a:solidFill>
                <a:srgbClr val="1482AC"/>
              </a:solidFill>
            </a:endParaRPr>
          </a:p>
        </p:txBody>
      </p:sp>
      <p:sp>
        <p:nvSpPr>
          <p:cNvPr id="20" name="TextBox 19"/>
          <p:cNvSpPr txBox="1"/>
          <p:nvPr/>
        </p:nvSpPr>
        <p:spPr>
          <a:xfrm>
            <a:off x="8051299" y="152010"/>
            <a:ext cx="919522" cy="369332"/>
          </a:xfrm>
          <a:prstGeom prst="rect">
            <a:avLst/>
          </a:prstGeom>
          <a:noFill/>
        </p:spPr>
        <p:txBody>
          <a:bodyPr wrap="square" rtlCol="0">
            <a:spAutoFit/>
          </a:bodyPr>
          <a:lstStyle/>
          <a:p>
            <a:r>
              <a:rPr lang="en-US" dirty="0" smtClean="0"/>
              <a:t>RDD: </a:t>
            </a:r>
            <a:r>
              <a:rPr lang="en-US" b="1" dirty="0" smtClean="0">
                <a:solidFill>
                  <a:srgbClr val="E68042"/>
                </a:solidFill>
              </a:rPr>
              <a:t>y</a:t>
            </a:r>
            <a:endParaRPr lang="en-US" b="1" dirty="0">
              <a:solidFill>
                <a:srgbClr val="E68042"/>
              </a:solidFill>
            </a:endParaRPr>
          </a:p>
        </p:txBody>
      </p:sp>
      <p:sp>
        <p:nvSpPr>
          <p:cNvPr id="21" name="TextBox 20"/>
          <p:cNvSpPr txBox="1"/>
          <p:nvPr/>
        </p:nvSpPr>
        <p:spPr>
          <a:xfrm>
            <a:off x="7059373" y="4599649"/>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22" name="TextBox 21"/>
          <p:cNvSpPr txBox="1"/>
          <p:nvPr/>
        </p:nvSpPr>
        <p:spPr>
          <a:xfrm>
            <a:off x="7070006" y="5019398"/>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25" name="TextBox 24"/>
          <p:cNvSpPr txBox="1"/>
          <p:nvPr/>
        </p:nvSpPr>
        <p:spPr>
          <a:xfrm>
            <a:off x="5907855" y="2180549"/>
            <a:ext cx="4217093" cy="307777"/>
          </a:xfrm>
          <a:prstGeom prst="rect">
            <a:avLst/>
          </a:prstGeom>
          <a:noFill/>
        </p:spPr>
        <p:txBody>
          <a:bodyPr wrap="square" rtlCol="0">
            <a:spAutoFit/>
          </a:bodyPr>
          <a:lstStyle/>
          <a:p>
            <a:r>
              <a:rPr lang="en-US" sz="1400" b="1" dirty="0" err="1" smtClean="0">
                <a:latin typeface="Consolas" panose="020B0609020204030204" pitchFamily="49" charset="0"/>
                <a:cs typeface="Consolas" panose="020B0609020204030204" pitchFamily="49" charset="0"/>
              </a:rPr>
              <a:t>groupByKey</a:t>
            </a:r>
            <a:r>
              <a:rPr lang="en-US" sz="1400" b="1" dirty="0" smtClean="0">
                <a:latin typeface="Consolas" panose="020B0609020204030204" pitchFamily="49" charset="0"/>
                <a:cs typeface="Consolas" panose="020B0609020204030204" pitchFamily="49" charset="0"/>
              </a:rPr>
              <a:t>(</a:t>
            </a:r>
            <a:r>
              <a:rPr lang="en-US" sz="1400" b="1" i="1" dirty="0" err="1" smtClean="0">
                <a:solidFill>
                  <a:srgbClr val="915CCC"/>
                </a:solidFill>
                <a:latin typeface="Consolas" panose="020B0609020204030204" pitchFamily="49" charset="0"/>
                <a:cs typeface="Consolas" panose="020B0609020204030204" pitchFamily="49" charset="0"/>
              </a:rPr>
              <a:t>numPartitions</a:t>
            </a:r>
            <a:r>
              <a:rPr lang="en-US" sz="1400" b="1" i="1" dirty="0" smtClean="0">
                <a:solidFill>
                  <a:srgbClr val="915CCC"/>
                </a:solidFill>
                <a:latin typeface="Consolas" panose="020B0609020204030204" pitchFamily="49" charset="0"/>
                <a:cs typeface="Consolas" panose="020B0609020204030204" pitchFamily="49" charset="0"/>
              </a:rPr>
              <a:t>=None</a:t>
            </a:r>
            <a:r>
              <a:rPr lang="en-US" sz="1400" b="1" dirty="0" smtClean="0">
                <a:latin typeface="Consolas" panose="020B0609020204030204" pitchFamily="49" charset="0"/>
                <a:cs typeface="Consolas" panose="020B0609020204030204" pitchFamily="49" charset="0"/>
              </a:rPr>
              <a:t>)</a:t>
            </a:r>
            <a:endParaRPr lang="en-US" sz="1400" b="1" dirty="0">
              <a:latin typeface="Consolas" panose="020B0609020204030204" pitchFamily="49" charset="0"/>
              <a:cs typeface="Consolas" panose="020B0609020204030204" pitchFamily="49" charset="0"/>
            </a:endParaRPr>
          </a:p>
        </p:txBody>
      </p:sp>
      <p:sp>
        <p:nvSpPr>
          <p:cNvPr id="26" name="TextBox 25"/>
          <p:cNvSpPr txBox="1"/>
          <p:nvPr/>
        </p:nvSpPr>
        <p:spPr>
          <a:xfrm>
            <a:off x="2739301" y="2741683"/>
            <a:ext cx="7534252" cy="646331"/>
          </a:xfrm>
          <a:prstGeom prst="rect">
            <a:avLst/>
          </a:prstGeom>
          <a:noFill/>
        </p:spPr>
        <p:txBody>
          <a:bodyPr wrap="square" rtlCol="0">
            <a:spAutoFit/>
          </a:bodyPr>
          <a:lstStyle/>
          <a:p>
            <a:r>
              <a:rPr lang="en-US" dirty="0"/>
              <a:t>Group the values for each key in </a:t>
            </a:r>
            <a:r>
              <a:rPr lang="en-US" dirty="0" smtClean="0"/>
              <a:t>the original RDD. Create a new pair where the original key corresponds to this collected group of values.</a:t>
            </a:r>
            <a:endParaRPr lang="en-US" dirty="0"/>
          </a:p>
        </p:txBody>
      </p:sp>
      <p:pic>
        <p:nvPicPr>
          <p:cNvPr id="28" name="Picture 2" descr="http://www.insideoutretreats.com/site/images/TransformationButterfli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TextBox 30"/>
          <p:cNvSpPr txBox="1"/>
          <p:nvPr/>
        </p:nvSpPr>
        <p:spPr>
          <a:xfrm>
            <a:off x="1160520" y="5214836"/>
            <a:ext cx="5632862" cy="1169551"/>
          </a:xfrm>
          <a:prstGeom prst="rect">
            <a:avLst/>
          </a:prstGeom>
          <a:noFill/>
        </p:spPr>
        <p:txBody>
          <a:bodyPr wrap="square" rtlCol="0">
            <a:spAutoFit/>
          </a:bodyPr>
          <a:lstStyle/>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br>
              <a:rPr lang="en-US" sz="1400" dirty="0" smtClean="0">
                <a:latin typeface="Consolas" panose="020B0609020204030204" pitchFamily="49" charset="0"/>
                <a:ea typeface="Anonymous Pro" panose="02060609030202000504" pitchFamily="49" charset="0"/>
                <a:cs typeface="Consolas" panose="020B0609020204030204" pitchFamily="49" charset="0"/>
              </a:rPr>
            </a:br>
            <a:r>
              <a:rPr lang="en-US" sz="1400" dirty="0" smtClean="0">
                <a:latin typeface="Consolas" panose="020B0609020204030204" pitchFamily="49" charset="0"/>
                <a:ea typeface="Anonymous Pro" panose="02060609030202000504" pitchFamily="49" charset="0"/>
                <a:cs typeface="Consolas" panose="020B0609020204030204" pitchFamily="49" charset="0"/>
              </a:rPr>
              <a:t>        Array</a:t>
            </a:r>
            <a:r>
              <a:rPr lang="en-US" sz="1400" dirty="0">
                <a:latin typeface="Consolas" panose="020B0609020204030204" pitchFamily="49" charset="0"/>
                <a:ea typeface="Anonymous Pro" panose="02060609030202000504" pitchFamily="49" charset="0"/>
                <a:cs typeface="Consolas" panose="020B0609020204030204" pitchFamily="49" charset="0"/>
              </a:rPr>
              <a:t>(('B',5),('B',4</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dirty="0">
                <a:latin typeface="Consolas" panose="020B0609020204030204" pitchFamily="49" charset="0"/>
                <a:ea typeface="Anonymous Pro" panose="02060609030202000504" pitchFamily="49" charset="0"/>
                <a:cs typeface="Consolas" panose="020B0609020204030204" pitchFamily="49" charset="0"/>
              </a:rPr>
              <a:t>'A',3),('A',2),('A',1)))</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.groupByKey</a:t>
            </a:r>
            <a:r>
              <a:rPr lang="en-US" sz="1400" dirty="0">
                <a:latin typeface="Consolas" panose="020B0609020204030204" pitchFamily="49" charset="0"/>
                <a:ea typeface="Anonymous Pro" panose="02060609030202000504" pitchFamily="49" charset="0"/>
                <a:cs typeface="Consolas" panose="020B0609020204030204" pitchFamily="49" charset="0"/>
              </a:rPr>
              <a:t>()</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err="1"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p:txBody>
      </p:sp>
      <p:sp>
        <p:nvSpPr>
          <p:cNvPr id="24" name="Rectangle 23"/>
          <p:cNvSpPr/>
          <p:nvPr/>
        </p:nvSpPr>
        <p:spPr>
          <a:xfrm>
            <a:off x="6461168" y="953827"/>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613568" y="1106227"/>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65968" y="1258627"/>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6172272" y="685836"/>
            <a:ext cx="95561" cy="121941"/>
          </a:xfrm>
          <a:prstGeom prst="rect">
            <a:avLst/>
          </a:prstGeom>
          <a:solidFill>
            <a:srgbClr val="FFFF00"/>
          </a:solidFill>
        </p:spPr>
        <p:txBody>
          <a:bodyPr wrap="square" rtlCol="0">
            <a:spAutoFit/>
          </a:bodyPr>
          <a:lstStyle/>
          <a:p>
            <a:pPr algn="ctr"/>
            <a:endParaRPr lang="en-US" sz="1400" dirty="0">
              <a:solidFill>
                <a:schemeClr val="bg1"/>
              </a:solidFill>
            </a:endParaRPr>
          </a:p>
        </p:txBody>
      </p:sp>
      <p:sp>
        <p:nvSpPr>
          <p:cNvPr id="35" name="TextBox 34"/>
          <p:cNvSpPr txBox="1"/>
          <p:nvPr/>
        </p:nvSpPr>
        <p:spPr>
          <a:xfrm>
            <a:off x="6321497" y="809661"/>
            <a:ext cx="95561" cy="121941"/>
          </a:xfrm>
          <a:prstGeom prst="rect">
            <a:avLst/>
          </a:prstGeom>
          <a:solidFill>
            <a:srgbClr val="FFFF00"/>
          </a:solidFill>
        </p:spPr>
        <p:txBody>
          <a:bodyPr wrap="square" rtlCol="0">
            <a:spAutoFit/>
          </a:bodyPr>
          <a:lstStyle/>
          <a:p>
            <a:pPr algn="ctr"/>
            <a:endParaRPr lang="en-US" sz="1400" dirty="0">
              <a:solidFill>
                <a:schemeClr val="bg1"/>
              </a:solidFill>
            </a:endParaRPr>
          </a:p>
        </p:txBody>
      </p:sp>
      <p:sp>
        <p:nvSpPr>
          <p:cNvPr id="36" name="TextBox 35"/>
          <p:cNvSpPr txBox="1"/>
          <p:nvPr/>
        </p:nvSpPr>
        <p:spPr>
          <a:xfrm>
            <a:off x="6473897" y="968411"/>
            <a:ext cx="95561" cy="121941"/>
          </a:xfrm>
          <a:prstGeom prst="rect">
            <a:avLst/>
          </a:prstGeom>
          <a:solidFill>
            <a:srgbClr val="FFFF00"/>
          </a:solidFill>
        </p:spPr>
        <p:txBody>
          <a:bodyPr wrap="square" rtlCol="0">
            <a:spAutoFit/>
          </a:bodyPr>
          <a:lstStyle/>
          <a:p>
            <a:pPr algn="ctr"/>
            <a:endParaRPr lang="en-US" sz="1400" dirty="0">
              <a:solidFill>
                <a:schemeClr val="bg1"/>
              </a:solidFill>
            </a:endParaRPr>
          </a:p>
        </p:txBody>
      </p:sp>
      <p:sp>
        <p:nvSpPr>
          <p:cNvPr id="37" name="TextBox 36"/>
          <p:cNvSpPr txBox="1"/>
          <p:nvPr/>
        </p:nvSpPr>
        <p:spPr>
          <a:xfrm>
            <a:off x="8548920" y="752570"/>
            <a:ext cx="95561" cy="121941"/>
          </a:xfrm>
          <a:prstGeom prst="rect">
            <a:avLst/>
          </a:prstGeom>
          <a:solidFill>
            <a:srgbClr val="FFFF00"/>
          </a:solidFill>
        </p:spPr>
        <p:txBody>
          <a:bodyPr wrap="square" rtlCol="0">
            <a:spAutoFit/>
          </a:bodyPr>
          <a:lstStyle/>
          <a:p>
            <a:pPr algn="ctr"/>
            <a:endParaRPr lang="en-US" sz="1400" dirty="0">
              <a:solidFill>
                <a:schemeClr val="bg1"/>
              </a:solidFill>
            </a:endParaRPr>
          </a:p>
        </p:txBody>
      </p:sp>
      <p:sp>
        <p:nvSpPr>
          <p:cNvPr id="38" name="TextBox 37"/>
          <p:cNvSpPr txBox="1"/>
          <p:nvPr/>
        </p:nvSpPr>
        <p:spPr>
          <a:xfrm>
            <a:off x="6624525" y="1114448"/>
            <a:ext cx="95561" cy="121941"/>
          </a:xfrm>
          <a:prstGeom prst="rect">
            <a:avLst/>
          </a:prstGeom>
          <a:solidFill>
            <a:srgbClr val="7030A0"/>
          </a:solidFill>
        </p:spPr>
        <p:txBody>
          <a:bodyPr wrap="square" rtlCol="0">
            <a:spAutoFit/>
          </a:bodyPr>
          <a:lstStyle/>
          <a:p>
            <a:pPr algn="ctr"/>
            <a:endParaRPr lang="en-US" sz="1400" dirty="0">
              <a:solidFill>
                <a:schemeClr val="bg1"/>
              </a:solidFill>
            </a:endParaRPr>
          </a:p>
        </p:txBody>
      </p:sp>
      <p:sp>
        <p:nvSpPr>
          <p:cNvPr id="39" name="TextBox 38"/>
          <p:cNvSpPr txBox="1"/>
          <p:nvPr/>
        </p:nvSpPr>
        <p:spPr>
          <a:xfrm>
            <a:off x="6775350" y="1266848"/>
            <a:ext cx="95561" cy="121941"/>
          </a:xfrm>
          <a:prstGeom prst="rect">
            <a:avLst/>
          </a:prstGeom>
          <a:solidFill>
            <a:srgbClr val="7030A0"/>
          </a:solidFill>
        </p:spPr>
        <p:txBody>
          <a:bodyPr wrap="square" rtlCol="0">
            <a:spAutoFit/>
          </a:bodyPr>
          <a:lstStyle/>
          <a:p>
            <a:pPr algn="ctr"/>
            <a:endParaRPr lang="en-US" sz="1400" dirty="0">
              <a:solidFill>
                <a:schemeClr val="bg1"/>
              </a:solidFill>
            </a:endParaRPr>
          </a:p>
        </p:txBody>
      </p:sp>
      <p:sp>
        <p:nvSpPr>
          <p:cNvPr id="40" name="TextBox 39"/>
          <p:cNvSpPr txBox="1"/>
          <p:nvPr/>
        </p:nvSpPr>
        <p:spPr>
          <a:xfrm>
            <a:off x="8797714" y="960533"/>
            <a:ext cx="95561" cy="121941"/>
          </a:xfrm>
          <a:prstGeom prst="rect">
            <a:avLst/>
          </a:prstGeom>
          <a:solidFill>
            <a:srgbClr val="7030A0"/>
          </a:solidFill>
        </p:spPr>
        <p:txBody>
          <a:bodyPr wrap="square" rtlCol="0">
            <a:spAutoFit/>
          </a:bodyPr>
          <a:lstStyle/>
          <a:p>
            <a:pPr algn="ctr"/>
            <a:endParaRPr lang="en-US" sz="1400" dirty="0">
              <a:solidFill>
                <a:schemeClr val="bg1"/>
              </a:solidFill>
            </a:endParaRPr>
          </a:p>
        </p:txBody>
      </p:sp>
      <p:pic>
        <p:nvPicPr>
          <p:cNvPr id="41" name="Picture 4" descr="http://pixabay.com/static/uploads/photo/2012/04/24/11/21/merging-39400_64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595372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1024128" y="585216"/>
            <a:ext cx="9720072" cy="1499616"/>
          </a:xfrm>
        </p:spPr>
        <p:txBody>
          <a:bodyPr/>
          <a:lstStyle/>
          <a:p>
            <a:r>
              <a:rPr lang="en-US" dirty="0" err="1" smtClean="0"/>
              <a:t>Reduce</a:t>
            </a:r>
            <a:r>
              <a:rPr lang="en-US" dirty="0" err="1" smtClean="0">
                <a:solidFill>
                  <a:schemeClr val="bg1">
                    <a:lumMod val="65000"/>
                  </a:schemeClr>
                </a:solidFill>
              </a:rPr>
              <a:t>By</a:t>
            </a:r>
            <a:r>
              <a:rPr lang="en-US" dirty="0" err="1" smtClean="0"/>
              <a:t>Key</a:t>
            </a:r>
            <a:r>
              <a:rPr lang="en-US" dirty="0" smtClean="0"/>
              <a:t>  </a:t>
            </a:r>
            <a:r>
              <a:rPr lang="en-US" sz="3200" dirty="0" smtClean="0"/>
              <a:t>vs</a:t>
            </a:r>
            <a:r>
              <a:rPr lang="en-US" dirty="0" smtClean="0"/>
              <a:t>  </a:t>
            </a:r>
            <a:r>
              <a:rPr lang="en-US" dirty="0" err="1" smtClean="0"/>
              <a:t>Group</a:t>
            </a:r>
            <a:r>
              <a:rPr lang="en-US" dirty="0" err="1" smtClean="0">
                <a:solidFill>
                  <a:schemeClr val="bg2">
                    <a:lumMod val="75000"/>
                  </a:schemeClr>
                </a:solidFill>
              </a:rPr>
              <a:t>By</a:t>
            </a:r>
            <a:r>
              <a:rPr lang="en-US" dirty="0" err="1" smtClean="0"/>
              <a:t>Key</a:t>
            </a:r>
            <a:r>
              <a:rPr lang="en-US" dirty="0" smtClean="0"/>
              <a:t>   </a:t>
            </a:r>
            <a:endParaRPr lang="en-US" dirty="0"/>
          </a:p>
        </p:txBody>
      </p:sp>
      <p:sp>
        <p:nvSpPr>
          <p:cNvPr id="7" name="TextBox 6"/>
          <p:cNvSpPr txBox="1"/>
          <p:nvPr/>
        </p:nvSpPr>
        <p:spPr>
          <a:xfrm>
            <a:off x="1786271" y="2328530"/>
            <a:ext cx="8559208" cy="3139321"/>
          </a:xfrm>
          <a:prstGeom prst="rect">
            <a:avLst/>
          </a:prstGeom>
          <a:noFill/>
        </p:spPr>
        <p:txBody>
          <a:bodyPr wrap="square" rtlCol="0">
            <a:spAutoFit/>
          </a:bodyPr>
          <a:lstStyle/>
          <a:p>
            <a:r>
              <a:rPr lang="en-US" dirty="0" err="1">
                <a:latin typeface="Consolas" panose="020B0609020204030204" pitchFamily="49" charset="0"/>
                <a:cs typeface="Consolas" panose="020B0609020204030204" pitchFamily="49" charset="0"/>
              </a:rPr>
              <a:t>val</a:t>
            </a:r>
            <a:r>
              <a:rPr lang="en-US" dirty="0">
                <a:latin typeface="Consolas" panose="020B0609020204030204" pitchFamily="49" charset="0"/>
                <a:cs typeface="Consolas" panose="020B0609020204030204" pitchFamily="49" charset="0"/>
              </a:rPr>
              <a:t> words = Array("one", "two", "two", "three", "three", "three")</a:t>
            </a:r>
          </a:p>
          <a:p>
            <a:r>
              <a:rPr lang="en-US" dirty="0" err="1">
                <a:latin typeface="Consolas" panose="020B0609020204030204" pitchFamily="49" charset="0"/>
                <a:cs typeface="Consolas" panose="020B0609020204030204" pitchFamily="49" charset="0"/>
              </a:rPr>
              <a:t>val</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wordPairsRDD</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sc.parallelize</a:t>
            </a:r>
            <a:r>
              <a:rPr lang="en-US" dirty="0">
                <a:latin typeface="Consolas" panose="020B0609020204030204" pitchFamily="49" charset="0"/>
                <a:cs typeface="Consolas" panose="020B0609020204030204" pitchFamily="49" charset="0"/>
              </a:rPr>
              <a:t>(words).map(word =&gt; (word, 1))</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val</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wordCountsWithReduce</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wordPairsRDD</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err="1">
                <a:solidFill>
                  <a:srgbClr val="915CCC"/>
                </a:solidFill>
                <a:latin typeface="Consolas" panose="020B0609020204030204" pitchFamily="49" charset="0"/>
                <a:cs typeface="Consolas" panose="020B0609020204030204" pitchFamily="49" charset="0"/>
              </a:rPr>
              <a:t>reduceByKey</a:t>
            </a:r>
            <a:r>
              <a:rPr lang="en-US" dirty="0">
                <a:latin typeface="Consolas" panose="020B0609020204030204" pitchFamily="49" charset="0"/>
                <a:cs typeface="Consolas" panose="020B0609020204030204" pitchFamily="49" charset="0"/>
              </a:rPr>
              <a:t>(_ + _)</a:t>
            </a:r>
          </a:p>
          <a:p>
            <a:r>
              <a:rPr lang="en-US" dirty="0">
                <a:latin typeface="Consolas" panose="020B0609020204030204" pitchFamily="49" charset="0"/>
                <a:cs typeface="Consolas" panose="020B0609020204030204" pitchFamily="49" charset="0"/>
              </a:rPr>
              <a:t>  .collect()</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val</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wordCountsWithGroup</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wordPairsRDD</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err="1">
                <a:solidFill>
                  <a:srgbClr val="E8761D"/>
                </a:solidFill>
                <a:latin typeface="Consolas" panose="020B0609020204030204" pitchFamily="49" charset="0"/>
                <a:cs typeface="Consolas" panose="020B0609020204030204" pitchFamily="49" charset="0"/>
              </a:rPr>
              <a:t>groupByKey</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.map(t =&gt; (t._1, t._2.sum))</a:t>
            </a:r>
          </a:p>
          <a:p>
            <a:r>
              <a:rPr lang="en-US" dirty="0">
                <a:latin typeface="Consolas" panose="020B0609020204030204" pitchFamily="49" charset="0"/>
                <a:cs typeface="Consolas" panose="020B0609020204030204" pitchFamily="49" charset="0"/>
              </a:rPr>
              <a:t>  .collect()</a:t>
            </a:r>
          </a:p>
        </p:txBody>
      </p:sp>
    </p:spTree>
    <p:extLst>
      <p:ext uri="{BB962C8B-B14F-4D97-AF65-F5344CB8AC3E}">
        <p14:creationId xmlns:p14="http://schemas.microsoft.com/office/powerpoint/2010/main" val="1657004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1024128" y="585216"/>
            <a:ext cx="9720072" cy="1499616"/>
          </a:xfrm>
        </p:spPr>
        <p:txBody>
          <a:bodyPr/>
          <a:lstStyle/>
          <a:p>
            <a:r>
              <a:rPr lang="en-US" dirty="0" err="1" smtClean="0"/>
              <a:t>Reduce</a:t>
            </a:r>
            <a:r>
              <a:rPr lang="en-US" dirty="0" err="1" smtClean="0">
                <a:solidFill>
                  <a:schemeClr val="bg1">
                    <a:lumMod val="65000"/>
                  </a:schemeClr>
                </a:solidFill>
              </a:rPr>
              <a:t>By</a:t>
            </a:r>
            <a:r>
              <a:rPr lang="en-US" dirty="0" err="1" smtClean="0"/>
              <a:t>Key</a:t>
            </a:r>
            <a:endParaRPr lang="en-US" dirty="0"/>
          </a:p>
        </p:txBody>
      </p:sp>
      <p:sp>
        <p:nvSpPr>
          <p:cNvPr id="2" name="Rectangle 1"/>
          <p:cNvSpPr/>
          <p:nvPr/>
        </p:nvSpPr>
        <p:spPr>
          <a:xfrm>
            <a:off x="1435395" y="199489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67291" y="2416823"/>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6" name="TextBox 5"/>
          <p:cNvSpPr txBox="1"/>
          <p:nvPr/>
        </p:nvSpPr>
        <p:spPr>
          <a:xfrm>
            <a:off x="1456659" y="2748814"/>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b</a:t>
            </a:r>
            <a:r>
              <a:rPr lang="en-US" dirty="0" smtClean="0">
                <a:solidFill>
                  <a:schemeClr val="bg1"/>
                </a:solidFill>
                <a:latin typeface="Consolas" panose="020B0609020204030204" pitchFamily="49" charset="0"/>
                <a:cs typeface="Consolas" panose="020B0609020204030204" pitchFamily="49" charset="0"/>
              </a:rPr>
              <a:t>, 1)</a:t>
            </a:r>
            <a:endParaRPr lang="en-US" dirty="0">
              <a:solidFill>
                <a:schemeClr val="bg1"/>
              </a:solidFill>
              <a:latin typeface="Consolas" panose="020B0609020204030204" pitchFamily="49" charset="0"/>
              <a:cs typeface="Consolas" panose="020B0609020204030204" pitchFamily="49" charset="0"/>
            </a:endParaRPr>
          </a:p>
        </p:txBody>
      </p:sp>
      <p:sp>
        <p:nvSpPr>
          <p:cNvPr id="17" name="Rectangle 16"/>
          <p:cNvSpPr/>
          <p:nvPr/>
        </p:nvSpPr>
        <p:spPr>
          <a:xfrm>
            <a:off x="4600818" y="200988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632714" y="2191973"/>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19" name="TextBox 18"/>
          <p:cNvSpPr txBox="1"/>
          <p:nvPr/>
        </p:nvSpPr>
        <p:spPr>
          <a:xfrm>
            <a:off x="4622082" y="2523964"/>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3" name="TextBox 22"/>
          <p:cNvSpPr txBox="1"/>
          <p:nvPr/>
        </p:nvSpPr>
        <p:spPr>
          <a:xfrm>
            <a:off x="4643346" y="2855955"/>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4" name="TextBox 23"/>
          <p:cNvSpPr txBox="1"/>
          <p:nvPr/>
        </p:nvSpPr>
        <p:spPr>
          <a:xfrm>
            <a:off x="4647412" y="318816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5" name="Rectangle 24"/>
          <p:cNvSpPr/>
          <p:nvPr/>
        </p:nvSpPr>
        <p:spPr>
          <a:xfrm>
            <a:off x="7915941" y="2014528"/>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947837" y="2031729"/>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7" name="TextBox 26"/>
          <p:cNvSpPr txBox="1"/>
          <p:nvPr/>
        </p:nvSpPr>
        <p:spPr>
          <a:xfrm>
            <a:off x="7937205" y="2363720"/>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1" name="TextBox 30"/>
          <p:cNvSpPr txBox="1"/>
          <p:nvPr/>
        </p:nvSpPr>
        <p:spPr>
          <a:xfrm>
            <a:off x="7958469" y="269571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2" name="TextBox 31"/>
          <p:cNvSpPr txBox="1"/>
          <p:nvPr/>
        </p:nvSpPr>
        <p:spPr>
          <a:xfrm>
            <a:off x="7962535" y="3027918"/>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33" name="TextBox 32"/>
          <p:cNvSpPr txBox="1"/>
          <p:nvPr/>
        </p:nvSpPr>
        <p:spPr>
          <a:xfrm>
            <a:off x="7975115" y="334538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59276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1024128" y="585216"/>
            <a:ext cx="9720072" cy="1499616"/>
          </a:xfrm>
        </p:spPr>
        <p:txBody>
          <a:bodyPr/>
          <a:lstStyle/>
          <a:p>
            <a:r>
              <a:rPr lang="en-US" dirty="0" err="1" smtClean="0"/>
              <a:t>Reduce</a:t>
            </a:r>
            <a:r>
              <a:rPr lang="en-US" dirty="0" err="1" smtClean="0">
                <a:solidFill>
                  <a:schemeClr val="bg1">
                    <a:lumMod val="65000"/>
                  </a:schemeClr>
                </a:solidFill>
              </a:rPr>
              <a:t>By</a:t>
            </a:r>
            <a:r>
              <a:rPr lang="en-US" dirty="0" err="1" smtClean="0"/>
              <a:t>Key</a:t>
            </a:r>
            <a:endParaRPr lang="en-US" dirty="0"/>
          </a:p>
        </p:txBody>
      </p:sp>
      <p:sp>
        <p:nvSpPr>
          <p:cNvPr id="2" name="Rectangle 1"/>
          <p:cNvSpPr/>
          <p:nvPr/>
        </p:nvSpPr>
        <p:spPr>
          <a:xfrm>
            <a:off x="1435395" y="199489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67291" y="2416823"/>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6" name="TextBox 5"/>
          <p:cNvSpPr txBox="1"/>
          <p:nvPr/>
        </p:nvSpPr>
        <p:spPr>
          <a:xfrm>
            <a:off x="1456659" y="2748814"/>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b</a:t>
            </a:r>
            <a:r>
              <a:rPr lang="en-US" dirty="0" smtClean="0">
                <a:solidFill>
                  <a:schemeClr val="bg1"/>
                </a:solidFill>
                <a:latin typeface="Consolas" panose="020B0609020204030204" pitchFamily="49" charset="0"/>
                <a:cs typeface="Consolas" panose="020B0609020204030204" pitchFamily="49" charset="0"/>
              </a:rPr>
              <a:t>, 1)</a:t>
            </a:r>
            <a:endParaRPr lang="en-US" dirty="0">
              <a:solidFill>
                <a:schemeClr val="bg1"/>
              </a:solidFill>
              <a:latin typeface="Consolas" panose="020B0609020204030204" pitchFamily="49" charset="0"/>
              <a:cs typeface="Consolas" panose="020B0609020204030204" pitchFamily="49" charset="0"/>
            </a:endParaRPr>
          </a:p>
        </p:txBody>
      </p:sp>
      <p:sp>
        <p:nvSpPr>
          <p:cNvPr id="8" name="TextBox 7"/>
          <p:cNvSpPr txBox="1"/>
          <p:nvPr/>
        </p:nvSpPr>
        <p:spPr>
          <a:xfrm>
            <a:off x="2721935" y="2431581"/>
            <a:ext cx="1073888" cy="369332"/>
          </a:xfrm>
          <a:prstGeom prst="rect">
            <a:avLst/>
          </a:prstGeom>
          <a:noFill/>
        </p:spPr>
        <p:txBody>
          <a:bodyPr wrap="square" rtlCol="0">
            <a:spAutoFit/>
          </a:bodyPr>
          <a:lstStyle/>
          <a:p>
            <a:r>
              <a:rPr lang="en-US" dirty="0">
                <a:solidFill>
                  <a:srgbClr val="FFFF00"/>
                </a:solidFill>
                <a:latin typeface="Consolas" panose="020B0609020204030204" pitchFamily="49" charset="0"/>
                <a:cs typeface="Consolas" panose="020B0609020204030204" pitchFamily="49" charset="0"/>
              </a:rPr>
              <a:t>(</a:t>
            </a:r>
            <a:r>
              <a:rPr lang="en-US" dirty="0" smtClean="0">
                <a:solidFill>
                  <a:srgbClr val="FFFF00"/>
                </a:solidFill>
                <a:latin typeface="Consolas" panose="020B0609020204030204" pitchFamily="49" charset="0"/>
                <a:cs typeface="Consolas" panose="020B0609020204030204" pitchFamily="49" charset="0"/>
              </a:rPr>
              <a:t>a, 1)</a:t>
            </a:r>
            <a:endParaRPr lang="en-US" dirty="0">
              <a:solidFill>
                <a:srgbClr val="FFFF00"/>
              </a:solidFill>
              <a:latin typeface="Consolas" panose="020B0609020204030204" pitchFamily="49" charset="0"/>
              <a:cs typeface="Consolas" panose="020B0609020204030204" pitchFamily="49" charset="0"/>
            </a:endParaRPr>
          </a:p>
        </p:txBody>
      </p:sp>
      <p:sp>
        <p:nvSpPr>
          <p:cNvPr id="9" name="TextBox 8"/>
          <p:cNvSpPr txBox="1"/>
          <p:nvPr/>
        </p:nvSpPr>
        <p:spPr>
          <a:xfrm>
            <a:off x="2711303" y="2763572"/>
            <a:ext cx="1073888" cy="369332"/>
          </a:xfrm>
          <a:prstGeom prst="rect">
            <a:avLst/>
          </a:prstGeom>
          <a:noFill/>
        </p:spPr>
        <p:txBody>
          <a:bodyPr wrap="square" rtlCol="0">
            <a:spAutoFit/>
          </a:bodyPr>
          <a:lstStyle/>
          <a:p>
            <a:r>
              <a:rPr lang="en-US" dirty="0" smtClean="0">
                <a:solidFill>
                  <a:srgbClr val="FFFF00"/>
                </a:solidFill>
                <a:latin typeface="Consolas" panose="020B0609020204030204" pitchFamily="49" charset="0"/>
                <a:cs typeface="Consolas" panose="020B0609020204030204" pitchFamily="49" charset="0"/>
              </a:rPr>
              <a:t>(</a:t>
            </a:r>
            <a:r>
              <a:rPr lang="en-US" dirty="0">
                <a:solidFill>
                  <a:srgbClr val="FFFF00"/>
                </a:solidFill>
                <a:latin typeface="Consolas" panose="020B0609020204030204" pitchFamily="49" charset="0"/>
                <a:cs typeface="Consolas" panose="020B0609020204030204" pitchFamily="49" charset="0"/>
              </a:rPr>
              <a:t>b</a:t>
            </a:r>
            <a:r>
              <a:rPr lang="en-US" dirty="0" smtClean="0">
                <a:solidFill>
                  <a:srgbClr val="FFFF00"/>
                </a:solidFill>
                <a:latin typeface="Consolas" panose="020B0609020204030204" pitchFamily="49" charset="0"/>
                <a:cs typeface="Consolas" panose="020B0609020204030204" pitchFamily="49" charset="0"/>
              </a:rPr>
              <a:t>, 1)</a:t>
            </a:r>
            <a:endParaRPr lang="en-US" dirty="0">
              <a:solidFill>
                <a:srgbClr val="FFFF00"/>
              </a:solidFill>
              <a:latin typeface="Consolas" panose="020B0609020204030204" pitchFamily="49" charset="0"/>
              <a:cs typeface="Consolas" panose="020B0609020204030204" pitchFamily="49" charset="0"/>
            </a:endParaRPr>
          </a:p>
        </p:txBody>
      </p:sp>
      <p:cxnSp>
        <p:nvCxnSpPr>
          <p:cNvPr id="5" name="Straight Arrow Connector 4"/>
          <p:cNvCxnSpPr/>
          <p:nvPr/>
        </p:nvCxnSpPr>
        <p:spPr>
          <a:xfrm>
            <a:off x="2311620" y="2753927"/>
            <a:ext cx="489098" cy="0"/>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4600818" y="200988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632714" y="2191973"/>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19" name="TextBox 18"/>
          <p:cNvSpPr txBox="1"/>
          <p:nvPr/>
        </p:nvSpPr>
        <p:spPr>
          <a:xfrm>
            <a:off x="4622082" y="2523964"/>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0" name="TextBox 19"/>
          <p:cNvSpPr txBox="1"/>
          <p:nvPr/>
        </p:nvSpPr>
        <p:spPr>
          <a:xfrm>
            <a:off x="5887358" y="2536511"/>
            <a:ext cx="1073888" cy="369332"/>
          </a:xfrm>
          <a:prstGeom prst="rect">
            <a:avLst/>
          </a:prstGeom>
          <a:noFill/>
        </p:spPr>
        <p:txBody>
          <a:bodyPr wrap="square" rtlCol="0">
            <a:spAutoFit/>
          </a:bodyPr>
          <a:lstStyle/>
          <a:p>
            <a:r>
              <a:rPr lang="en-US" dirty="0">
                <a:solidFill>
                  <a:srgbClr val="FFFF00"/>
                </a:solidFill>
                <a:latin typeface="Consolas" panose="020B0609020204030204" pitchFamily="49" charset="0"/>
                <a:cs typeface="Consolas" panose="020B0609020204030204" pitchFamily="49" charset="0"/>
              </a:rPr>
              <a:t>(</a:t>
            </a:r>
            <a:r>
              <a:rPr lang="en-US" dirty="0" smtClean="0">
                <a:solidFill>
                  <a:srgbClr val="FFFF00"/>
                </a:solidFill>
                <a:latin typeface="Consolas" panose="020B0609020204030204" pitchFamily="49" charset="0"/>
                <a:cs typeface="Consolas" panose="020B0609020204030204" pitchFamily="49" charset="0"/>
              </a:rPr>
              <a:t>a, 2)</a:t>
            </a:r>
            <a:endParaRPr lang="en-US" dirty="0">
              <a:solidFill>
                <a:srgbClr val="FFFF00"/>
              </a:solidFill>
              <a:latin typeface="Consolas" panose="020B0609020204030204" pitchFamily="49" charset="0"/>
              <a:cs typeface="Consolas" panose="020B0609020204030204" pitchFamily="49" charset="0"/>
            </a:endParaRPr>
          </a:p>
        </p:txBody>
      </p:sp>
      <p:sp>
        <p:nvSpPr>
          <p:cNvPr id="21" name="TextBox 20"/>
          <p:cNvSpPr txBox="1"/>
          <p:nvPr/>
        </p:nvSpPr>
        <p:spPr>
          <a:xfrm>
            <a:off x="5876726" y="2868502"/>
            <a:ext cx="1073888" cy="369332"/>
          </a:xfrm>
          <a:prstGeom prst="rect">
            <a:avLst/>
          </a:prstGeom>
          <a:noFill/>
        </p:spPr>
        <p:txBody>
          <a:bodyPr wrap="square" rtlCol="0">
            <a:spAutoFit/>
          </a:bodyPr>
          <a:lstStyle/>
          <a:p>
            <a:r>
              <a:rPr lang="en-US" dirty="0" smtClean="0">
                <a:solidFill>
                  <a:srgbClr val="FFFF00"/>
                </a:solidFill>
                <a:latin typeface="Consolas" panose="020B0609020204030204" pitchFamily="49" charset="0"/>
                <a:cs typeface="Consolas" panose="020B0609020204030204" pitchFamily="49" charset="0"/>
              </a:rPr>
              <a:t>(</a:t>
            </a:r>
            <a:r>
              <a:rPr lang="en-US" dirty="0">
                <a:solidFill>
                  <a:srgbClr val="FFFF00"/>
                </a:solidFill>
                <a:latin typeface="Consolas" panose="020B0609020204030204" pitchFamily="49" charset="0"/>
                <a:cs typeface="Consolas" panose="020B0609020204030204" pitchFamily="49" charset="0"/>
              </a:rPr>
              <a:t>b</a:t>
            </a:r>
            <a:r>
              <a:rPr lang="en-US" dirty="0" smtClean="0">
                <a:solidFill>
                  <a:srgbClr val="FFFF00"/>
                </a:solidFill>
                <a:latin typeface="Consolas" panose="020B0609020204030204" pitchFamily="49" charset="0"/>
                <a:cs typeface="Consolas" panose="020B0609020204030204" pitchFamily="49" charset="0"/>
              </a:rPr>
              <a:t>, 2)</a:t>
            </a:r>
            <a:endParaRPr lang="en-US" dirty="0">
              <a:solidFill>
                <a:srgbClr val="FFFF00"/>
              </a:solidFill>
              <a:latin typeface="Consolas" panose="020B0609020204030204" pitchFamily="49" charset="0"/>
              <a:cs typeface="Consolas" panose="020B0609020204030204" pitchFamily="49" charset="0"/>
            </a:endParaRPr>
          </a:p>
        </p:txBody>
      </p:sp>
      <p:cxnSp>
        <p:nvCxnSpPr>
          <p:cNvPr id="22" name="Straight Arrow Connector 21"/>
          <p:cNvCxnSpPr/>
          <p:nvPr/>
        </p:nvCxnSpPr>
        <p:spPr>
          <a:xfrm>
            <a:off x="5451421" y="2855955"/>
            <a:ext cx="489098" cy="0"/>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643346" y="2855955"/>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4" name="TextBox 23"/>
          <p:cNvSpPr txBox="1"/>
          <p:nvPr/>
        </p:nvSpPr>
        <p:spPr>
          <a:xfrm>
            <a:off x="4647412" y="318816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5" name="Rectangle 24"/>
          <p:cNvSpPr/>
          <p:nvPr/>
        </p:nvSpPr>
        <p:spPr>
          <a:xfrm>
            <a:off x="7915941" y="2014528"/>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947837" y="2031729"/>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7" name="TextBox 26"/>
          <p:cNvSpPr txBox="1"/>
          <p:nvPr/>
        </p:nvSpPr>
        <p:spPr>
          <a:xfrm>
            <a:off x="7937205" y="2363720"/>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8" name="TextBox 27"/>
          <p:cNvSpPr txBox="1"/>
          <p:nvPr/>
        </p:nvSpPr>
        <p:spPr>
          <a:xfrm>
            <a:off x="9202481" y="2541157"/>
            <a:ext cx="1073888" cy="369332"/>
          </a:xfrm>
          <a:prstGeom prst="rect">
            <a:avLst/>
          </a:prstGeom>
          <a:noFill/>
        </p:spPr>
        <p:txBody>
          <a:bodyPr wrap="square" rtlCol="0">
            <a:spAutoFit/>
          </a:bodyPr>
          <a:lstStyle/>
          <a:p>
            <a:r>
              <a:rPr lang="en-US" dirty="0">
                <a:solidFill>
                  <a:srgbClr val="FFFF00"/>
                </a:solidFill>
                <a:latin typeface="Consolas" panose="020B0609020204030204" pitchFamily="49" charset="0"/>
                <a:cs typeface="Consolas" panose="020B0609020204030204" pitchFamily="49" charset="0"/>
              </a:rPr>
              <a:t>(</a:t>
            </a:r>
            <a:r>
              <a:rPr lang="en-US" dirty="0" smtClean="0">
                <a:solidFill>
                  <a:srgbClr val="FFFF00"/>
                </a:solidFill>
                <a:latin typeface="Consolas" panose="020B0609020204030204" pitchFamily="49" charset="0"/>
                <a:cs typeface="Consolas" panose="020B0609020204030204" pitchFamily="49" charset="0"/>
              </a:rPr>
              <a:t>a, 3)</a:t>
            </a:r>
            <a:endParaRPr lang="en-US" dirty="0">
              <a:solidFill>
                <a:srgbClr val="FFFF00"/>
              </a:solidFill>
              <a:latin typeface="Consolas" panose="020B0609020204030204" pitchFamily="49" charset="0"/>
              <a:cs typeface="Consolas" panose="020B0609020204030204" pitchFamily="49" charset="0"/>
            </a:endParaRPr>
          </a:p>
        </p:txBody>
      </p:sp>
      <p:sp>
        <p:nvSpPr>
          <p:cNvPr id="29" name="TextBox 28"/>
          <p:cNvSpPr txBox="1"/>
          <p:nvPr/>
        </p:nvSpPr>
        <p:spPr>
          <a:xfrm>
            <a:off x="9191849" y="2873148"/>
            <a:ext cx="1073888" cy="369332"/>
          </a:xfrm>
          <a:prstGeom prst="rect">
            <a:avLst/>
          </a:prstGeom>
          <a:noFill/>
        </p:spPr>
        <p:txBody>
          <a:bodyPr wrap="square" rtlCol="0">
            <a:spAutoFit/>
          </a:bodyPr>
          <a:lstStyle/>
          <a:p>
            <a:r>
              <a:rPr lang="en-US" dirty="0" smtClean="0">
                <a:solidFill>
                  <a:srgbClr val="FFFF00"/>
                </a:solidFill>
                <a:latin typeface="Consolas" panose="020B0609020204030204" pitchFamily="49" charset="0"/>
                <a:cs typeface="Consolas" panose="020B0609020204030204" pitchFamily="49" charset="0"/>
              </a:rPr>
              <a:t>(</a:t>
            </a:r>
            <a:r>
              <a:rPr lang="en-US" dirty="0">
                <a:solidFill>
                  <a:srgbClr val="FFFF00"/>
                </a:solidFill>
                <a:latin typeface="Consolas" panose="020B0609020204030204" pitchFamily="49" charset="0"/>
                <a:cs typeface="Consolas" panose="020B0609020204030204" pitchFamily="49" charset="0"/>
              </a:rPr>
              <a:t>b</a:t>
            </a:r>
            <a:r>
              <a:rPr lang="en-US" dirty="0" smtClean="0">
                <a:solidFill>
                  <a:srgbClr val="FFFF00"/>
                </a:solidFill>
                <a:latin typeface="Consolas" panose="020B0609020204030204" pitchFamily="49" charset="0"/>
                <a:cs typeface="Consolas" panose="020B0609020204030204" pitchFamily="49" charset="0"/>
              </a:rPr>
              <a:t>, 2)</a:t>
            </a:r>
            <a:endParaRPr lang="en-US" dirty="0">
              <a:solidFill>
                <a:srgbClr val="FFFF00"/>
              </a:solidFill>
              <a:latin typeface="Consolas" panose="020B0609020204030204" pitchFamily="49" charset="0"/>
              <a:cs typeface="Consolas" panose="020B0609020204030204" pitchFamily="49" charset="0"/>
            </a:endParaRPr>
          </a:p>
        </p:txBody>
      </p:sp>
      <p:cxnSp>
        <p:nvCxnSpPr>
          <p:cNvPr id="30" name="Straight Arrow Connector 29"/>
          <p:cNvCxnSpPr/>
          <p:nvPr/>
        </p:nvCxnSpPr>
        <p:spPr>
          <a:xfrm>
            <a:off x="8826504" y="2890581"/>
            <a:ext cx="489098" cy="0"/>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958469" y="269571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2" name="TextBox 31"/>
          <p:cNvSpPr txBox="1"/>
          <p:nvPr/>
        </p:nvSpPr>
        <p:spPr>
          <a:xfrm>
            <a:off x="7962535" y="3027918"/>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33" name="TextBox 32"/>
          <p:cNvSpPr txBox="1"/>
          <p:nvPr/>
        </p:nvSpPr>
        <p:spPr>
          <a:xfrm>
            <a:off x="7975115" y="334538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54087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Shape 854"/>
          <p:cNvSpPr txBox="1">
            <a:spLocks noGrp="1"/>
          </p:cNvSpPr>
          <p:nvPr>
            <p:ph type="title"/>
          </p:nvPr>
        </p:nvSpPr>
        <p:spPr/>
        <p:txBody>
          <a:bodyPr/>
          <a:lstStyle/>
          <a:p>
            <a:r>
              <a:rPr lang="en-US" dirty="0" smtClean="0"/>
              <a:t>Opportunity</a:t>
            </a:r>
            <a:endParaRPr lang="en" dirty="0"/>
          </a:p>
        </p:txBody>
      </p:sp>
      <p:sp>
        <p:nvSpPr>
          <p:cNvPr id="855" name="Shape 855"/>
          <p:cNvSpPr txBox="1">
            <a:spLocks noGrp="1"/>
          </p:cNvSpPr>
          <p:nvPr>
            <p:ph type="body" idx="1"/>
          </p:nvPr>
        </p:nvSpPr>
        <p:spPr>
          <a:xfrm>
            <a:off x="203216" y="1498600"/>
            <a:ext cx="11452737" cy="4673600"/>
          </a:xfrm>
        </p:spPr>
        <p:txBody>
          <a:bodyPr>
            <a:normAutofit/>
          </a:bodyPr>
          <a:lstStyle/>
          <a:p>
            <a:r>
              <a:rPr lang="en" sz="2800" dirty="0"/>
              <a:t>Keep more data </a:t>
            </a:r>
            <a:r>
              <a:rPr lang="en-US" sz="2800" dirty="0"/>
              <a:t/>
            </a:r>
            <a:br>
              <a:rPr lang="en-US" sz="2800" dirty="0"/>
            </a:br>
            <a:r>
              <a:rPr lang="en" sz="2800" b="1" i="1" dirty="0">
                <a:solidFill>
                  <a:srgbClr val="0000FF"/>
                </a:solidFill>
              </a:rPr>
              <a:t>in-memory</a:t>
            </a:r>
            <a:endParaRPr lang="en" sz="2800" dirty="0"/>
          </a:p>
          <a:p>
            <a:endParaRPr lang="en-US" sz="2800" dirty="0"/>
          </a:p>
          <a:p>
            <a:r>
              <a:rPr lang="en-US" sz="2800" dirty="0"/>
              <a:t>N</a:t>
            </a:r>
            <a:r>
              <a:rPr lang="en" sz="2800" dirty="0"/>
              <a:t>ew distributed </a:t>
            </a:r>
            <a:r>
              <a:rPr lang="en-US" sz="2800" dirty="0"/>
              <a:t/>
            </a:r>
            <a:br>
              <a:rPr lang="en-US" sz="2800" dirty="0"/>
            </a:br>
            <a:r>
              <a:rPr lang="en" sz="2800" dirty="0"/>
              <a:t>execution </a:t>
            </a:r>
            <a:r>
              <a:rPr lang="en-US" sz="2800" dirty="0"/>
              <a:t>environment</a:t>
            </a:r>
          </a:p>
          <a:p>
            <a:endParaRPr lang="en-US" sz="2800" dirty="0"/>
          </a:p>
          <a:p>
            <a:r>
              <a:rPr lang="en-US" sz="2800" dirty="0"/>
              <a:t>Bindings for:</a:t>
            </a:r>
          </a:p>
          <a:p>
            <a:pPr lvl="1"/>
            <a:r>
              <a:rPr lang="en-US" sz="2300" dirty="0"/>
              <a:t>Python, Java, </a:t>
            </a:r>
            <a:r>
              <a:rPr lang="en-US" sz="2300" u="sng" dirty="0"/>
              <a:t>Scala</a:t>
            </a:r>
            <a:r>
              <a:rPr lang="en-US" sz="2300" dirty="0"/>
              <a:t>, R</a:t>
            </a:r>
          </a:p>
          <a:p>
            <a:endParaRPr lang="en" sz="2800" dirty="0"/>
          </a:p>
          <a:p>
            <a:endParaRPr lang="en" sz="2800" dirty="0"/>
          </a:p>
        </p:txBody>
      </p:sp>
      <p:pic>
        <p:nvPicPr>
          <p:cNvPr id="8" name="Shape 856"/>
          <p:cNvPicPr preferRelativeResize="0"/>
          <p:nvPr/>
        </p:nvPicPr>
        <p:blipFill>
          <a:blip r:embed="rId3">
            <a:alphaModFix/>
          </a:blip>
          <a:stretch>
            <a:fillRect/>
          </a:stretch>
        </p:blipFill>
        <p:spPr>
          <a:xfrm>
            <a:off x="9443824" y="176100"/>
            <a:ext cx="2438400" cy="1270000"/>
          </a:xfrm>
          <a:prstGeom prst="rect">
            <a:avLst/>
          </a:prstGeom>
          <a:noFill/>
          <a:ln>
            <a:noFill/>
          </a:ln>
        </p:spPr>
      </p:pic>
      <p:sp>
        <p:nvSpPr>
          <p:cNvPr id="2" name="TextBox 1"/>
          <p:cNvSpPr txBox="1"/>
          <p:nvPr/>
        </p:nvSpPr>
        <p:spPr>
          <a:xfrm>
            <a:off x="4555182" y="6376778"/>
            <a:ext cx="7107029" cy="446254"/>
          </a:xfrm>
          <a:prstGeom prst="rect">
            <a:avLst/>
          </a:prstGeom>
          <a:noFill/>
        </p:spPr>
        <p:txBody>
          <a:bodyPr wrap="none" lIns="121898" tIns="60949" rIns="121898" bIns="60949" rtlCol="0">
            <a:spAutoFit/>
          </a:bodyPr>
          <a:lstStyle/>
          <a:p>
            <a:r>
              <a:rPr lang="en-US" sz="2100" dirty="0">
                <a:latin typeface="Gill Sans Light"/>
                <a:cs typeface="Gill Sans Light"/>
                <a:hlinkClick r:id="rId4"/>
              </a:rPr>
              <a:t>http://people.csail.mit.edu/matei/papers/2010/hotcloud_spark.pdf</a:t>
            </a:r>
            <a:r>
              <a:rPr lang="en-US" sz="2100" dirty="0">
                <a:latin typeface="Gill Sans Light"/>
                <a:cs typeface="Gill Sans Light"/>
              </a:rPr>
              <a:t> </a:t>
            </a:r>
          </a:p>
        </p:txBody>
      </p:sp>
      <p:sp>
        <p:nvSpPr>
          <p:cNvPr id="6" name="Rectangle 5"/>
          <p:cNvSpPr/>
          <p:nvPr/>
        </p:nvSpPr>
        <p:spPr>
          <a:xfrm>
            <a:off x="4019087" y="4744840"/>
            <a:ext cx="7924800" cy="1524000"/>
          </a:xfrm>
          <a:prstGeom prst="rect">
            <a:avLst/>
          </a:prstGeom>
          <a:solidFill>
            <a:srgbClr val="3366FF"/>
          </a:solidFill>
          <a:ln>
            <a:solidFill>
              <a:srgbClr val="3366FF"/>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lIns="121898" tIns="60949" rIns="121898" bIns="60949" rtlCol="0" anchor="ctr"/>
          <a:lstStyle/>
          <a:p>
            <a:pPr algn="ctr"/>
            <a:r>
              <a:rPr lang="en-US" sz="4300" dirty="0">
                <a:solidFill>
                  <a:schemeClr val="bg1"/>
                </a:solidFill>
                <a:latin typeface="Source Sans Pro Light"/>
                <a:cs typeface="Source Sans Pro Light"/>
              </a:rPr>
              <a:t>Apache Spark</a:t>
            </a:r>
          </a:p>
        </p:txBody>
      </p:sp>
      <p:sp>
        <p:nvSpPr>
          <p:cNvPr id="7" name="Rectangle 6"/>
          <p:cNvSpPr/>
          <p:nvPr/>
        </p:nvSpPr>
        <p:spPr>
          <a:xfrm>
            <a:off x="6051087" y="1595259"/>
            <a:ext cx="1828800" cy="2934025"/>
          </a:xfrm>
          <a:prstGeom prst="rect">
            <a:avLst/>
          </a:prstGeom>
          <a:solidFill>
            <a:srgbClr val="0000FF"/>
          </a:solidFill>
          <a:ln>
            <a:solidFill>
              <a:srgbClr val="0000FF"/>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lIns="121898" tIns="60949" rIns="121898" bIns="60949" rtlCol="0" anchor="ctr"/>
          <a:lstStyle/>
          <a:p>
            <a:pPr algn="ctr"/>
            <a:endParaRPr lang="en-US" sz="3200" dirty="0">
              <a:solidFill>
                <a:srgbClr val="FFFFFF"/>
              </a:solidFill>
              <a:latin typeface="Source Sans Pro Light"/>
              <a:cs typeface="Source Sans Pro Light"/>
            </a:endParaRPr>
          </a:p>
        </p:txBody>
      </p:sp>
      <p:sp>
        <p:nvSpPr>
          <p:cNvPr id="9" name="Rectangle 8"/>
          <p:cNvSpPr/>
          <p:nvPr/>
        </p:nvSpPr>
        <p:spPr>
          <a:xfrm>
            <a:off x="4019087" y="1595259"/>
            <a:ext cx="1828800" cy="2934025"/>
          </a:xfrm>
          <a:prstGeom prst="rect">
            <a:avLst/>
          </a:prstGeom>
          <a:solidFill>
            <a:srgbClr val="0000FF"/>
          </a:solidFill>
          <a:ln>
            <a:solidFill>
              <a:srgbClr val="0000FF"/>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lIns="121898" tIns="60949" rIns="121898" bIns="60949" rtlCol="0" anchor="ctr"/>
          <a:lstStyle/>
          <a:p>
            <a:pPr algn="ctr"/>
            <a:r>
              <a:rPr lang="en-US" sz="3600" dirty="0">
                <a:solidFill>
                  <a:srgbClr val="FFFFFF"/>
                </a:solidFill>
                <a:latin typeface="Source Sans Pro Light"/>
                <a:cs typeface="Source Sans Pro Light"/>
              </a:rPr>
              <a:t>Spark SQL</a:t>
            </a:r>
          </a:p>
        </p:txBody>
      </p:sp>
      <p:sp>
        <p:nvSpPr>
          <p:cNvPr id="10" name="Rectangle 9"/>
          <p:cNvSpPr/>
          <p:nvPr/>
        </p:nvSpPr>
        <p:spPr>
          <a:xfrm>
            <a:off x="8083087" y="1595240"/>
            <a:ext cx="1828800" cy="2946400"/>
          </a:xfrm>
          <a:prstGeom prst="rect">
            <a:avLst/>
          </a:prstGeom>
          <a:solidFill>
            <a:srgbClr val="0000FF"/>
          </a:solidFill>
          <a:ln>
            <a:solidFill>
              <a:srgbClr val="0000FF"/>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lIns="121898" tIns="60949" rIns="121898" bIns="60949" rtlCol="0" anchor="ctr"/>
          <a:lstStyle/>
          <a:p>
            <a:pPr algn="ctr"/>
            <a:r>
              <a:rPr lang="en-US" sz="2800" dirty="0">
                <a:solidFill>
                  <a:srgbClr val="FFFFFF"/>
                </a:solidFill>
                <a:latin typeface="Source Sans Pro Light"/>
                <a:cs typeface="Source Sans Pro Light"/>
              </a:rPr>
              <a:t>ML/</a:t>
            </a:r>
            <a:r>
              <a:rPr lang="en-US" sz="2800" dirty="0" err="1">
                <a:solidFill>
                  <a:srgbClr val="FFFFFF"/>
                </a:solidFill>
                <a:latin typeface="Source Sans Pro Light"/>
                <a:cs typeface="Source Sans Pro Light"/>
              </a:rPr>
              <a:t>MLLib</a:t>
            </a:r>
            <a:r>
              <a:rPr lang="en-US" sz="3600" dirty="0">
                <a:solidFill>
                  <a:srgbClr val="FFFFFF"/>
                </a:solidFill>
                <a:latin typeface="Source Sans Pro Light"/>
                <a:cs typeface="Source Sans Pro Light"/>
              </a:rPr>
              <a:t> </a:t>
            </a:r>
            <a:r>
              <a:rPr lang="en-US" sz="3200" dirty="0">
                <a:solidFill>
                  <a:srgbClr val="FFFFFF"/>
                </a:solidFill>
                <a:latin typeface="Source Sans Pro Light"/>
                <a:cs typeface="Source Sans Pro Light"/>
              </a:rPr>
              <a:t>(machine learning)</a:t>
            </a:r>
            <a:endParaRPr lang="en-US" sz="3600" dirty="0">
              <a:solidFill>
                <a:srgbClr val="FFFFFF"/>
              </a:solidFill>
              <a:latin typeface="Source Sans Pro Light"/>
              <a:cs typeface="Source Sans Pro Light"/>
            </a:endParaRPr>
          </a:p>
        </p:txBody>
      </p:sp>
      <p:sp>
        <p:nvSpPr>
          <p:cNvPr id="11" name="Rectangle 10"/>
          <p:cNvSpPr/>
          <p:nvPr/>
        </p:nvSpPr>
        <p:spPr>
          <a:xfrm>
            <a:off x="10115087" y="1595259"/>
            <a:ext cx="1828800" cy="2934025"/>
          </a:xfrm>
          <a:prstGeom prst="rect">
            <a:avLst/>
          </a:prstGeom>
          <a:solidFill>
            <a:srgbClr val="0000FF"/>
          </a:solidFill>
          <a:ln>
            <a:solidFill>
              <a:srgbClr val="0000FF"/>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lIns="121898" tIns="60949" rIns="121898" bIns="60949" rtlCol="0" anchor="ctr"/>
          <a:lstStyle/>
          <a:p>
            <a:pPr algn="ctr"/>
            <a:r>
              <a:rPr lang="en-US" sz="3600" dirty="0" err="1">
                <a:solidFill>
                  <a:srgbClr val="FFFFFF"/>
                </a:solidFill>
                <a:latin typeface="Source Sans Pro Light"/>
                <a:cs typeface="Source Sans Pro Light"/>
              </a:rPr>
              <a:t>GraphX</a:t>
            </a:r>
            <a:r>
              <a:rPr lang="en-US" sz="3600" dirty="0">
                <a:solidFill>
                  <a:srgbClr val="FFFFFF"/>
                </a:solidFill>
                <a:latin typeface="Source Sans Pro Light"/>
                <a:cs typeface="Source Sans Pro Light"/>
              </a:rPr>
              <a:t> (graph)</a:t>
            </a:r>
          </a:p>
        </p:txBody>
      </p:sp>
      <p:sp>
        <p:nvSpPr>
          <p:cNvPr id="3" name="TextBox 2"/>
          <p:cNvSpPr txBox="1"/>
          <p:nvPr/>
        </p:nvSpPr>
        <p:spPr>
          <a:xfrm>
            <a:off x="6005885" y="2554062"/>
            <a:ext cx="1915909" cy="1369606"/>
          </a:xfrm>
          <a:prstGeom prst="rect">
            <a:avLst/>
          </a:prstGeom>
          <a:noFill/>
        </p:spPr>
        <p:txBody>
          <a:bodyPr wrap="none" rtlCol="0">
            <a:spAutoFit/>
          </a:bodyPr>
          <a:lstStyle/>
          <a:p>
            <a:pPr algn="ctr"/>
            <a:r>
              <a:rPr lang="en-US" sz="3200" dirty="0">
                <a:solidFill>
                  <a:srgbClr val="FFFFFF"/>
                </a:solidFill>
                <a:latin typeface="Source Sans Pro Light"/>
                <a:cs typeface="Source Sans Pro Light"/>
              </a:rPr>
              <a:t>Spark </a:t>
            </a:r>
            <a:r>
              <a:rPr lang="en-US" sz="3200" dirty="0" smtClean="0">
                <a:solidFill>
                  <a:srgbClr val="FFFFFF"/>
                </a:solidFill>
                <a:latin typeface="Source Sans Pro Light"/>
                <a:cs typeface="Source Sans Pro Light"/>
              </a:rPr>
              <a:t/>
            </a:r>
            <a:br>
              <a:rPr lang="en-US" sz="3200" dirty="0" smtClean="0">
                <a:solidFill>
                  <a:srgbClr val="FFFFFF"/>
                </a:solidFill>
                <a:latin typeface="Source Sans Pro Light"/>
                <a:cs typeface="Source Sans Pro Light"/>
              </a:rPr>
            </a:br>
            <a:r>
              <a:rPr lang="en-US" sz="3200" dirty="0" smtClean="0">
                <a:solidFill>
                  <a:srgbClr val="FFFFFF"/>
                </a:solidFill>
                <a:latin typeface="Source Sans Pro Light"/>
                <a:cs typeface="Source Sans Pro Light"/>
              </a:rPr>
              <a:t>Streaming</a:t>
            </a:r>
            <a:endParaRPr lang="en-US" sz="3200" dirty="0">
              <a:solidFill>
                <a:srgbClr val="FFFFFF"/>
              </a:solidFill>
              <a:latin typeface="Source Sans Pro Light"/>
              <a:cs typeface="Source Sans Pro Light"/>
            </a:endParaRPr>
          </a:p>
          <a:p>
            <a:endParaRPr lang="en-US" sz="1800" dirty="0"/>
          </a:p>
        </p:txBody>
      </p:sp>
    </p:spTree>
    <p:extLst>
      <p:ext uri="{BB962C8B-B14F-4D97-AF65-F5344CB8AC3E}">
        <p14:creationId xmlns:p14="http://schemas.microsoft.com/office/powerpoint/2010/main" val="3631185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1024128" y="585216"/>
            <a:ext cx="9720072" cy="1499616"/>
          </a:xfrm>
        </p:spPr>
        <p:txBody>
          <a:bodyPr/>
          <a:lstStyle/>
          <a:p>
            <a:r>
              <a:rPr lang="en-US" dirty="0" err="1" smtClean="0"/>
              <a:t>Reduce</a:t>
            </a:r>
            <a:r>
              <a:rPr lang="en-US" dirty="0" err="1" smtClean="0">
                <a:solidFill>
                  <a:schemeClr val="bg1">
                    <a:lumMod val="65000"/>
                  </a:schemeClr>
                </a:solidFill>
              </a:rPr>
              <a:t>By</a:t>
            </a:r>
            <a:r>
              <a:rPr lang="en-US" dirty="0" err="1" smtClean="0"/>
              <a:t>Key</a:t>
            </a:r>
            <a:endParaRPr lang="en-US" dirty="0"/>
          </a:p>
        </p:txBody>
      </p:sp>
      <p:sp>
        <p:nvSpPr>
          <p:cNvPr id="2" name="Rectangle 1"/>
          <p:cNvSpPr/>
          <p:nvPr/>
        </p:nvSpPr>
        <p:spPr>
          <a:xfrm>
            <a:off x="1435395" y="199489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67291" y="2416823"/>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6" name="TextBox 5"/>
          <p:cNvSpPr txBox="1"/>
          <p:nvPr/>
        </p:nvSpPr>
        <p:spPr>
          <a:xfrm>
            <a:off x="1456659" y="2748814"/>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b</a:t>
            </a:r>
            <a:r>
              <a:rPr lang="en-US" dirty="0" smtClean="0">
                <a:solidFill>
                  <a:schemeClr val="bg1"/>
                </a:solidFill>
                <a:latin typeface="Consolas" panose="020B0609020204030204" pitchFamily="49" charset="0"/>
                <a:cs typeface="Consolas" panose="020B0609020204030204" pitchFamily="49" charset="0"/>
              </a:rPr>
              <a:t>, 1)</a:t>
            </a:r>
            <a:endParaRPr lang="en-US" dirty="0">
              <a:solidFill>
                <a:schemeClr val="bg1"/>
              </a:solidFill>
              <a:latin typeface="Consolas" panose="020B0609020204030204" pitchFamily="49" charset="0"/>
              <a:cs typeface="Consolas" panose="020B0609020204030204" pitchFamily="49" charset="0"/>
            </a:endParaRPr>
          </a:p>
        </p:txBody>
      </p:sp>
      <p:sp>
        <p:nvSpPr>
          <p:cNvPr id="8" name="TextBox 7"/>
          <p:cNvSpPr txBox="1"/>
          <p:nvPr/>
        </p:nvSpPr>
        <p:spPr>
          <a:xfrm>
            <a:off x="2721935" y="2431581"/>
            <a:ext cx="1073888" cy="369332"/>
          </a:xfrm>
          <a:prstGeom prst="rect">
            <a:avLst/>
          </a:prstGeom>
          <a:noFill/>
        </p:spPr>
        <p:txBody>
          <a:bodyPr wrap="square" rtlCol="0">
            <a:spAutoFit/>
          </a:bodyPr>
          <a:lstStyle/>
          <a:p>
            <a:r>
              <a:rPr lang="en-US" dirty="0">
                <a:solidFill>
                  <a:srgbClr val="FFFF00"/>
                </a:solidFill>
                <a:latin typeface="Consolas" panose="020B0609020204030204" pitchFamily="49" charset="0"/>
                <a:cs typeface="Consolas" panose="020B0609020204030204" pitchFamily="49" charset="0"/>
              </a:rPr>
              <a:t>(</a:t>
            </a:r>
            <a:r>
              <a:rPr lang="en-US" dirty="0" smtClean="0">
                <a:solidFill>
                  <a:srgbClr val="FFFF00"/>
                </a:solidFill>
                <a:latin typeface="Consolas" panose="020B0609020204030204" pitchFamily="49" charset="0"/>
                <a:cs typeface="Consolas" panose="020B0609020204030204" pitchFamily="49" charset="0"/>
              </a:rPr>
              <a:t>a, 1)</a:t>
            </a:r>
            <a:endParaRPr lang="en-US" dirty="0">
              <a:solidFill>
                <a:srgbClr val="FFFF00"/>
              </a:solidFill>
              <a:latin typeface="Consolas" panose="020B0609020204030204" pitchFamily="49" charset="0"/>
              <a:cs typeface="Consolas" panose="020B0609020204030204" pitchFamily="49" charset="0"/>
            </a:endParaRPr>
          </a:p>
        </p:txBody>
      </p:sp>
      <p:sp>
        <p:nvSpPr>
          <p:cNvPr id="9" name="TextBox 8"/>
          <p:cNvSpPr txBox="1"/>
          <p:nvPr/>
        </p:nvSpPr>
        <p:spPr>
          <a:xfrm>
            <a:off x="2711303" y="2763572"/>
            <a:ext cx="1073888" cy="369332"/>
          </a:xfrm>
          <a:prstGeom prst="rect">
            <a:avLst/>
          </a:prstGeom>
          <a:noFill/>
        </p:spPr>
        <p:txBody>
          <a:bodyPr wrap="square" rtlCol="0">
            <a:spAutoFit/>
          </a:bodyPr>
          <a:lstStyle/>
          <a:p>
            <a:r>
              <a:rPr lang="en-US" dirty="0" smtClean="0">
                <a:solidFill>
                  <a:srgbClr val="FFFF00"/>
                </a:solidFill>
                <a:latin typeface="Consolas" panose="020B0609020204030204" pitchFamily="49" charset="0"/>
                <a:cs typeface="Consolas" panose="020B0609020204030204" pitchFamily="49" charset="0"/>
              </a:rPr>
              <a:t>(</a:t>
            </a:r>
            <a:r>
              <a:rPr lang="en-US" dirty="0">
                <a:solidFill>
                  <a:srgbClr val="FFFF00"/>
                </a:solidFill>
                <a:latin typeface="Consolas" panose="020B0609020204030204" pitchFamily="49" charset="0"/>
                <a:cs typeface="Consolas" panose="020B0609020204030204" pitchFamily="49" charset="0"/>
              </a:rPr>
              <a:t>b</a:t>
            </a:r>
            <a:r>
              <a:rPr lang="en-US" dirty="0" smtClean="0">
                <a:solidFill>
                  <a:srgbClr val="FFFF00"/>
                </a:solidFill>
                <a:latin typeface="Consolas" panose="020B0609020204030204" pitchFamily="49" charset="0"/>
                <a:cs typeface="Consolas" panose="020B0609020204030204" pitchFamily="49" charset="0"/>
              </a:rPr>
              <a:t>, 1)</a:t>
            </a:r>
            <a:endParaRPr lang="en-US" dirty="0">
              <a:solidFill>
                <a:srgbClr val="FFFF00"/>
              </a:solidFill>
              <a:latin typeface="Consolas" panose="020B0609020204030204" pitchFamily="49" charset="0"/>
              <a:cs typeface="Consolas" panose="020B0609020204030204" pitchFamily="49" charset="0"/>
            </a:endParaRPr>
          </a:p>
        </p:txBody>
      </p:sp>
      <p:cxnSp>
        <p:nvCxnSpPr>
          <p:cNvPr id="5" name="Straight Arrow Connector 4"/>
          <p:cNvCxnSpPr/>
          <p:nvPr/>
        </p:nvCxnSpPr>
        <p:spPr>
          <a:xfrm>
            <a:off x="2311620" y="2753927"/>
            <a:ext cx="489098" cy="0"/>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4600818" y="200988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632714" y="2191973"/>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19" name="TextBox 18"/>
          <p:cNvSpPr txBox="1"/>
          <p:nvPr/>
        </p:nvSpPr>
        <p:spPr>
          <a:xfrm>
            <a:off x="4622082" y="2523964"/>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0" name="TextBox 19"/>
          <p:cNvSpPr txBox="1"/>
          <p:nvPr/>
        </p:nvSpPr>
        <p:spPr>
          <a:xfrm>
            <a:off x="5887358" y="2536511"/>
            <a:ext cx="1073888" cy="369332"/>
          </a:xfrm>
          <a:prstGeom prst="rect">
            <a:avLst/>
          </a:prstGeom>
          <a:noFill/>
        </p:spPr>
        <p:txBody>
          <a:bodyPr wrap="square" rtlCol="0">
            <a:spAutoFit/>
          </a:bodyPr>
          <a:lstStyle/>
          <a:p>
            <a:r>
              <a:rPr lang="en-US" dirty="0">
                <a:solidFill>
                  <a:srgbClr val="FFFF00"/>
                </a:solidFill>
                <a:latin typeface="Consolas" panose="020B0609020204030204" pitchFamily="49" charset="0"/>
                <a:cs typeface="Consolas" panose="020B0609020204030204" pitchFamily="49" charset="0"/>
              </a:rPr>
              <a:t>(</a:t>
            </a:r>
            <a:r>
              <a:rPr lang="en-US" dirty="0" smtClean="0">
                <a:solidFill>
                  <a:srgbClr val="FFFF00"/>
                </a:solidFill>
                <a:latin typeface="Consolas" panose="020B0609020204030204" pitchFamily="49" charset="0"/>
                <a:cs typeface="Consolas" panose="020B0609020204030204" pitchFamily="49" charset="0"/>
              </a:rPr>
              <a:t>a, 2)</a:t>
            </a:r>
            <a:endParaRPr lang="en-US" dirty="0">
              <a:solidFill>
                <a:srgbClr val="FFFF00"/>
              </a:solidFill>
              <a:latin typeface="Consolas" panose="020B0609020204030204" pitchFamily="49" charset="0"/>
              <a:cs typeface="Consolas" panose="020B0609020204030204" pitchFamily="49" charset="0"/>
            </a:endParaRPr>
          </a:p>
        </p:txBody>
      </p:sp>
      <p:sp>
        <p:nvSpPr>
          <p:cNvPr id="21" name="TextBox 20"/>
          <p:cNvSpPr txBox="1"/>
          <p:nvPr/>
        </p:nvSpPr>
        <p:spPr>
          <a:xfrm>
            <a:off x="5876726" y="2868502"/>
            <a:ext cx="1073888" cy="369332"/>
          </a:xfrm>
          <a:prstGeom prst="rect">
            <a:avLst/>
          </a:prstGeom>
          <a:noFill/>
        </p:spPr>
        <p:txBody>
          <a:bodyPr wrap="square" rtlCol="0">
            <a:spAutoFit/>
          </a:bodyPr>
          <a:lstStyle/>
          <a:p>
            <a:r>
              <a:rPr lang="en-US" dirty="0" smtClean="0">
                <a:solidFill>
                  <a:srgbClr val="FFFF00"/>
                </a:solidFill>
                <a:latin typeface="Consolas" panose="020B0609020204030204" pitchFamily="49" charset="0"/>
                <a:cs typeface="Consolas" panose="020B0609020204030204" pitchFamily="49" charset="0"/>
              </a:rPr>
              <a:t>(</a:t>
            </a:r>
            <a:r>
              <a:rPr lang="en-US" dirty="0">
                <a:solidFill>
                  <a:srgbClr val="FFFF00"/>
                </a:solidFill>
                <a:latin typeface="Consolas" panose="020B0609020204030204" pitchFamily="49" charset="0"/>
                <a:cs typeface="Consolas" panose="020B0609020204030204" pitchFamily="49" charset="0"/>
              </a:rPr>
              <a:t>b</a:t>
            </a:r>
            <a:r>
              <a:rPr lang="en-US" dirty="0" smtClean="0">
                <a:solidFill>
                  <a:srgbClr val="FFFF00"/>
                </a:solidFill>
                <a:latin typeface="Consolas" panose="020B0609020204030204" pitchFamily="49" charset="0"/>
                <a:cs typeface="Consolas" panose="020B0609020204030204" pitchFamily="49" charset="0"/>
              </a:rPr>
              <a:t>, 2)</a:t>
            </a:r>
            <a:endParaRPr lang="en-US" dirty="0">
              <a:solidFill>
                <a:srgbClr val="FFFF00"/>
              </a:solidFill>
              <a:latin typeface="Consolas" panose="020B0609020204030204" pitchFamily="49" charset="0"/>
              <a:cs typeface="Consolas" panose="020B0609020204030204" pitchFamily="49" charset="0"/>
            </a:endParaRPr>
          </a:p>
        </p:txBody>
      </p:sp>
      <p:cxnSp>
        <p:nvCxnSpPr>
          <p:cNvPr id="22" name="Straight Arrow Connector 21"/>
          <p:cNvCxnSpPr/>
          <p:nvPr/>
        </p:nvCxnSpPr>
        <p:spPr>
          <a:xfrm>
            <a:off x="5451421" y="2855955"/>
            <a:ext cx="489098" cy="0"/>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643346" y="2855955"/>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4" name="TextBox 23"/>
          <p:cNvSpPr txBox="1"/>
          <p:nvPr/>
        </p:nvSpPr>
        <p:spPr>
          <a:xfrm>
            <a:off x="4647412" y="318816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5" name="Rectangle 24"/>
          <p:cNvSpPr/>
          <p:nvPr/>
        </p:nvSpPr>
        <p:spPr>
          <a:xfrm>
            <a:off x="7915941" y="2014528"/>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947837" y="2031729"/>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7" name="TextBox 26"/>
          <p:cNvSpPr txBox="1"/>
          <p:nvPr/>
        </p:nvSpPr>
        <p:spPr>
          <a:xfrm>
            <a:off x="7937205" y="2363720"/>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8" name="TextBox 27"/>
          <p:cNvSpPr txBox="1"/>
          <p:nvPr/>
        </p:nvSpPr>
        <p:spPr>
          <a:xfrm>
            <a:off x="9202481" y="2541157"/>
            <a:ext cx="1073888" cy="369332"/>
          </a:xfrm>
          <a:prstGeom prst="rect">
            <a:avLst/>
          </a:prstGeom>
          <a:noFill/>
        </p:spPr>
        <p:txBody>
          <a:bodyPr wrap="square" rtlCol="0">
            <a:spAutoFit/>
          </a:bodyPr>
          <a:lstStyle/>
          <a:p>
            <a:r>
              <a:rPr lang="en-US" dirty="0">
                <a:solidFill>
                  <a:srgbClr val="FFFF00"/>
                </a:solidFill>
                <a:latin typeface="Consolas" panose="020B0609020204030204" pitchFamily="49" charset="0"/>
                <a:cs typeface="Consolas" panose="020B0609020204030204" pitchFamily="49" charset="0"/>
              </a:rPr>
              <a:t>(</a:t>
            </a:r>
            <a:r>
              <a:rPr lang="en-US" dirty="0" smtClean="0">
                <a:solidFill>
                  <a:srgbClr val="FFFF00"/>
                </a:solidFill>
                <a:latin typeface="Consolas" panose="020B0609020204030204" pitchFamily="49" charset="0"/>
                <a:cs typeface="Consolas" panose="020B0609020204030204" pitchFamily="49" charset="0"/>
              </a:rPr>
              <a:t>a, 3)</a:t>
            </a:r>
            <a:endParaRPr lang="en-US" dirty="0">
              <a:solidFill>
                <a:srgbClr val="FFFF00"/>
              </a:solidFill>
              <a:latin typeface="Consolas" panose="020B0609020204030204" pitchFamily="49" charset="0"/>
              <a:cs typeface="Consolas" panose="020B0609020204030204" pitchFamily="49" charset="0"/>
            </a:endParaRPr>
          </a:p>
        </p:txBody>
      </p:sp>
      <p:sp>
        <p:nvSpPr>
          <p:cNvPr id="29" name="TextBox 28"/>
          <p:cNvSpPr txBox="1"/>
          <p:nvPr/>
        </p:nvSpPr>
        <p:spPr>
          <a:xfrm>
            <a:off x="9191849" y="2873148"/>
            <a:ext cx="1073888" cy="369332"/>
          </a:xfrm>
          <a:prstGeom prst="rect">
            <a:avLst/>
          </a:prstGeom>
          <a:noFill/>
        </p:spPr>
        <p:txBody>
          <a:bodyPr wrap="square" rtlCol="0">
            <a:spAutoFit/>
          </a:bodyPr>
          <a:lstStyle/>
          <a:p>
            <a:r>
              <a:rPr lang="en-US" dirty="0" smtClean="0">
                <a:solidFill>
                  <a:srgbClr val="FFFF00"/>
                </a:solidFill>
                <a:latin typeface="Consolas" panose="020B0609020204030204" pitchFamily="49" charset="0"/>
                <a:cs typeface="Consolas" panose="020B0609020204030204" pitchFamily="49" charset="0"/>
              </a:rPr>
              <a:t>(</a:t>
            </a:r>
            <a:r>
              <a:rPr lang="en-US" dirty="0">
                <a:solidFill>
                  <a:srgbClr val="FFFF00"/>
                </a:solidFill>
                <a:latin typeface="Consolas" panose="020B0609020204030204" pitchFamily="49" charset="0"/>
                <a:cs typeface="Consolas" panose="020B0609020204030204" pitchFamily="49" charset="0"/>
              </a:rPr>
              <a:t>b</a:t>
            </a:r>
            <a:r>
              <a:rPr lang="en-US" dirty="0" smtClean="0">
                <a:solidFill>
                  <a:srgbClr val="FFFF00"/>
                </a:solidFill>
                <a:latin typeface="Consolas" panose="020B0609020204030204" pitchFamily="49" charset="0"/>
                <a:cs typeface="Consolas" panose="020B0609020204030204" pitchFamily="49" charset="0"/>
              </a:rPr>
              <a:t>, 2)</a:t>
            </a:r>
            <a:endParaRPr lang="en-US" dirty="0">
              <a:solidFill>
                <a:srgbClr val="FFFF00"/>
              </a:solidFill>
              <a:latin typeface="Consolas" panose="020B0609020204030204" pitchFamily="49" charset="0"/>
              <a:cs typeface="Consolas" panose="020B0609020204030204" pitchFamily="49" charset="0"/>
            </a:endParaRPr>
          </a:p>
        </p:txBody>
      </p:sp>
      <p:cxnSp>
        <p:nvCxnSpPr>
          <p:cNvPr id="30" name="Straight Arrow Connector 29"/>
          <p:cNvCxnSpPr/>
          <p:nvPr/>
        </p:nvCxnSpPr>
        <p:spPr>
          <a:xfrm>
            <a:off x="8826504" y="2890581"/>
            <a:ext cx="489098" cy="0"/>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958469" y="269571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2" name="TextBox 31"/>
          <p:cNvSpPr txBox="1"/>
          <p:nvPr/>
        </p:nvSpPr>
        <p:spPr>
          <a:xfrm>
            <a:off x="7962535" y="3027918"/>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33" name="TextBox 32"/>
          <p:cNvSpPr txBox="1"/>
          <p:nvPr/>
        </p:nvSpPr>
        <p:spPr>
          <a:xfrm>
            <a:off x="7975115" y="334538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35" name="Rectangle 34"/>
          <p:cNvSpPr/>
          <p:nvPr/>
        </p:nvSpPr>
        <p:spPr>
          <a:xfrm>
            <a:off x="2942195" y="4725600"/>
            <a:ext cx="2359325"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2974091" y="5147531"/>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7" name="TextBox 36"/>
          <p:cNvSpPr txBox="1"/>
          <p:nvPr/>
        </p:nvSpPr>
        <p:spPr>
          <a:xfrm>
            <a:off x="2963459" y="547952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a:t>
            </a:r>
            <a:r>
              <a:rPr lang="en-US" dirty="0">
                <a:solidFill>
                  <a:schemeClr val="bg1"/>
                </a:solidFill>
                <a:latin typeface="Consolas" panose="020B0609020204030204" pitchFamily="49" charset="0"/>
                <a:cs typeface="Consolas" panose="020B0609020204030204" pitchFamily="49" charset="0"/>
              </a:rPr>
              <a:t>2</a:t>
            </a:r>
            <a:r>
              <a:rPr lang="en-US" dirty="0" smtClean="0">
                <a:solidFill>
                  <a:schemeClr val="bg1"/>
                </a:solidFill>
                <a:latin typeface="Consolas" panose="020B0609020204030204" pitchFamily="49" charset="0"/>
                <a:cs typeface="Consolas" panose="020B0609020204030204" pitchFamily="49" charset="0"/>
              </a:rPr>
              <a:t>)</a:t>
            </a:r>
            <a:endParaRPr lang="en-US" dirty="0">
              <a:solidFill>
                <a:schemeClr val="bg1"/>
              </a:solidFill>
              <a:latin typeface="Consolas" panose="020B0609020204030204" pitchFamily="49" charset="0"/>
              <a:cs typeface="Consolas" panose="020B0609020204030204" pitchFamily="49" charset="0"/>
            </a:endParaRPr>
          </a:p>
        </p:txBody>
      </p:sp>
      <p:sp>
        <p:nvSpPr>
          <p:cNvPr id="47" name="TextBox 46"/>
          <p:cNvSpPr txBox="1"/>
          <p:nvPr/>
        </p:nvSpPr>
        <p:spPr>
          <a:xfrm>
            <a:off x="2983092" y="5824313"/>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3)</a:t>
            </a:r>
            <a:endParaRPr lang="en-US" dirty="0">
              <a:solidFill>
                <a:schemeClr val="bg1"/>
              </a:solidFill>
              <a:latin typeface="Consolas" panose="020B0609020204030204" pitchFamily="49" charset="0"/>
              <a:cs typeface="Consolas" panose="020B0609020204030204" pitchFamily="49" charset="0"/>
            </a:endParaRPr>
          </a:p>
        </p:txBody>
      </p:sp>
      <p:sp>
        <p:nvSpPr>
          <p:cNvPr id="48" name="Rectangle 47"/>
          <p:cNvSpPr/>
          <p:nvPr/>
        </p:nvSpPr>
        <p:spPr>
          <a:xfrm>
            <a:off x="6272510" y="4725600"/>
            <a:ext cx="2359325"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6304406" y="514753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50" name="TextBox 49"/>
          <p:cNvSpPr txBox="1"/>
          <p:nvPr/>
        </p:nvSpPr>
        <p:spPr>
          <a:xfrm>
            <a:off x="6293774" y="547952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a:t>
            </a:r>
            <a:r>
              <a:rPr lang="en-US" dirty="0">
                <a:solidFill>
                  <a:schemeClr val="bg1"/>
                </a:solidFill>
                <a:latin typeface="Consolas" panose="020B0609020204030204" pitchFamily="49" charset="0"/>
                <a:cs typeface="Consolas" panose="020B0609020204030204" pitchFamily="49" charset="0"/>
              </a:rPr>
              <a:t>2</a:t>
            </a:r>
            <a:r>
              <a:rPr lang="en-US" dirty="0" smtClean="0">
                <a:solidFill>
                  <a:schemeClr val="bg1"/>
                </a:solidFill>
                <a:latin typeface="Consolas" panose="020B0609020204030204" pitchFamily="49" charset="0"/>
                <a:cs typeface="Consolas" panose="020B0609020204030204" pitchFamily="49" charset="0"/>
              </a:rPr>
              <a:t>)</a:t>
            </a:r>
            <a:endParaRPr lang="en-US" dirty="0">
              <a:solidFill>
                <a:schemeClr val="bg1"/>
              </a:solidFill>
              <a:latin typeface="Consolas" panose="020B0609020204030204" pitchFamily="49" charset="0"/>
              <a:cs typeface="Consolas" panose="020B0609020204030204" pitchFamily="49" charset="0"/>
            </a:endParaRPr>
          </a:p>
        </p:txBody>
      </p:sp>
      <p:sp>
        <p:nvSpPr>
          <p:cNvPr id="53" name="TextBox 52"/>
          <p:cNvSpPr txBox="1"/>
          <p:nvPr/>
        </p:nvSpPr>
        <p:spPr>
          <a:xfrm>
            <a:off x="6313407" y="5824313"/>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2)</a:t>
            </a:r>
            <a:endParaRPr lang="en-US" dirty="0">
              <a:solidFill>
                <a:schemeClr val="bg1"/>
              </a:solidFill>
              <a:latin typeface="Consolas" panose="020B0609020204030204" pitchFamily="49" charset="0"/>
              <a:cs typeface="Consolas" panose="020B0609020204030204" pitchFamily="49" charset="0"/>
            </a:endParaRPr>
          </a:p>
        </p:txBody>
      </p:sp>
      <p:cxnSp>
        <p:nvCxnSpPr>
          <p:cNvPr id="54" name="Straight Arrow Connector 53"/>
          <p:cNvCxnSpPr>
            <a:stCxn id="2" idx="2"/>
            <a:endCxn id="35" idx="0"/>
          </p:cNvCxnSpPr>
          <p:nvPr/>
        </p:nvCxnSpPr>
        <p:spPr>
          <a:xfrm>
            <a:off x="2530549" y="3777522"/>
            <a:ext cx="1591309" cy="948078"/>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 idx="2"/>
            <a:endCxn id="48" idx="0"/>
          </p:cNvCxnSpPr>
          <p:nvPr/>
        </p:nvCxnSpPr>
        <p:spPr>
          <a:xfrm>
            <a:off x="2530549" y="3777522"/>
            <a:ext cx="4921624" cy="948078"/>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7" idx="2"/>
            <a:endCxn id="35" idx="0"/>
          </p:cNvCxnSpPr>
          <p:nvPr/>
        </p:nvCxnSpPr>
        <p:spPr>
          <a:xfrm flipH="1">
            <a:off x="4121858" y="3792512"/>
            <a:ext cx="1574114" cy="933088"/>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5" idx="2"/>
            <a:endCxn id="35" idx="0"/>
          </p:cNvCxnSpPr>
          <p:nvPr/>
        </p:nvCxnSpPr>
        <p:spPr>
          <a:xfrm flipH="1">
            <a:off x="4121858" y="3797158"/>
            <a:ext cx="4889237" cy="928442"/>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25" idx="2"/>
            <a:endCxn id="48" idx="0"/>
          </p:cNvCxnSpPr>
          <p:nvPr/>
        </p:nvCxnSpPr>
        <p:spPr>
          <a:xfrm flipH="1">
            <a:off x="7452173" y="3797158"/>
            <a:ext cx="1558922" cy="928442"/>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7" idx="2"/>
            <a:endCxn id="48" idx="0"/>
          </p:cNvCxnSpPr>
          <p:nvPr/>
        </p:nvCxnSpPr>
        <p:spPr>
          <a:xfrm>
            <a:off x="5695972" y="3792512"/>
            <a:ext cx="1756201" cy="933088"/>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934998" y="4151736"/>
            <a:ext cx="633553" cy="523220"/>
          </a:xfrm>
          <a:prstGeom prst="rect">
            <a:avLst/>
          </a:prstGeom>
          <a:noFill/>
        </p:spPr>
        <p:txBody>
          <a:bodyPr wrap="square" rtlCol="0">
            <a:spAutoFit/>
          </a:bodyPr>
          <a:lstStyle/>
          <a:p>
            <a:r>
              <a:rPr lang="en-US" sz="2800" dirty="0" smtClean="0"/>
              <a:t>a</a:t>
            </a:r>
            <a:endParaRPr lang="en-US" sz="2800" dirty="0"/>
          </a:p>
        </p:txBody>
      </p:sp>
      <p:sp>
        <p:nvSpPr>
          <p:cNvPr id="71" name="TextBox 70"/>
          <p:cNvSpPr txBox="1"/>
          <p:nvPr/>
        </p:nvSpPr>
        <p:spPr>
          <a:xfrm>
            <a:off x="7268924" y="4153985"/>
            <a:ext cx="633553" cy="523220"/>
          </a:xfrm>
          <a:prstGeom prst="rect">
            <a:avLst/>
          </a:prstGeom>
          <a:noFill/>
        </p:spPr>
        <p:txBody>
          <a:bodyPr wrap="square" rtlCol="0">
            <a:spAutoFit/>
          </a:bodyPr>
          <a:lstStyle/>
          <a:p>
            <a:r>
              <a:rPr lang="en-US" sz="2800" dirty="0"/>
              <a:t>b</a:t>
            </a:r>
          </a:p>
        </p:txBody>
      </p:sp>
    </p:spTree>
    <p:extLst>
      <p:ext uri="{BB962C8B-B14F-4D97-AF65-F5344CB8AC3E}">
        <p14:creationId xmlns:p14="http://schemas.microsoft.com/office/powerpoint/2010/main" val="102039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1024128" y="585216"/>
            <a:ext cx="9720072" cy="1499616"/>
          </a:xfrm>
        </p:spPr>
        <p:txBody>
          <a:bodyPr/>
          <a:lstStyle/>
          <a:p>
            <a:r>
              <a:rPr lang="en-US" dirty="0" err="1" smtClean="0"/>
              <a:t>Reduce</a:t>
            </a:r>
            <a:r>
              <a:rPr lang="en-US" dirty="0" err="1" smtClean="0">
                <a:solidFill>
                  <a:schemeClr val="bg1">
                    <a:lumMod val="65000"/>
                  </a:schemeClr>
                </a:solidFill>
              </a:rPr>
              <a:t>By</a:t>
            </a:r>
            <a:r>
              <a:rPr lang="en-US" dirty="0" err="1" smtClean="0"/>
              <a:t>Key</a:t>
            </a:r>
            <a:endParaRPr lang="en-US" dirty="0"/>
          </a:p>
        </p:txBody>
      </p:sp>
      <p:sp>
        <p:nvSpPr>
          <p:cNvPr id="2" name="Rectangle 1"/>
          <p:cNvSpPr/>
          <p:nvPr/>
        </p:nvSpPr>
        <p:spPr>
          <a:xfrm>
            <a:off x="1435395" y="199489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67291" y="2416823"/>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6" name="TextBox 5"/>
          <p:cNvSpPr txBox="1"/>
          <p:nvPr/>
        </p:nvSpPr>
        <p:spPr>
          <a:xfrm>
            <a:off x="1456659" y="2748814"/>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b</a:t>
            </a:r>
            <a:r>
              <a:rPr lang="en-US" dirty="0" smtClean="0">
                <a:solidFill>
                  <a:schemeClr val="bg1"/>
                </a:solidFill>
                <a:latin typeface="Consolas" panose="020B0609020204030204" pitchFamily="49" charset="0"/>
                <a:cs typeface="Consolas" panose="020B0609020204030204" pitchFamily="49" charset="0"/>
              </a:rPr>
              <a:t>, 1)</a:t>
            </a:r>
            <a:endParaRPr lang="en-US" dirty="0">
              <a:solidFill>
                <a:schemeClr val="bg1"/>
              </a:solidFill>
              <a:latin typeface="Consolas" panose="020B0609020204030204" pitchFamily="49" charset="0"/>
              <a:cs typeface="Consolas" panose="020B0609020204030204" pitchFamily="49" charset="0"/>
            </a:endParaRPr>
          </a:p>
        </p:txBody>
      </p:sp>
      <p:sp>
        <p:nvSpPr>
          <p:cNvPr id="8" name="TextBox 7"/>
          <p:cNvSpPr txBox="1"/>
          <p:nvPr/>
        </p:nvSpPr>
        <p:spPr>
          <a:xfrm>
            <a:off x="2721935" y="2431581"/>
            <a:ext cx="1073888" cy="369332"/>
          </a:xfrm>
          <a:prstGeom prst="rect">
            <a:avLst/>
          </a:prstGeom>
          <a:noFill/>
        </p:spPr>
        <p:txBody>
          <a:bodyPr wrap="square" rtlCol="0">
            <a:spAutoFit/>
          </a:bodyPr>
          <a:lstStyle/>
          <a:p>
            <a:r>
              <a:rPr lang="en-US" dirty="0">
                <a:solidFill>
                  <a:srgbClr val="FFFF00"/>
                </a:solidFill>
                <a:latin typeface="Consolas" panose="020B0609020204030204" pitchFamily="49" charset="0"/>
                <a:cs typeface="Consolas" panose="020B0609020204030204" pitchFamily="49" charset="0"/>
              </a:rPr>
              <a:t>(</a:t>
            </a:r>
            <a:r>
              <a:rPr lang="en-US" dirty="0" smtClean="0">
                <a:solidFill>
                  <a:srgbClr val="FFFF00"/>
                </a:solidFill>
                <a:latin typeface="Consolas" panose="020B0609020204030204" pitchFamily="49" charset="0"/>
                <a:cs typeface="Consolas" panose="020B0609020204030204" pitchFamily="49" charset="0"/>
              </a:rPr>
              <a:t>a, 1)</a:t>
            </a:r>
            <a:endParaRPr lang="en-US" dirty="0">
              <a:solidFill>
                <a:srgbClr val="FFFF00"/>
              </a:solidFill>
              <a:latin typeface="Consolas" panose="020B0609020204030204" pitchFamily="49" charset="0"/>
              <a:cs typeface="Consolas" panose="020B0609020204030204" pitchFamily="49" charset="0"/>
            </a:endParaRPr>
          </a:p>
        </p:txBody>
      </p:sp>
      <p:sp>
        <p:nvSpPr>
          <p:cNvPr id="9" name="TextBox 8"/>
          <p:cNvSpPr txBox="1"/>
          <p:nvPr/>
        </p:nvSpPr>
        <p:spPr>
          <a:xfrm>
            <a:off x="2711303" y="2763572"/>
            <a:ext cx="1073888" cy="369332"/>
          </a:xfrm>
          <a:prstGeom prst="rect">
            <a:avLst/>
          </a:prstGeom>
          <a:noFill/>
        </p:spPr>
        <p:txBody>
          <a:bodyPr wrap="square" rtlCol="0">
            <a:spAutoFit/>
          </a:bodyPr>
          <a:lstStyle/>
          <a:p>
            <a:r>
              <a:rPr lang="en-US" dirty="0" smtClean="0">
                <a:solidFill>
                  <a:srgbClr val="FFFF00"/>
                </a:solidFill>
                <a:latin typeface="Consolas" panose="020B0609020204030204" pitchFamily="49" charset="0"/>
                <a:cs typeface="Consolas" panose="020B0609020204030204" pitchFamily="49" charset="0"/>
              </a:rPr>
              <a:t>(</a:t>
            </a:r>
            <a:r>
              <a:rPr lang="en-US" dirty="0">
                <a:solidFill>
                  <a:srgbClr val="FFFF00"/>
                </a:solidFill>
                <a:latin typeface="Consolas" panose="020B0609020204030204" pitchFamily="49" charset="0"/>
                <a:cs typeface="Consolas" panose="020B0609020204030204" pitchFamily="49" charset="0"/>
              </a:rPr>
              <a:t>b</a:t>
            </a:r>
            <a:r>
              <a:rPr lang="en-US" dirty="0" smtClean="0">
                <a:solidFill>
                  <a:srgbClr val="FFFF00"/>
                </a:solidFill>
                <a:latin typeface="Consolas" panose="020B0609020204030204" pitchFamily="49" charset="0"/>
                <a:cs typeface="Consolas" panose="020B0609020204030204" pitchFamily="49" charset="0"/>
              </a:rPr>
              <a:t>, 1)</a:t>
            </a:r>
            <a:endParaRPr lang="en-US" dirty="0">
              <a:solidFill>
                <a:srgbClr val="FFFF00"/>
              </a:solidFill>
              <a:latin typeface="Consolas" panose="020B0609020204030204" pitchFamily="49" charset="0"/>
              <a:cs typeface="Consolas" panose="020B0609020204030204" pitchFamily="49" charset="0"/>
            </a:endParaRPr>
          </a:p>
        </p:txBody>
      </p:sp>
      <p:cxnSp>
        <p:nvCxnSpPr>
          <p:cNvPr id="5" name="Straight Arrow Connector 4"/>
          <p:cNvCxnSpPr/>
          <p:nvPr/>
        </p:nvCxnSpPr>
        <p:spPr>
          <a:xfrm>
            <a:off x="2311620" y="2753927"/>
            <a:ext cx="489098" cy="0"/>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4600818" y="200988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632714" y="2191973"/>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19" name="TextBox 18"/>
          <p:cNvSpPr txBox="1"/>
          <p:nvPr/>
        </p:nvSpPr>
        <p:spPr>
          <a:xfrm>
            <a:off x="4622082" y="2523964"/>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0" name="TextBox 19"/>
          <p:cNvSpPr txBox="1"/>
          <p:nvPr/>
        </p:nvSpPr>
        <p:spPr>
          <a:xfrm>
            <a:off x="5887358" y="2536511"/>
            <a:ext cx="1073888" cy="369332"/>
          </a:xfrm>
          <a:prstGeom prst="rect">
            <a:avLst/>
          </a:prstGeom>
          <a:noFill/>
        </p:spPr>
        <p:txBody>
          <a:bodyPr wrap="square" rtlCol="0">
            <a:spAutoFit/>
          </a:bodyPr>
          <a:lstStyle/>
          <a:p>
            <a:r>
              <a:rPr lang="en-US" dirty="0">
                <a:solidFill>
                  <a:srgbClr val="FFFF00"/>
                </a:solidFill>
                <a:latin typeface="Consolas" panose="020B0609020204030204" pitchFamily="49" charset="0"/>
                <a:cs typeface="Consolas" panose="020B0609020204030204" pitchFamily="49" charset="0"/>
              </a:rPr>
              <a:t>(</a:t>
            </a:r>
            <a:r>
              <a:rPr lang="en-US" dirty="0" smtClean="0">
                <a:solidFill>
                  <a:srgbClr val="FFFF00"/>
                </a:solidFill>
                <a:latin typeface="Consolas" panose="020B0609020204030204" pitchFamily="49" charset="0"/>
                <a:cs typeface="Consolas" panose="020B0609020204030204" pitchFamily="49" charset="0"/>
              </a:rPr>
              <a:t>a, 2)</a:t>
            </a:r>
            <a:endParaRPr lang="en-US" dirty="0">
              <a:solidFill>
                <a:srgbClr val="FFFF00"/>
              </a:solidFill>
              <a:latin typeface="Consolas" panose="020B0609020204030204" pitchFamily="49" charset="0"/>
              <a:cs typeface="Consolas" panose="020B0609020204030204" pitchFamily="49" charset="0"/>
            </a:endParaRPr>
          </a:p>
        </p:txBody>
      </p:sp>
      <p:sp>
        <p:nvSpPr>
          <p:cNvPr id="21" name="TextBox 20"/>
          <p:cNvSpPr txBox="1"/>
          <p:nvPr/>
        </p:nvSpPr>
        <p:spPr>
          <a:xfrm>
            <a:off x="5876726" y="2868502"/>
            <a:ext cx="1073888" cy="369332"/>
          </a:xfrm>
          <a:prstGeom prst="rect">
            <a:avLst/>
          </a:prstGeom>
          <a:noFill/>
        </p:spPr>
        <p:txBody>
          <a:bodyPr wrap="square" rtlCol="0">
            <a:spAutoFit/>
          </a:bodyPr>
          <a:lstStyle/>
          <a:p>
            <a:r>
              <a:rPr lang="en-US" dirty="0" smtClean="0">
                <a:solidFill>
                  <a:srgbClr val="FFFF00"/>
                </a:solidFill>
                <a:latin typeface="Consolas" panose="020B0609020204030204" pitchFamily="49" charset="0"/>
                <a:cs typeface="Consolas" panose="020B0609020204030204" pitchFamily="49" charset="0"/>
              </a:rPr>
              <a:t>(</a:t>
            </a:r>
            <a:r>
              <a:rPr lang="en-US" dirty="0">
                <a:solidFill>
                  <a:srgbClr val="FFFF00"/>
                </a:solidFill>
                <a:latin typeface="Consolas" panose="020B0609020204030204" pitchFamily="49" charset="0"/>
                <a:cs typeface="Consolas" panose="020B0609020204030204" pitchFamily="49" charset="0"/>
              </a:rPr>
              <a:t>b</a:t>
            </a:r>
            <a:r>
              <a:rPr lang="en-US" dirty="0" smtClean="0">
                <a:solidFill>
                  <a:srgbClr val="FFFF00"/>
                </a:solidFill>
                <a:latin typeface="Consolas" panose="020B0609020204030204" pitchFamily="49" charset="0"/>
                <a:cs typeface="Consolas" panose="020B0609020204030204" pitchFamily="49" charset="0"/>
              </a:rPr>
              <a:t>, 2)</a:t>
            </a:r>
            <a:endParaRPr lang="en-US" dirty="0">
              <a:solidFill>
                <a:srgbClr val="FFFF00"/>
              </a:solidFill>
              <a:latin typeface="Consolas" panose="020B0609020204030204" pitchFamily="49" charset="0"/>
              <a:cs typeface="Consolas" panose="020B0609020204030204" pitchFamily="49" charset="0"/>
            </a:endParaRPr>
          </a:p>
        </p:txBody>
      </p:sp>
      <p:cxnSp>
        <p:nvCxnSpPr>
          <p:cNvPr id="22" name="Straight Arrow Connector 21"/>
          <p:cNvCxnSpPr/>
          <p:nvPr/>
        </p:nvCxnSpPr>
        <p:spPr>
          <a:xfrm>
            <a:off x="5451421" y="2855955"/>
            <a:ext cx="489098" cy="0"/>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643346" y="2855955"/>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4" name="TextBox 23"/>
          <p:cNvSpPr txBox="1"/>
          <p:nvPr/>
        </p:nvSpPr>
        <p:spPr>
          <a:xfrm>
            <a:off x="4647412" y="318816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5" name="Rectangle 24"/>
          <p:cNvSpPr/>
          <p:nvPr/>
        </p:nvSpPr>
        <p:spPr>
          <a:xfrm>
            <a:off x="7915941" y="2014528"/>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947837" y="2031729"/>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7" name="TextBox 26"/>
          <p:cNvSpPr txBox="1"/>
          <p:nvPr/>
        </p:nvSpPr>
        <p:spPr>
          <a:xfrm>
            <a:off x="7937205" y="2363720"/>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8" name="TextBox 27"/>
          <p:cNvSpPr txBox="1"/>
          <p:nvPr/>
        </p:nvSpPr>
        <p:spPr>
          <a:xfrm>
            <a:off x="9202481" y="2541157"/>
            <a:ext cx="1073888" cy="369332"/>
          </a:xfrm>
          <a:prstGeom prst="rect">
            <a:avLst/>
          </a:prstGeom>
          <a:noFill/>
        </p:spPr>
        <p:txBody>
          <a:bodyPr wrap="square" rtlCol="0">
            <a:spAutoFit/>
          </a:bodyPr>
          <a:lstStyle/>
          <a:p>
            <a:r>
              <a:rPr lang="en-US" dirty="0">
                <a:solidFill>
                  <a:srgbClr val="FFFF00"/>
                </a:solidFill>
                <a:latin typeface="Consolas" panose="020B0609020204030204" pitchFamily="49" charset="0"/>
                <a:cs typeface="Consolas" panose="020B0609020204030204" pitchFamily="49" charset="0"/>
              </a:rPr>
              <a:t>(</a:t>
            </a:r>
            <a:r>
              <a:rPr lang="en-US" dirty="0" smtClean="0">
                <a:solidFill>
                  <a:srgbClr val="FFFF00"/>
                </a:solidFill>
                <a:latin typeface="Consolas" panose="020B0609020204030204" pitchFamily="49" charset="0"/>
                <a:cs typeface="Consolas" panose="020B0609020204030204" pitchFamily="49" charset="0"/>
              </a:rPr>
              <a:t>a, 3)</a:t>
            </a:r>
            <a:endParaRPr lang="en-US" dirty="0">
              <a:solidFill>
                <a:srgbClr val="FFFF00"/>
              </a:solidFill>
              <a:latin typeface="Consolas" panose="020B0609020204030204" pitchFamily="49" charset="0"/>
              <a:cs typeface="Consolas" panose="020B0609020204030204" pitchFamily="49" charset="0"/>
            </a:endParaRPr>
          </a:p>
        </p:txBody>
      </p:sp>
      <p:sp>
        <p:nvSpPr>
          <p:cNvPr id="29" name="TextBox 28"/>
          <p:cNvSpPr txBox="1"/>
          <p:nvPr/>
        </p:nvSpPr>
        <p:spPr>
          <a:xfrm>
            <a:off x="9191849" y="2873148"/>
            <a:ext cx="1073888" cy="369332"/>
          </a:xfrm>
          <a:prstGeom prst="rect">
            <a:avLst/>
          </a:prstGeom>
          <a:noFill/>
        </p:spPr>
        <p:txBody>
          <a:bodyPr wrap="square" rtlCol="0">
            <a:spAutoFit/>
          </a:bodyPr>
          <a:lstStyle/>
          <a:p>
            <a:r>
              <a:rPr lang="en-US" dirty="0" smtClean="0">
                <a:solidFill>
                  <a:srgbClr val="FFFF00"/>
                </a:solidFill>
                <a:latin typeface="Consolas" panose="020B0609020204030204" pitchFamily="49" charset="0"/>
                <a:cs typeface="Consolas" panose="020B0609020204030204" pitchFamily="49" charset="0"/>
              </a:rPr>
              <a:t>(</a:t>
            </a:r>
            <a:r>
              <a:rPr lang="en-US" dirty="0">
                <a:solidFill>
                  <a:srgbClr val="FFFF00"/>
                </a:solidFill>
                <a:latin typeface="Consolas" panose="020B0609020204030204" pitchFamily="49" charset="0"/>
                <a:cs typeface="Consolas" panose="020B0609020204030204" pitchFamily="49" charset="0"/>
              </a:rPr>
              <a:t>b</a:t>
            </a:r>
            <a:r>
              <a:rPr lang="en-US" dirty="0" smtClean="0">
                <a:solidFill>
                  <a:srgbClr val="FFFF00"/>
                </a:solidFill>
                <a:latin typeface="Consolas" panose="020B0609020204030204" pitchFamily="49" charset="0"/>
                <a:cs typeface="Consolas" panose="020B0609020204030204" pitchFamily="49" charset="0"/>
              </a:rPr>
              <a:t>, 2)</a:t>
            </a:r>
            <a:endParaRPr lang="en-US" dirty="0">
              <a:solidFill>
                <a:srgbClr val="FFFF00"/>
              </a:solidFill>
              <a:latin typeface="Consolas" panose="020B0609020204030204" pitchFamily="49" charset="0"/>
              <a:cs typeface="Consolas" panose="020B0609020204030204" pitchFamily="49" charset="0"/>
            </a:endParaRPr>
          </a:p>
        </p:txBody>
      </p:sp>
      <p:cxnSp>
        <p:nvCxnSpPr>
          <p:cNvPr id="30" name="Straight Arrow Connector 29"/>
          <p:cNvCxnSpPr/>
          <p:nvPr/>
        </p:nvCxnSpPr>
        <p:spPr>
          <a:xfrm>
            <a:off x="8826504" y="2890581"/>
            <a:ext cx="489098" cy="0"/>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958469" y="269571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2" name="TextBox 31"/>
          <p:cNvSpPr txBox="1"/>
          <p:nvPr/>
        </p:nvSpPr>
        <p:spPr>
          <a:xfrm>
            <a:off x="7962535" y="3027918"/>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33" name="TextBox 32"/>
          <p:cNvSpPr txBox="1"/>
          <p:nvPr/>
        </p:nvSpPr>
        <p:spPr>
          <a:xfrm>
            <a:off x="7975115" y="334538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35" name="Rectangle 34"/>
          <p:cNvSpPr/>
          <p:nvPr/>
        </p:nvSpPr>
        <p:spPr>
          <a:xfrm>
            <a:off x="2942195" y="4725600"/>
            <a:ext cx="2359325"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2974091" y="5147531"/>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7" name="TextBox 36"/>
          <p:cNvSpPr txBox="1"/>
          <p:nvPr/>
        </p:nvSpPr>
        <p:spPr>
          <a:xfrm>
            <a:off x="2963459" y="547952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a:t>
            </a:r>
            <a:r>
              <a:rPr lang="en-US" dirty="0">
                <a:solidFill>
                  <a:schemeClr val="bg1"/>
                </a:solidFill>
                <a:latin typeface="Consolas" panose="020B0609020204030204" pitchFamily="49" charset="0"/>
                <a:cs typeface="Consolas" panose="020B0609020204030204" pitchFamily="49" charset="0"/>
              </a:rPr>
              <a:t>2</a:t>
            </a:r>
            <a:r>
              <a:rPr lang="en-US" dirty="0" smtClean="0">
                <a:solidFill>
                  <a:schemeClr val="bg1"/>
                </a:solidFill>
                <a:latin typeface="Consolas" panose="020B0609020204030204" pitchFamily="49" charset="0"/>
                <a:cs typeface="Consolas" panose="020B0609020204030204" pitchFamily="49" charset="0"/>
              </a:rPr>
              <a:t>)</a:t>
            </a:r>
            <a:endParaRPr lang="en-US" dirty="0">
              <a:solidFill>
                <a:schemeClr val="bg1"/>
              </a:solidFill>
              <a:latin typeface="Consolas" panose="020B0609020204030204" pitchFamily="49" charset="0"/>
              <a:cs typeface="Consolas" panose="020B0609020204030204" pitchFamily="49" charset="0"/>
            </a:endParaRPr>
          </a:p>
        </p:txBody>
      </p:sp>
      <p:sp>
        <p:nvSpPr>
          <p:cNvPr id="38" name="TextBox 37"/>
          <p:cNvSpPr txBox="1"/>
          <p:nvPr/>
        </p:nvSpPr>
        <p:spPr>
          <a:xfrm>
            <a:off x="4269917" y="5481908"/>
            <a:ext cx="1073888" cy="369332"/>
          </a:xfrm>
          <a:prstGeom prst="rect">
            <a:avLst/>
          </a:prstGeom>
          <a:noFill/>
        </p:spPr>
        <p:txBody>
          <a:bodyPr wrap="square" rtlCol="0">
            <a:spAutoFit/>
          </a:bodyPr>
          <a:lstStyle/>
          <a:p>
            <a:r>
              <a:rPr lang="en-US" dirty="0">
                <a:solidFill>
                  <a:srgbClr val="FFFF00"/>
                </a:solidFill>
                <a:latin typeface="Consolas" panose="020B0609020204030204" pitchFamily="49" charset="0"/>
                <a:cs typeface="Consolas" panose="020B0609020204030204" pitchFamily="49" charset="0"/>
              </a:rPr>
              <a:t>(</a:t>
            </a:r>
            <a:r>
              <a:rPr lang="en-US" dirty="0" smtClean="0">
                <a:solidFill>
                  <a:srgbClr val="FFFF00"/>
                </a:solidFill>
                <a:latin typeface="Consolas" panose="020B0609020204030204" pitchFamily="49" charset="0"/>
                <a:cs typeface="Consolas" panose="020B0609020204030204" pitchFamily="49" charset="0"/>
              </a:rPr>
              <a:t>a, 6)</a:t>
            </a:r>
            <a:endParaRPr lang="en-US" dirty="0">
              <a:solidFill>
                <a:srgbClr val="FFFF00"/>
              </a:solidFill>
              <a:latin typeface="Consolas" panose="020B0609020204030204" pitchFamily="49" charset="0"/>
              <a:cs typeface="Consolas" panose="020B0609020204030204" pitchFamily="49" charset="0"/>
            </a:endParaRPr>
          </a:p>
        </p:txBody>
      </p:sp>
      <p:cxnSp>
        <p:nvCxnSpPr>
          <p:cNvPr id="40" name="Straight Arrow Connector 39"/>
          <p:cNvCxnSpPr/>
          <p:nvPr/>
        </p:nvCxnSpPr>
        <p:spPr>
          <a:xfrm>
            <a:off x="3813064" y="5681446"/>
            <a:ext cx="489098" cy="0"/>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983092" y="5824313"/>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3)</a:t>
            </a:r>
            <a:endParaRPr lang="en-US" dirty="0">
              <a:solidFill>
                <a:schemeClr val="bg1"/>
              </a:solidFill>
              <a:latin typeface="Consolas" panose="020B0609020204030204" pitchFamily="49" charset="0"/>
              <a:cs typeface="Consolas" panose="020B0609020204030204" pitchFamily="49" charset="0"/>
            </a:endParaRPr>
          </a:p>
        </p:txBody>
      </p:sp>
      <p:sp>
        <p:nvSpPr>
          <p:cNvPr id="48" name="Rectangle 47"/>
          <p:cNvSpPr/>
          <p:nvPr/>
        </p:nvSpPr>
        <p:spPr>
          <a:xfrm>
            <a:off x="6272510" y="4725600"/>
            <a:ext cx="2359325"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6304406" y="514753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50" name="TextBox 49"/>
          <p:cNvSpPr txBox="1"/>
          <p:nvPr/>
        </p:nvSpPr>
        <p:spPr>
          <a:xfrm>
            <a:off x="6293774" y="547952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a:t>
            </a:r>
            <a:r>
              <a:rPr lang="en-US" dirty="0">
                <a:solidFill>
                  <a:schemeClr val="bg1"/>
                </a:solidFill>
                <a:latin typeface="Consolas" panose="020B0609020204030204" pitchFamily="49" charset="0"/>
                <a:cs typeface="Consolas" panose="020B0609020204030204" pitchFamily="49" charset="0"/>
              </a:rPr>
              <a:t>2</a:t>
            </a:r>
            <a:r>
              <a:rPr lang="en-US" dirty="0" smtClean="0">
                <a:solidFill>
                  <a:schemeClr val="bg1"/>
                </a:solidFill>
                <a:latin typeface="Consolas" panose="020B0609020204030204" pitchFamily="49" charset="0"/>
                <a:cs typeface="Consolas" panose="020B0609020204030204" pitchFamily="49" charset="0"/>
              </a:rPr>
              <a:t>)</a:t>
            </a:r>
            <a:endParaRPr lang="en-US" dirty="0">
              <a:solidFill>
                <a:schemeClr val="bg1"/>
              </a:solidFill>
              <a:latin typeface="Consolas" panose="020B0609020204030204" pitchFamily="49" charset="0"/>
              <a:cs typeface="Consolas" panose="020B0609020204030204" pitchFamily="49" charset="0"/>
            </a:endParaRPr>
          </a:p>
        </p:txBody>
      </p:sp>
      <p:sp>
        <p:nvSpPr>
          <p:cNvPr id="51" name="TextBox 50"/>
          <p:cNvSpPr txBox="1"/>
          <p:nvPr/>
        </p:nvSpPr>
        <p:spPr>
          <a:xfrm>
            <a:off x="7600232" y="5481908"/>
            <a:ext cx="1073888" cy="369332"/>
          </a:xfrm>
          <a:prstGeom prst="rect">
            <a:avLst/>
          </a:prstGeom>
          <a:noFill/>
        </p:spPr>
        <p:txBody>
          <a:bodyPr wrap="square" rtlCol="0">
            <a:spAutoFit/>
          </a:bodyPr>
          <a:lstStyle/>
          <a:p>
            <a:r>
              <a:rPr lang="en-US" dirty="0" smtClean="0">
                <a:solidFill>
                  <a:srgbClr val="FFFF00"/>
                </a:solidFill>
                <a:latin typeface="Consolas" panose="020B0609020204030204" pitchFamily="49" charset="0"/>
                <a:cs typeface="Consolas" panose="020B0609020204030204" pitchFamily="49" charset="0"/>
              </a:rPr>
              <a:t>(</a:t>
            </a:r>
            <a:r>
              <a:rPr lang="en-US" dirty="0">
                <a:solidFill>
                  <a:srgbClr val="FFFF00"/>
                </a:solidFill>
                <a:latin typeface="Consolas" panose="020B0609020204030204" pitchFamily="49" charset="0"/>
                <a:cs typeface="Consolas" panose="020B0609020204030204" pitchFamily="49" charset="0"/>
              </a:rPr>
              <a:t>b</a:t>
            </a:r>
            <a:r>
              <a:rPr lang="en-US" dirty="0" smtClean="0">
                <a:solidFill>
                  <a:srgbClr val="FFFF00"/>
                </a:solidFill>
                <a:latin typeface="Consolas" panose="020B0609020204030204" pitchFamily="49" charset="0"/>
                <a:cs typeface="Consolas" panose="020B0609020204030204" pitchFamily="49" charset="0"/>
              </a:rPr>
              <a:t>, 5)</a:t>
            </a:r>
            <a:endParaRPr lang="en-US" dirty="0">
              <a:solidFill>
                <a:srgbClr val="FFFF00"/>
              </a:solidFill>
              <a:latin typeface="Consolas" panose="020B0609020204030204" pitchFamily="49" charset="0"/>
              <a:cs typeface="Consolas" panose="020B0609020204030204" pitchFamily="49" charset="0"/>
            </a:endParaRPr>
          </a:p>
        </p:txBody>
      </p:sp>
      <p:cxnSp>
        <p:nvCxnSpPr>
          <p:cNvPr id="52" name="Straight Arrow Connector 51"/>
          <p:cNvCxnSpPr/>
          <p:nvPr/>
        </p:nvCxnSpPr>
        <p:spPr>
          <a:xfrm>
            <a:off x="7143379" y="5681446"/>
            <a:ext cx="489098" cy="0"/>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6313407" y="5824313"/>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2)</a:t>
            </a:r>
            <a:endParaRPr lang="en-US" dirty="0">
              <a:solidFill>
                <a:schemeClr val="bg1"/>
              </a:solidFill>
              <a:latin typeface="Consolas" panose="020B0609020204030204" pitchFamily="49" charset="0"/>
              <a:cs typeface="Consolas" panose="020B0609020204030204" pitchFamily="49" charset="0"/>
            </a:endParaRPr>
          </a:p>
        </p:txBody>
      </p:sp>
      <p:cxnSp>
        <p:nvCxnSpPr>
          <p:cNvPr id="54" name="Straight Arrow Connector 53"/>
          <p:cNvCxnSpPr>
            <a:stCxn id="2" idx="2"/>
            <a:endCxn id="35" idx="0"/>
          </p:cNvCxnSpPr>
          <p:nvPr/>
        </p:nvCxnSpPr>
        <p:spPr>
          <a:xfrm>
            <a:off x="2530549" y="3777522"/>
            <a:ext cx="1591309" cy="948078"/>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 idx="2"/>
            <a:endCxn id="48" idx="0"/>
          </p:cNvCxnSpPr>
          <p:nvPr/>
        </p:nvCxnSpPr>
        <p:spPr>
          <a:xfrm>
            <a:off x="2530549" y="3777522"/>
            <a:ext cx="4921624" cy="948078"/>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7" idx="2"/>
            <a:endCxn id="35" idx="0"/>
          </p:cNvCxnSpPr>
          <p:nvPr/>
        </p:nvCxnSpPr>
        <p:spPr>
          <a:xfrm flipH="1">
            <a:off x="4121858" y="3792512"/>
            <a:ext cx="1574114" cy="933088"/>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5" idx="2"/>
            <a:endCxn id="35" idx="0"/>
          </p:cNvCxnSpPr>
          <p:nvPr/>
        </p:nvCxnSpPr>
        <p:spPr>
          <a:xfrm flipH="1">
            <a:off x="4121858" y="3797158"/>
            <a:ext cx="4889237" cy="928442"/>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25" idx="2"/>
            <a:endCxn id="48" idx="0"/>
          </p:cNvCxnSpPr>
          <p:nvPr/>
        </p:nvCxnSpPr>
        <p:spPr>
          <a:xfrm flipH="1">
            <a:off x="7452173" y="3797158"/>
            <a:ext cx="1558922" cy="928442"/>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7" idx="2"/>
            <a:endCxn id="48" idx="0"/>
          </p:cNvCxnSpPr>
          <p:nvPr/>
        </p:nvCxnSpPr>
        <p:spPr>
          <a:xfrm>
            <a:off x="5695972" y="3792512"/>
            <a:ext cx="1756201" cy="933088"/>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934998" y="4151736"/>
            <a:ext cx="633553" cy="523220"/>
          </a:xfrm>
          <a:prstGeom prst="rect">
            <a:avLst/>
          </a:prstGeom>
          <a:noFill/>
        </p:spPr>
        <p:txBody>
          <a:bodyPr wrap="square" rtlCol="0">
            <a:spAutoFit/>
          </a:bodyPr>
          <a:lstStyle/>
          <a:p>
            <a:r>
              <a:rPr lang="en-US" sz="2800" dirty="0" smtClean="0"/>
              <a:t>a</a:t>
            </a:r>
            <a:endParaRPr lang="en-US" sz="2800" dirty="0"/>
          </a:p>
        </p:txBody>
      </p:sp>
      <p:sp>
        <p:nvSpPr>
          <p:cNvPr id="71" name="TextBox 70"/>
          <p:cNvSpPr txBox="1"/>
          <p:nvPr/>
        </p:nvSpPr>
        <p:spPr>
          <a:xfrm>
            <a:off x="7268924" y="4153985"/>
            <a:ext cx="633553" cy="523220"/>
          </a:xfrm>
          <a:prstGeom prst="rect">
            <a:avLst/>
          </a:prstGeom>
          <a:noFill/>
        </p:spPr>
        <p:txBody>
          <a:bodyPr wrap="square" rtlCol="0">
            <a:spAutoFit/>
          </a:bodyPr>
          <a:lstStyle/>
          <a:p>
            <a:r>
              <a:rPr lang="en-US" sz="2800" dirty="0"/>
              <a:t>b</a:t>
            </a:r>
          </a:p>
        </p:txBody>
      </p:sp>
    </p:spTree>
    <p:extLst>
      <p:ext uri="{BB962C8B-B14F-4D97-AF65-F5344CB8AC3E}">
        <p14:creationId xmlns:p14="http://schemas.microsoft.com/office/powerpoint/2010/main" val="68200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1024128" y="585216"/>
            <a:ext cx="9720072" cy="1499616"/>
          </a:xfrm>
        </p:spPr>
        <p:txBody>
          <a:bodyPr/>
          <a:lstStyle/>
          <a:p>
            <a:r>
              <a:rPr lang="en-US" dirty="0" err="1" smtClean="0"/>
              <a:t>Group</a:t>
            </a:r>
            <a:r>
              <a:rPr lang="en-US" dirty="0" err="1" smtClean="0">
                <a:solidFill>
                  <a:schemeClr val="bg1">
                    <a:lumMod val="65000"/>
                  </a:schemeClr>
                </a:solidFill>
              </a:rPr>
              <a:t>By</a:t>
            </a:r>
            <a:r>
              <a:rPr lang="en-US" dirty="0" err="1" smtClean="0"/>
              <a:t>Key</a:t>
            </a:r>
            <a:endParaRPr lang="en-US" dirty="0"/>
          </a:p>
        </p:txBody>
      </p:sp>
      <p:sp>
        <p:nvSpPr>
          <p:cNvPr id="2" name="Rectangle 1"/>
          <p:cNvSpPr/>
          <p:nvPr/>
        </p:nvSpPr>
        <p:spPr>
          <a:xfrm>
            <a:off x="1435395" y="199489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22219" y="2468091"/>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6" name="TextBox 5"/>
          <p:cNvSpPr txBox="1"/>
          <p:nvPr/>
        </p:nvSpPr>
        <p:spPr>
          <a:xfrm>
            <a:off x="2011587" y="280008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b</a:t>
            </a:r>
            <a:r>
              <a:rPr lang="en-US" dirty="0" smtClean="0">
                <a:solidFill>
                  <a:schemeClr val="bg1"/>
                </a:solidFill>
                <a:latin typeface="Consolas" panose="020B0609020204030204" pitchFamily="49" charset="0"/>
                <a:cs typeface="Consolas" panose="020B0609020204030204" pitchFamily="49" charset="0"/>
              </a:rPr>
              <a:t>, 1)</a:t>
            </a:r>
            <a:endParaRPr lang="en-US" dirty="0">
              <a:solidFill>
                <a:schemeClr val="bg1"/>
              </a:solidFill>
              <a:latin typeface="Consolas" panose="020B0609020204030204" pitchFamily="49" charset="0"/>
              <a:cs typeface="Consolas" panose="020B0609020204030204" pitchFamily="49" charset="0"/>
            </a:endParaRPr>
          </a:p>
        </p:txBody>
      </p:sp>
      <p:sp>
        <p:nvSpPr>
          <p:cNvPr id="17" name="Rectangle 16"/>
          <p:cNvSpPr/>
          <p:nvPr/>
        </p:nvSpPr>
        <p:spPr>
          <a:xfrm>
            <a:off x="4600818" y="200988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232319" y="2191973"/>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19" name="TextBox 18"/>
          <p:cNvSpPr txBox="1"/>
          <p:nvPr/>
        </p:nvSpPr>
        <p:spPr>
          <a:xfrm>
            <a:off x="5221687" y="2523964"/>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3" name="TextBox 22"/>
          <p:cNvSpPr txBox="1"/>
          <p:nvPr/>
        </p:nvSpPr>
        <p:spPr>
          <a:xfrm>
            <a:off x="5242951" y="2855955"/>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4" name="TextBox 23"/>
          <p:cNvSpPr txBox="1"/>
          <p:nvPr/>
        </p:nvSpPr>
        <p:spPr>
          <a:xfrm>
            <a:off x="5247017" y="318816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5" name="Rectangle 24"/>
          <p:cNvSpPr/>
          <p:nvPr/>
        </p:nvSpPr>
        <p:spPr>
          <a:xfrm>
            <a:off x="7915941" y="2014528"/>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562432" y="2031729"/>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7" name="TextBox 26"/>
          <p:cNvSpPr txBox="1"/>
          <p:nvPr/>
        </p:nvSpPr>
        <p:spPr>
          <a:xfrm>
            <a:off x="8551800" y="2363720"/>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1" name="TextBox 30"/>
          <p:cNvSpPr txBox="1"/>
          <p:nvPr/>
        </p:nvSpPr>
        <p:spPr>
          <a:xfrm>
            <a:off x="8573064" y="269571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2" name="TextBox 31"/>
          <p:cNvSpPr txBox="1"/>
          <p:nvPr/>
        </p:nvSpPr>
        <p:spPr>
          <a:xfrm>
            <a:off x="8577130" y="3027918"/>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33" name="TextBox 32"/>
          <p:cNvSpPr txBox="1"/>
          <p:nvPr/>
        </p:nvSpPr>
        <p:spPr>
          <a:xfrm>
            <a:off x="8589710" y="334538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19903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1024128" y="585216"/>
            <a:ext cx="9720072" cy="1499616"/>
          </a:xfrm>
        </p:spPr>
        <p:txBody>
          <a:bodyPr/>
          <a:lstStyle/>
          <a:p>
            <a:r>
              <a:rPr lang="en-US" dirty="0" err="1" smtClean="0"/>
              <a:t>Group</a:t>
            </a:r>
            <a:r>
              <a:rPr lang="en-US" dirty="0" err="1" smtClean="0">
                <a:solidFill>
                  <a:schemeClr val="bg1">
                    <a:lumMod val="65000"/>
                  </a:schemeClr>
                </a:solidFill>
              </a:rPr>
              <a:t>By</a:t>
            </a:r>
            <a:r>
              <a:rPr lang="en-US" dirty="0" err="1" smtClean="0"/>
              <a:t>Key</a:t>
            </a:r>
            <a:endParaRPr lang="en-US" dirty="0"/>
          </a:p>
        </p:txBody>
      </p:sp>
      <p:sp>
        <p:nvSpPr>
          <p:cNvPr id="2" name="Rectangle 1"/>
          <p:cNvSpPr/>
          <p:nvPr/>
        </p:nvSpPr>
        <p:spPr>
          <a:xfrm>
            <a:off x="1435395" y="199489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22219" y="2468091"/>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6" name="TextBox 5"/>
          <p:cNvSpPr txBox="1"/>
          <p:nvPr/>
        </p:nvSpPr>
        <p:spPr>
          <a:xfrm>
            <a:off x="2011587" y="280008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b</a:t>
            </a:r>
            <a:r>
              <a:rPr lang="en-US" dirty="0" smtClean="0">
                <a:solidFill>
                  <a:schemeClr val="bg1"/>
                </a:solidFill>
                <a:latin typeface="Consolas" panose="020B0609020204030204" pitchFamily="49" charset="0"/>
                <a:cs typeface="Consolas" panose="020B0609020204030204" pitchFamily="49" charset="0"/>
              </a:rPr>
              <a:t>, 1)</a:t>
            </a:r>
            <a:endParaRPr lang="en-US" dirty="0">
              <a:solidFill>
                <a:schemeClr val="bg1"/>
              </a:solidFill>
              <a:latin typeface="Consolas" panose="020B0609020204030204" pitchFamily="49" charset="0"/>
              <a:cs typeface="Consolas" panose="020B0609020204030204" pitchFamily="49" charset="0"/>
            </a:endParaRPr>
          </a:p>
        </p:txBody>
      </p:sp>
      <p:sp>
        <p:nvSpPr>
          <p:cNvPr id="17" name="Rectangle 16"/>
          <p:cNvSpPr/>
          <p:nvPr/>
        </p:nvSpPr>
        <p:spPr>
          <a:xfrm>
            <a:off x="4600818" y="200988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232319" y="2191973"/>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19" name="TextBox 18"/>
          <p:cNvSpPr txBox="1"/>
          <p:nvPr/>
        </p:nvSpPr>
        <p:spPr>
          <a:xfrm>
            <a:off x="5221687" y="2523964"/>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3" name="TextBox 22"/>
          <p:cNvSpPr txBox="1"/>
          <p:nvPr/>
        </p:nvSpPr>
        <p:spPr>
          <a:xfrm>
            <a:off x="5242951" y="2855955"/>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4" name="TextBox 23"/>
          <p:cNvSpPr txBox="1"/>
          <p:nvPr/>
        </p:nvSpPr>
        <p:spPr>
          <a:xfrm>
            <a:off x="5247017" y="318816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5" name="Rectangle 24"/>
          <p:cNvSpPr/>
          <p:nvPr/>
        </p:nvSpPr>
        <p:spPr>
          <a:xfrm>
            <a:off x="7915941" y="2014528"/>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562432" y="2031729"/>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7" name="TextBox 26"/>
          <p:cNvSpPr txBox="1"/>
          <p:nvPr/>
        </p:nvSpPr>
        <p:spPr>
          <a:xfrm>
            <a:off x="8551800" y="2363720"/>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1" name="TextBox 30"/>
          <p:cNvSpPr txBox="1"/>
          <p:nvPr/>
        </p:nvSpPr>
        <p:spPr>
          <a:xfrm>
            <a:off x="8573064" y="269571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2" name="TextBox 31"/>
          <p:cNvSpPr txBox="1"/>
          <p:nvPr/>
        </p:nvSpPr>
        <p:spPr>
          <a:xfrm>
            <a:off x="8577130" y="3027918"/>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33" name="TextBox 32"/>
          <p:cNvSpPr txBox="1"/>
          <p:nvPr/>
        </p:nvSpPr>
        <p:spPr>
          <a:xfrm>
            <a:off x="8589710" y="334538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35" name="Rectangle 34"/>
          <p:cNvSpPr/>
          <p:nvPr/>
        </p:nvSpPr>
        <p:spPr>
          <a:xfrm>
            <a:off x="2942195" y="4725599"/>
            <a:ext cx="2359325" cy="1915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2974091" y="4742800"/>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7" name="TextBox 36"/>
          <p:cNvSpPr txBox="1"/>
          <p:nvPr/>
        </p:nvSpPr>
        <p:spPr>
          <a:xfrm>
            <a:off x="2963459" y="501483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47" name="TextBox 46"/>
          <p:cNvSpPr txBox="1"/>
          <p:nvPr/>
        </p:nvSpPr>
        <p:spPr>
          <a:xfrm>
            <a:off x="2968102" y="531465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48" name="Rectangle 47"/>
          <p:cNvSpPr/>
          <p:nvPr/>
        </p:nvSpPr>
        <p:spPr>
          <a:xfrm>
            <a:off x="6272510" y="4725600"/>
            <a:ext cx="2359325" cy="1915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p:cNvCxnSpPr>
            <a:stCxn id="2" idx="2"/>
            <a:endCxn id="35" idx="0"/>
          </p:cNvCxnSpPr>
          <p:nvPr/>
        </p:nvCxnSpPr>
        <p:spPr>
          <a:xfrm>
            <a:off x="2530549" y="3777522"/>
            <a:ext cx="1591309" cy="948077"/>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 idx="2"/>
            <a:endCxn id="48" idx="0"/>
          </p:cNvCxnSpPr>
          <p:nvPr/>
        </p:nvCxnSpPr>
        <p:spPr>
          <a:xfrm>
            <a:off x="2530549" y="3777522"/>
            <a:ext cx="4921624" cy="948078"/>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7" idx="2"/>
            <a:endCxn id="35" idx="0"/>
          </p:cNvCxnSpPr>
          <p:nvPr/>
        </p:nvCxnSpPr>
        <p:spPr>
          <a:xfrm flipH="1">
            <a:off x="4121858" y="3792512"/>
            <a:ext cx="1574114" cy="933087"/>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5" idx="2"/>
            <a:endCxn id="35" idx="0"/>
          </p:cNvCxnSpPr>
          <p:nvPr/>
        </p:nvCxnSpPr>
        <p:spPr>
          <a:xfrm flipH="1">
            <a:off x="4121858" y="3797158"/>
            <a:ext cx="4889237" cy="928441"/>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25" idx="2"/>
            <a:endCxn id="48" idx="0"/>
          </p:cNvCxnSpPr>
          <p:nvPr/>
        </p:nvCxnSpPr>
        <p:spPr>
          <a:xfrm flipH="1">
            <a:off x="7452173" y="3797158"/>
            <a:ext cx="1558922" cy="928442"/>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7" idx="2"/>
            <a:endCxn id="48" idx="0"/>
          </p:cNvCxnSpPr>
          <p:nvPr/>
        </p:nvCxnSpPr>
        <p:spPr>
          <a:xfrm>
            <a:off x="5695972" y="3792512"/>
            <a:ext cx="1756201" cy="933088"/>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934998" y="4151736"/>
            <a:ext cx="633553" cy="523220"/>
          </a:xfrm>
          <a:prstGeom prst="rect">
            <a:avLst/>
          </a:prstGeom>
          <a:noFill/>
        </p:spPr>
        <p:txBody>
          <a:bodyPr wrap="square" rtlCol="0">
            <a:spAutoFit/>
          </a:bodyPr>
          <a:lstStyle/>
          <a:p>
            <a:r>
              <a:rPr lang="en-US" sz="2800" dirty="0" smtClean="0"/>
              <a:t>a</a:t>
            </a:r>
            <a:endParaRPr lang="en-US" sz="2800" dirty="0"/>
          </a:p>
        </p:txBody>
      </p:sp>
      <p:sp>
        <p:nvSpPr>
          <p:cNvPr id="71" name="TextBox 70"/>
          <p:cNvSpPr txBox="1"/>
          <p:nvPr/>
        </p:nvSpPr>
        <p:spPr>
          <a:xfrm>
            <a:off x="7268924" y="4153985"/>
            <a:ext cx="633553" cy="523220"/>
          </a:xfrm>
          <a:prstGeom prst="rect">
            <a:avLst/>
          </a:prstGeom>
          <a:noFill/>
        </p:spPr>
        <p:txBody>
          <a:bodyPr wrap="square" rtlCol="0">
            <a:spAutoFit/>
          </a:bodyPr>
          <a:lstStyle/>
          <a:p>
            <a:r>
              <a:rPr lang="en-US" sz="2800" dirty="0"/>
              <a:t>b</a:t>
            </a:r>
          </a:p>
        </p:txBody>
      </p:sp>
      <p:sp>
        <p:nvSpPr>
          <p:cNvPr id="60" name="TextBox 59"/>
          <p:cNvSpPr txBox="1"/>
          <p:nvPr/>
        </p:nvSpPr>
        <p:spPr>
          <a:xfrm>
            <a:off x="2957470" y="5597525"/>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62" name="TextBox 61"/>
          <p:cNvSpPr txBox="1"/>
          <p:nvPr/>
        </p:nvSpPr>
        <p:spPr>
          <a:xfrm>
            <a:off x="2957185" y="5885256"/>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63" name="TextBox 62"/>
          <p:cNvSpPr txBox="1"/>
          <p:nvPr/>
        </p:nvSpPr>
        <p:spPr>
          <a:xfrm>
            <a:off x="2957185" y="6172875"/>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65" name="TextBox 64"/>
          <p:cNvSpPr txBox="1"/>
          <p:nvPr/>
        </p:nvSpPr>
        <p:spPr>
          <a:xfrm>
            <a:off x="6289416" y="490900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b</a:t>
            </a:r>
            <a:r>
              <a:rPr lang="en-US" dirty="0" smtClean="0">
                <a:solidFill>
                  <a:schemeClr val="bg1"/>
                </a:solidFill>
                <a:latin typeface="Consolas" panose="020B0609020204030204" pitchFamily="49" charset="0"/>
                <a:cs typeface="Consolas" panose="020B0609020204030204" pitchFamily="49" charset="0"/>
              </a:rPr>
              <a:t>, 1)</a:t>
            </a:r>
            <a:endParaRPr lang="en-US" dirty="0">
              <a:solidFill>
                <a:schemeClr val="bg1"/>
              </a:solidFill>
              <a:latin typeface="Consolas" panose="020B0609020204030204" pitchFamily="49" charset="0"/>
              <a:cs typeface="Consolas" panose="020B0609020204030204" pitchFamily="49" charset="0"/>
            </a:endParaRPr>
          </a:p>
        </p:txBody>
      </p:sp>
      <p:sp>
        <p:nvSpPr>
          <p:cNvPr id="66" name="TextBox 65"/>
          <p:cNvSpPr txBox="1"/>
          <p:nvPr/>
        </p:nvSpPr>
        <p:spPr>
          <a:xfrm>
            <a:off x="6278784" y="518103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68" name="TextBox 67"/>
          <p:cNvSpPr txBox="1"/>
          <p:nvPr/>
        </p:nvSpPr>
        <p:spPr>
          <a:xfrm>
            <a:off x="6283427" y="5480853"/>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69" name="TextBox 68"/>
          <p:cNvSpPr txBox="1"/>
          <p:nvPr/>
        </p:nvSpPr>
        <p:spPr>
          <a:xfrm>
            <a:off x="6272795" y="5763726"/>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72" name="TextBox 71"/>
          <p:cNvSpPr txBox="1"/>
          <p:nvPr/>
        </p:nvSpPr>
        <p:spPr>
          <a:xfrm>
            <a:off x="6272510" y="6051457"/>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08637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1024128" y="585216"/>
            <a:ext cx="9720072" cy="1499616"/>
          </a:xfrm>
        </p:spPr>
        <p:txBody>
          <a:bodyPr/>
          <a:lstStyle/>
          <a:p>
            <a:r>
              <a:rPr lang="en-US" dirty="0" err="1" smtClean="0"/>
              <a:t>Group</a:t>
            </a:r>
            <a:r>
              <a:rPr lang="en-US" dirty="0" err="1" smtClean="0">
                <a:solidFill>
                  <a:schemeClr val="bg1">
                    <a:lumMod val="65000"/>
                  </a:schemeClr>
                </a:solidFill>
              </a:rPr>
              <a:t>By</a:t>
            </a:r>
            <a:r>
              <a:rPr lang="en-US" dirty="0" err="1" smtClean="0"/>
              <a:t>Key</a:t>
            </a:r>
            <a:endParaRPr lang="en-US" dirty="0"/>
          </a:p>
        </p:txBody>
      </p:sp>
      <p:sp>
        <p:nvSpPr>
          <p:cNvPr id="2" name="Rectangle 1"/>
          <p:cNvSpPr/>
          <p:nvPr/>
        </p:nvSpPr>
        <p:spPr>
          <a:xfrm>
            <a:off x="1435395" y="199489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22219" y="2468091"/>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6" name="TextBox 5"/>
          <p:cNvSpPr txBox="1"/>
          <p:nvPr/>
        </p:nvSpPr>
        <p:spPr>
          <a:xfrm>
            <a:off x="2011587" y="280008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b</a:t>
            </a:r>
            <a:r>
              <a:rPr lang="en-US" dirty="0" smtClean="0">
                <a:solidFill>
                  <a:schemeClr val="bg1"/>
                </a:solidFill>
                <a:latin typeface="Consolas" panose="020B0609020204030204" pitchFamily="49" charset="0"/>
                <a:cs typeface="Consolas" panose="020B0609020204030204" pitchFamily="49" charset="0"/>
              </a:rPr>
              <a:t>, 1)</a:t>
            </a:r>
            <a:endParaRPr lang="en-US" dirty="0">
              <a:solidFill>
                <a:schemeClr val="bg1"/>
              </a:solidFill>
              <a:latin typeface="Consolas" panose="020B0609020204030204" pitchFamily="49" charset="0"/>
              <a:cs typeface="Consolas" panose="020B0609020204030204" pitchFamily="49" charset="0"/>
            </a:endParaRPr>
          </a:p>
        </p:txBody>
      </p:sp>
      <p:sp>
        <p:nvSpPr>
          <p:cNvPr id="17" name="Rectangle 16"/>
          <p:cNvSpPr/>
          <p:nvPr/>
        </p:nvSpPr>
        <p:spPr>
          <a:xfrm>
            <a:off x="4600818" y="200988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232319" y="2191973"/>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19" name="TextBox 18"/>
          <p:cNvSpPr txBox="1"/>
          <p:nvPr/>
        </p:nvSpPr>
        <p:spPr>
          <a:xfrm>
            <a:off x="5221687" y="2523964"/>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3" name="TextBox 22"/>
          <p:cNvSpPr txBox="1"/>
          <p:nvPr/>
        </p:nvSpPr>
        <p:spPr>
          <a:xfrm>
            <a:off x="5242951" y="2855955"/>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4" name="TextBox 23"/>
          <p:cNvSpPr txBox="1"/>
          <p:nvPr/>
        </p:nvSpPr>
        <p:spPr>
          <a:xfrm>
            <a:off x="5247017" y="318816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5" name="Rectangle 24"/>
          <p:cNvSpPr/>
          <p:nvPr/>
        </p:nvSpPr>
        <p:spPr>
          <a:xfrm>
            <a:off x="7915941" y="2014528"/>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562432" y="2031729"/>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7" name="TextBox 26"/>
          <p:cNvSpPr txBox="1"/>
          <p:nvPr/>
        </p:nvSpPr>
        <p:spPr>
          <a:xfrm>
            <a:off x="8551800" y="2363720"/>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1" name="TextBox 30"/>
          <p:cNvSpPr txBox="1"/>
          <p:nvPr/>
        </p:nvSpPr>
        <p:spPr>
          <a:xfrm>
            <a:off x="8573064" y="269571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2" name="TextBox 31"/>
          <p:cNvSpPr txBox="1"/>
          <p:nvPr/>
        </p:nvSpPr>
        <p:spPr>
          <a:xfrm>
            <a:off x="8577130" y="3027918"/>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33" name="TextBox 32"/>
          <p:cNvSpPr txBox="1"/>
          <p:nvPr/>
        </p:nvSpPr>
        <p:spPr>
          <a:xfrm>
            <a:off x="8589710" y="334538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35" name="Rectangle 34"/>
          <p:cNvSpPr/>
          <p:nvPr/>
        </p:nvSpPr>
        <p:spPr>
          <a:xfrm>
            <a:off x="2942195" y="4725599"/>
            <a:ext cx="2359325" cy="1915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2974091" y="4742800"/>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7" name="TextBox 36"/>
          <p:cNvSpPr txBox="1"/>
          <p:nvPr/>
        </p:nvSpPr>
        <p:spPr>
          <a:xfrm>
            <a:off x="2963459" y="501483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8" name="TextBox 37"/>
          <p:cNvSpPr txBox="1"/>
          <p:nvPr/>
        </p:nvSpPr>
        <p:spPr>
          <a:xfrm>
            <a:off x="4269917" y="5481908"/>
            <a:ext cx="1073888" cy="369332"/>
          </a:xfrm>
          <a:prstGeom prst="rect">
            <a:avLst/>
          </a:prstGeom>
          <a:noFill/>
        </p:spPr>
        <p:txBody>
          <a:bodyPr wrap="square" rtlCol="0">
            <a:spAutoFit/>
          </a:bodyPr>
          <a:lstStyle/>
          <a:p>
            <a:r>
              <a:rPr lang="en-US" dirty="0">
                <a:solidFill>
                  <a:srgbClr val="FFFF00"/>
                </a:solidFill>
                <a:latin typeface="Consolas" panose="020B0609020204030204" pitchFamily="49" charset="0"/>
                <a:cs typeface="Consolas" panose="020B0609020204030204" pitchFamily="49" charset="0"/>
              </a:rPr>
              <a:t>(</a:t>
            </a:r>
            <a:r>
              <a:rPr lang="en-US" dirty="0" smtClean="0">
                <a:solidFill>
                  <a:srgbClr val="FFFF00"/>
                </a:solidFill>
                <a:latin typeface="Consolas" panose="020B0609020204030204" pitchFamily="49" charset="0"/>
                <a:cs typeface="Consolas" panose="020B0609020204030204" pitchFamily="49" charset="0"/>
              </a:rPr>
              <a:t>a, 6)</a:t>
            </a:r>
            <a:endParaRPr lang="en-US" dirty="0">
              <a:solidFill>
                <a:srgbClr val="FFFF00"/>
              </a:solidFill>
              <a:latin typeface="Consolas" panose="020B0609020204030204" pitchFamily="49" charset="0"/>
              <a:cs typeface="Consolas" panose="020B0609020204030204" pitchFamily="49" charset="0"/>
            </a:endParaRPr>
          </a:p>
        </p:txBody>
      </p:sp>
      <p:cxnSp>
        <p:nvCxnSpPr>
          <p:cNvPr id="40" name="Straight Arrow Connector 39"/>
          <p:cNvCxnSpPr/>
          <p:nvPr/>
        </p:nvCxnSpPr>
        <p:spPr>
          <a:xfrm>
            <a:off x="3813064" y="5681446"/>
            <a:ext cx="489098" cy="0"/>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968102" y="531465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48" name="Rectangle 47"/>
          <p:cNvSpPr/>
          <p:nvPr/>
        </p:nvSpPr>
        <p:spPr>
          <a:xfrm>
            <a:off x="6272510" y="4725600"/>
            <a:ext cx="2359325" cy="1915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7600232" y="5481908"/>
            <a:ext cx="1073888" cy="369332"/>
          </a:xfrm>
          <a:prstGeom prst="rect">
            <a:avLst/>
          </a:prstGeom>
          <a:noFill/>
        </p:spPr>
        <p:txBody>
          <a:bodyPr wrap="square" rtlCol="0">
            <a:spAutoFit/>
          </a:bodyPr>
          <a:lstStyle/>
          <a:p>
            <a:r>
              <a:rPr lang="en-US" dirty="0" smtClean="0">
                <a:solidFill>
                  <a:srgbClr val="FFFF00"/>
                </a:solidFill>
                <a:latin typeface="Consolas" panose="020B0609020204030204" pitchFamily="49" charset="0"/>
                <a:cs typeface="Consolas" panose="020B0609020204030204" pitchFamily="49" charset="0"/>
              </a:rPr>
              <a:t>(</a:t>
            </a:r>
            <a:r>
              <a:rPr lang="en-US" dirty="0">
                <a:solidFill>
                  <a:srgbClr val="FFFF00"/>
                </a:solidFill>
                <a:latin typeface="Consolas" panose="020B0609020204030204" pitchFamily="49" charset="0"/>
                <a:cs typeface="Consolas" panose="020B0609020204030204" pitchFamily="49" charset="0"/>
              </a:rPr>
              <a:t>b</a:t>
            </a:r>
            <a:r>
              <a:rPr lang="en-US" dirty="0" smtClean="0">
                <a:solidFill>
                  <a:srgbClr val="FFFF00"/>
                </a:solidFill>
                <a:latin typeface="Consolas" panose="020B0609020204030204" pitchFamily="49" charset="0"/>
                <a:cs typeface="Consolas" panose="020B0609020204030204" pitchFamily="49" charset="0"/>
              </a:rPr>
              <a:t>, 5)</a:t>
            </a:r>
            <a:endParaRPr lang="en-US" dirty="0">
              <a:solidFill>
                <a:srgbClr val="FFFF00"/>
              </a:solidFill>
              <a:latin typeface="Consolas" panose="020B0609020204030204" pitchFamily="49" charset="0"/>
              <a:cs typeface="Consolas" panose="020B0609020204030204" pitchFamily="49" charset="0"/>
            </a:endParaRPr>
          </a:p>
        </p:txBody>
      </p:sp>
      <p:cxnSp>
        <p:nvCxnSpPr>
          <p:cNvPr id="52" name="Straight Arrow Connector 51"/>
          <p:cNvCxnSpPr/>
          <p:nvPr/>
        </p:nvCxnSpPr>
        <p:spPr>
          <a:xfrm>
            <a:off x="7143379" y="5681446"/>
            <a:ext cx="489098" cy="0"/>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 idx="2"/>
            <a:endCxn id="35" idx="0"/>
          </p:cNvCxnSpPr>
          <p:nvPr/>
        </p:nvCxnSpPr>
        <p:spPr>
          <a:xfrm>
            <a:off x="2530549" y="3777522"/>
            <a:ext cx="1591309" cy="948077"/>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 idx="2"/>
            <a:endCxn id="48" idx="0"/>
          </p:cNvCxnSpPr>
          <p:nvPr/>
        </p:nvCxnSpPr>
        <p:spPr>
          <a:xfrm>
            <a:off x="2530549" y="3777522"/>
            <a:ext cx="4921624" cy="948078"/>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7" idx="2"/>
            <a:endCxn id="35" idx="0"/>
          </p:cNvCxnSpPr>
          <p:nvPr/>
        </p:nvCxnSpPr>
        <p:spPr>
          <a:xfrm flipH="1">
            <a:off x="4121858" y="3792512"/>
            <a:ext cx="1574114" cy="933087"/>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5" idx="2"/>
            <a:endCxn id="35" idx="0"/>
          </p:cNvCxnSpPr>
          <p:nvPr/>
        </p:nvCxnSpPr>
        <p:spPr>
          <a:xfrm flipH="1">
            <a:off x="4121858" y="3797158"/>
            <a:ext cx="4889237" cy="928441"/>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25" idx="2"/>
            <a:endCxn id="48" idx="0"/>
          </p:cNvCxnSpPr>
          <p:nvPr/>
        </p:nvCxnSpPr>
        <p:spPr>
          <a:xfrm flipH="1">
            <a:off x="7452173" y="3797158"/>
            <a:ext cx="1558922" cy="928442"/>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7" idx="2"/>
            <a:endCxn id="48" idx="0"/>
          </p:cNvCxnSpPr>
          <p:nvPr/>
        </p:nvCxnSpPr>
        <p:spPr>
          <a:xfrm>
            <a:off x="5695972" y="3792512"/>
            <a:ext cx="1756201" cy="933088"/>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934998" y="4151736"/>
            <a:ext cx="633553" cy="523220"/>
          </a:xfrm>
          <a:prstGeom prst="rect">
            <a:avLst/>
          </a:prstGeom>
          <a:noFill/>
        </p:spPr>
        <p:txBody>
          <a:bodyPr wrap="square" rtlCol="0">
            <a:spAutoFit/>
          </a:bodyPr>
          <a:lstStyle/>
          <a:p>
            <a:r>
              <a:rPr lang="en-US" sz="2800" dirty="0" smtClean="0"/>
              <a:t>a</a:t>
            </a:r>
            <a:endParaRPr lang="en-US" sz="2800" dirty="0"/>
          </a:p>
        </p:txBody>
      </p:sp>
      <p:sp>
        <p:nvSpPr>
          <p:cNvPr id="71" name="TextBox 70"/>
          <p:cNvSpPr txBox="1"/>
          <p:nvPr/>
        </p:nvSpPr>
        <p:spPr>
          <a:xfrm>
            <a:off x="7268924" y="4153985"/>
            <a:ext cx="633553" cy="523220"/>
          </a:xfrm>
          <a:prstGeom prst="rect">
            <a:avLst/>
          </a:prstGeom>
          <a:noFill/>
        </p:spPr>
        <p:txBody>
          <a:bodyPr wrap="square" rtlCol="0">
            <a:spAutoFit/>
          </a:bodyPr>
          <a:lstStyle/>
          <a:p>
            <a:r>
              <a:rPr lang="en-US" sz="2800" dirty="0"/>
              <a:t>b</a:t>
            </a:r>
          </a:p>
        </p:txBody>
      </p:sp>
      <p:sp>
        <p:nvSpPr>
          <p:cNvPr id="60" name="TextBox 59"/>
          <p:cNvSpPr txBox="1"/>
          <p:nvPr/>
        </p:nvSpPr>
        <p:spPr>
          <a:xfrm>
            <a:off x="2957470" y="5597525"/>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62" name="TextBox 61"/>
          <p:cNvSpPr txBox="1"/>
          <p:nvPr/>
        </p:nvSpPr>
        <p:spPr>
          <a:xfrm>
            <a:off x="2957185" y="5885256"/>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63" name="TextBox 62"/>
          <p:cNvSpPr txBox="1"/>
          <p:nvPr/>
        </p:nvSpPr>
        <p:spPr>
          <a:xfrm>
            <a:off x="2957185" y="6172875"/>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65" name="TextBox 64"/>
          <p:cNvSpPr txBox="1"/>
          <p:nvPr/>
        </p:nvSpPr>
        <p:spPr>
          <a:xfrm>
            <a:off x="6289416" y="490900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b</a:t>
            </a:r>
            <a:r>
              <a:rPr lang="en-US" dirty="0" smtClean="0">
                <a:solidFill>
                  <a:schemeClr val="bg1"/>
                </a:solidFill>
                <a:latin typeface="Consolas" panose="020B0609020204030204" pitchFamily="49" charset="0"/>
                <a:cs typeface="Consolas" panose="020B0609020204030204" pitchFamily="49" charset="0"/>
              </a:rPr>
              <a:t>, 1)</a:t>
            </a:r>
            <a:endParaRPr lang="en-US" dirty="0">
              <a:solidFill>
                <a:schemeClr val="bg1"/>
              </a:solidFill>
              <a:latin typeface="Consolas" panose="020B0609020204030204" pitchFamily="49" charset="0"/>
              <a:cs typeface="Consolas" panose="020B0609020204030204" pitchFamily="49" charset="0"/>
            </a:endParaRPr>
          </a:p>
        </p:txBody>
      </p:sp>
      <p:sp>
        <p:nvSpPr>
          <p:cNvPr id="66" name="TextBox 65"/>
          <p:cNvSpPr txBox="1"/>
          <p:nvPr/>
        </p:nvSpPr>
        <p:spPr>
          <a:xfrm>
            <a:off x="6278784" y="518103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68" name="TextBox 67"/>
          <p:cNvSpPr txBox="1"/>
          <p:nvPr/>
        </p:nvSpPr>
        <p:spPr>
          <a:xfrm>
            <a:off x="6283427" y="5480853"/>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69" name="TextBox 68"/>
          <p:cNvSpPr txBox="1"/>
          <p:nvPr/>
        </p:nvSpPr>
        <p:spPr>
          <a:xfrm>
            <a:off x="6272795" y="5763726"/>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72" name="TextBox 71"/>
          <p:cNvSpPr txBox="1"/>
          <p:nvPr/>
        </p:nvSpPr>
        <p:spPr>
          <a:xfrm>
            <a:off x="6272510" y="6051457"/>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63794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mapPartitions</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247192" y="3268003"/>
            <a:ext cx="3009900" cy="1691797"/>
          </a:xfrm>
          <a:prstGeom prst="roundRect">
            <a:avLst/>
          </a:prstGeom>
          <a:noFill/>
          <a:ln w="5715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sp>
        <p:nvSpPr>
          <p:cNvPr id="18" name="TextBox 17"/>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smtClean="0">
                <a:solidFill>
                  <a:srgbClr val="E68042"/>
                </a:solidFill>
              </a:rPr>
              <a:t>y</a:t>
            </a:r>
            <a:endParaRPr lang="en-US" sz="2000" b="1" dirty="0">
              <a:solidFill>
                <a:srgbClr val="E68042"/>
              </a:solidFill>
            </a:endParaRPr>
          </a:p>
        </p:txBody>
      </p:sp>
      <p:cxnSp>
        <p:nvCxnSpPr>
          <p:cNvPr id="19" name="Straight Connector 18"/>
          <p:cNvCxnSpPr/>
          <p:nvPr/>
        </p:nvCxnSpPr>
        <p:spPr>
          <a:xfrm>
            <a:off x="1968415" y="4666983"/>
            <a:ext cx="358754" cy="3794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2652810" y="3730626"/>
            <a:ext cx="2519122" cy="1079995"/>
          </a:xfrm>
          <a:prstGeom prst="rect">
            <a:avLst/>
          </a:prstGeom>
          <a:solidFill>
            <a:srgbClr val="F1B79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1319164" y="3953671"/>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16885" y="4326567"/>
            <a:ext cx="1484822" cy="400110"/>
          </a:xfrm>
          <a:prstGeom prst="rect">
            <a:avLst/>
          </a:prstGeom>
          <a:noFill/>
        </p:spPr>
        <p:txBody>
          <a:bodyPr wrap="square" rtlCol="0">
            <a:spAutoFit/>
          </a:bodyPr>
          <a:lstStyle/>
          <a:p>
            <a:r>
              <a:rPr lang="en-US" sz="2000" dirty="0" smtClean="0"/>
              <a:t>partitions</a:t>
            </a:r>
            <a:endParaRPr lang="en-US" sz="2000" dirty="0"/>
          </a:p>
        </p:txBody>
      </p:sp>
      <p:sp>
        <p:nvSpPr>
          <p:cNvPr id="22" name="TextBox 21"/>
          <p:cNvSpPr txBox="1"/>
          <p:nvPr/>
        </p:nvSpPr>
        <p:spPr>
          <a:xfrm>
            <a:off x="1887495" y="4766852"/>
            <a:ext cx="193793" cy="338554"/>
          </a:xfrm>
          <a:prstGeom prst="rect">
            <a:avLst/>
          </a:prstGeom>
          <a:noFill/>
        </p:spPr>
        <p:txBody>
          <a:bodyPr wrap="square" rtlCol="0">
            <a:spAutoFit/>
          </a:bodyPr>
          <a:lstStyle/>
          <a:p>
            <a:r>
              <a:rPr lang="en-US" sz="1600" dirty="0"/>
              <a:t>A</a:t>
            </a:r>
          </a:p>
        </p:txBody>
      </p:sp>
      <p:sp>
        <p:nvSpPr>
          <p:cNvPr id="23" name="TextBox 22"/>
          <p:cNvSpPr txBox="1"/>
          <p:nvPr/>
        </p:nvSpPr>
        <p:spPr>
          <a:xfrm>
            <a:off x="1222267" y="4000900"/>
            <a:ext cx="193793" cy="338554"/>
          </a:xfrm>
          <a:prstGeom prst="rect">
            <a:avLst/>
          </a:prstGeom>
          <a:noFill/>
        </p:spPr>
        <p:txBody>
          <a:bodyPr wrap="square" rtlCol="0">
            <a:spAutoFit/>
          </a:bodyPr>
          <a:lstStyle/>
          <a:p>
            <a:r>
              <a:rPr lang="en-US" sz="1600" dirty="0"/>
              <a:t>B</a:t>
            </a:r>
          </a:p>
        </p:txBody>
      </p:sp>
      <p:sp>
        <p:nvSpPr>
          <p:cNvPr id="25" name="Rectangle 24"/>
          <p:cNvSpPr/>
          <p:nvPr/>
        </p:nvSpPr>
        <p:spPr>
          <a:xfrm>
            <a:off x="2345887" y="3416199"/>
            <a:ext cx="2519122" cy="1079995"/>
          </a:xfrm>
          <a:prstGeom prst="rect">
            <a:avLst/>
          </a:prstGeom>
          <a:solidFill>
            <a:srgbClr val="F1B79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514794" y="3565378"/>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701789" y="3268003"/>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997064" y="3586988"/>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7760221" y="4666983"/>
            <a:ext cx="239121" cy="239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411213" y="4306839"/>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654058" y="4700313"/>
            <a:ext cx="168902" cy="338554"/>
          </a:xfrm>
          <a:prstGeom prst="rect">
            <a:avLst/>
          </a:prstGeom>
          <a:noFill/>
        </p:spPr>
        <p:txBody>
          <a:bodyPr wrap="square" rtlCol="0">
            <a:spAutoFit/>
          </a:bodyPr>
          <a:lstStyle/>
          <a:p>
            <a:r>
              <a:rPr lang="en-US" sz="1600" dirty="0"/>
              <a:t>A</a:t>
            </a:r>
          </a:p>
        </p:txBody>
      </p:sp>
      <p:sp>
        <p:nvSpPr>
          <p:cNvPr id="31" name="TextBox 30"/>
          <p:cNvSpPr txBox="1"/>
          <p:nvPr/>
        </p:nvSpPr>
        <p:spPr>
          <a:xfrm>
            <a:off x="7314316" y="4354068"/>
            <a:ext cx="193793" cy="338554"/>
          </a:xfrm>
          <a:prstGeom prst="rect">
            <a:avLst/>
          </a:prstGeom>
          <a:noFill/>
        </p:spPr>
        <p:txBody>
          <a:bodyPr wrap="square" rtlCol="0">
            <a:spAutoFit/>
          </a:bodyPr>
          <a:lstStyle/>
          <a:p>
            <a:r>
              <a:rPr lang="en-US" sz="1600" dirty="0"/>
              <a:t>B</a:t>
            </a:r>
          </a:p>
        </p:txBody>
      </p:sp>
      <p:pic>
        <p:nvPicPr>
          <p:cNvPr id="32"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33"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13262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756" y="585216"/>
            <a:ext cx="4065219" cy="1499616"/>
          </a:xfrm>
        </p:spPr>
        <p:txBody>
          <a:bodyPr>
            <a:normAutofit fontScale="90000"/>
          </a:bodyPr>
          <a:lstStyle/>
          <a:p>
            <a:r>
              <a:rPr lang="en-US" dirty="0" err="1" smtClean="0"/>
              <a:t>mapPartitions</a:t>
            </a:r>
            <a:endParaRPr lang="en-US" dirty="0"/>
          </a:p>
        </p:txBody>
      </p:sp>
      <p:sp>
        <p:nvSpPr>
          <p:cNvPr id="44" name="TextBox 43"/>
          <p:cNvSpPr txBox="1"/>
          <p:nvPr/>
        </p:nvSpPr>
        <p:spPr>
          <a:xfrm>
            <a:off x="8342431" y="4621350"/>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45" name="TextBox 44"/>
          <p:cNvSpPr txBox="1"/>
          <p:nvPr/>
        </p:nvSpPr>
        <p:spPr>
          <a:xfrm>
            <a:off x="8353064" y="5060911"/>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46" name="TextBox 45"/>
          <p:cNvSpPr txBox="1"/>
          <p:nvPr/>
        </p:nvSpPr>
        <p:spPr>
          <a:xfrm>
            <a:off x="5646539" y="2517547"/>
            <a:ext cx="5149966" cy="307777"/>
          </a:xfrm>
          <a:prstGeom prst="rect">
            <a:avLst/>
          </a:prstGeom>
          <a:noFill/>
        </p:spPr>
        <p:txBody>
          <a:bodyPr wrap="square" rtlCol="0">
            <a:spAutoFit/>
          </a:bodyPr>
          <a:lstStyle/>
          <a:p>
            <a:r>
              <a:rPr lang="en-US" sz="1400" b="1" dirty="0" err="1" smtClean="0">
                <a:latin typeface="Consolas" panose="020B0609020204030204" pitchFamily="49" charset="0"/>
                <a:cs typeface="Consolas" panose="020B0609020204030204" pitchFamily="49" charset="0"/>
              </a:rPr>
              <a:t>mapPartitions</a:t>
            </a:r>
            <a:r>
              <a:rPr lang="en-US" sz="1400" b="1" dirty="0" smtClean="0">
                <a:latin typeface="Consolas" panose="020B0609020204030204" pitchFamily="49" charset="0"/>
                <a:cs typeface="Consolas" panose="020B0609020204030204" pitchFamily="49" charset="0"/>
              </a:rPr>
              <a:t>(</a:t>
            </a:r>
            <a:r>
              <a:rPr lang="en-US" sz="1400" b="1" i="1" dirty="0" smtClean="0">
                <a:solidFill>
                  <a:srgbClr val="DB1F25"/>
                </a:solidFill>
                <a:latin typeface="Consolas" panose="020B0609020204030204" pitchFamily="49" charset="0"/>
                <a:cs typeface="Consolas" panose="020B0609020204030204" pitchFamily="49" charset="0"/>
              </a:rPr>
              <a:t>f</a:t>
            </a:r>
            <a:r>
              <a:rPr lang="en-US" sz="1400" b="1" i="1" dirty="0">
                <a:latin typeface="Consolas" panose="020B0609020204030204" pitchFamily="49" charset="0"/>
                <a:cs typeface="Consolas" panose="020B0609020204030204" pitchFamily="49" charset="0"/>
              </a:rPr>
              <a:t>, </a:t>
            </a:r>
            <a:r>
              <a:rPr lang="en-US" sz="1400" b="1" i="1" dirty="0">
                <a:solidFill>
                  <a:srgbClr val="915CCC"/>
                </a:solidFill>
                <a:latin typeface="Consolas" panose="020B0609020204030204" pitchFamily="49" charset="0"/>
                <a:cs typeface="Consolas" panose="020B0609020204030204" pitchFamily="49" charset="0"/>
              </a:rPr>
              <a:t>preservesPartitioning=False</a:t>
            </a:r>
            <a:r>
              <a:rPr lang="en-US" sz="1400" b="1" dirty="0">
                <a:latin typeface="Consolas" panose="020B0609020204030204" pitchFamily="49" charset="0"/>
                <a:cs typeface="Consolas" panose="020B0609020204030204" pitchFamily="49" charset="0"/>
              </a:rPr>
              <a:t>)</a:t>
            </a:r>
          </a:p>
        </p:txBody>
      </p:sp>
      <p:sp>
        <p:nvSpPr>
          <p:cNvPr id="47" name="Rectangle 46"/>
          <p:cNvSpPr/>
          <p:nvPr/>
        </p:nvSpPr>
        <p:spPr>
          <a:xfrm>
            <a:off x="4684260" y="3024731"/>
            <a:ext cx="6797685" cy="369332"/>
          </a:xfrm>
          <a:prstGeom prst="rect">
            <a:avLst/>
          </a:prstGeom>
        </p:spPr>
        <p:txBody>
          <a:bodyPr wrap="square">
            <a:spAutoFit/>
          </a:bodyPr>
          <a:lstStyle/>
          <a:p>
            <a:r>
              <a:rPr lang="en-US" dirty="0"/>
              <a:t>Return a new RDD by applying a function to each partition of this </a:t>
            </a:r>
            <a:r>
              <a:rPr lang="en-US" dirty="0" smtClean="0"/>
              <a:t>RDD</a:t>
            </a:r>
            <a:endParaRPr lang="en-US" dirty="0"/>
          </a:p>
        </p:txBody>
      </p:sp>
      <p:sp>
        <p:nvSpPr>
          <p:cNvPr id="48" name="Rectangle 47"/>
          <p:cNvSpPr/>
          <p:nvPr/>
        </p:nvSpPr>
        <p:spPr>
          <a:xfrm>
            <a:off x="5098201" y="411992"/>
            <a:ext cx="1926353" cy="825864"/>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p:cNvSpPr/>
          <p:nvPr/>
        </p:nvSpPr>
        <p:spPr>
          <a:xfrm>
            <a:off x="5763089" y="990600"/>
            <a:ext cx="2320013" cy="1204058"/>
          </a:xfrm>
          <a:prstGeom prst="roundRect">
            <a:avLst/>
          </a:prstGeom>
          <a:noFill/>
          <a:ln w="41275">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5323416" y="1947545"/>
            <a:ext cx="358754" cy="3794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6016611" y="1274775"/>
            <a:ext cx="1926353" cy="825864"/>
          </a:xfrm>
          <a:prstGeom prst="rect">
            <a:avLst/>
          </a:prstGeom>
          <a:solidFill>
            <a:srgbClr val="F1B79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4764147" y="1279220"/>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5242496" y="2047414"/>
            <a:ext cx="193793" cy="338554"/>
          </a:xfrm>
          <a:prstGeom prst="rect">
            <a:avLst/>
          </a:prstGeom>
          <a:noFill/>
        </p:spPr>
        <p:txBody>
          <a:bodyPr wrap="square" rtlCol="0">
            <a:spAutoFit/>
          </a:bodyPr>
          <a:lstStyle/>
          <a:p>
            <a:r>
              <a:rPr lang="en-US" sz="1600" dirty="0"/>
              <a:t>A</a:t>
            </a:r>
          </a:p>
        </p:txBody>
      </p:sp>
      <p:sp>
        <p:nvSpPr>
          <p:cNvPr id="54" name="TextBox 53"/>
          <p:cNvSpPr txBox="1"/>
          <p:nvPr/>
        </p:nvSpPr>
        <p:spPr>
          <a:xfrm>
            <a:off x="4667250" y="1326449"/>
            <a:ext cx="193793" cy="338554"/>
          </a:xfrm>
          <a:prstGeom prst="rect">
            <a:avLst/>
          </a:prstGeom>
          <a:noFill/>
        </p:spPr>
        <p:txBody>
          <a:bodyPr wrap="square" rtlCol="0">
            <a:spAutoFit/>
          </a:bodyPr>
          <a:lstStyle/>
          <a:p>
            <a:r>
              <a:rPr lang="en-US" sz="1600" dirty="0"/>
              <a:t>B</a:t>
            </a:r>
          </a:p>
        </p:txBody>
      </p:sp>
      <p:sp>
        <p:nvSpPr>
          <p:cNvPr id="56" name="Rectangle 55"/>
          <p:cNvSpPr/>
          <p:nvPr/>
        </p:nvSpPr>
        <p:spPr>
          <a:xfrm>
            <a:off x="5878595" y="1109527"/>
            <a:ext cx="1926353" cy="825864"/>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9241669" y="739885"/>
            <a:ext cx="1825378" cy="782574"/>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9536944" y="1058870"/>
            <a:ext cx="1825378" cy="782574"/>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9297823" y="1794204"/>
            <a:ext cx="239121" cy="239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8948815" y="1434060"/>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9191660" y="1827534"/>
            <a:ext cx="168902" cy="338554"/>
          </a:xfrm>
          <a:prstGeom prst="rect">
            <a:avLst/>
          </a:prstGeom>
          <a:noFill/>
        </p:spPr>
        <p:txBody>
          <a:bodyPr wrap="square" rtlCol="0">
            <a:spAutoFit/>
          </a:bodyPr>
          <a:lstStyle/>
          <a:p>
            <a:r>
              <a:rPr lang="en-US" sz="1600" dirty="0"/>
              <a:t>A</a:t>
            </a:r>
          </a:p>
        </p:txBody>
      </p:sp>
      <p:sp>
        <p:nvSpPr>
          <p:cNvPr id="62" name="TextBox 61"/>
          <p:cNvSpPr txBox="1"/>
          <p:nvPr/>
        </p:nvSpPr>
        <p:spPr>
          <a:xfrm>
            <a:off x="8851918" y="1481289"/>
            <a:ext cx="193793" cy="338554"/>
          </a:xfrm>
          <a:prstGeom prst="rect">
            <a:avLst/>
          </a:prstGeom>
          <a:noFill/>
        </p:spPr>
        <p:txBody>
          <a:bodyPr wrap="square" rtlCol="0">
            <a:spAutoFit/>
          </a:bodyPr>
          <a:lstStyle/>
          <a:p>
            <a:r>
              <a:rPr lang="en-US" sz="1600" dirty="0"/>
              <a:t>B</a:t>
            </a:r>
          </a:p>
        </p:txBody>
      </p:sp>
      <p:sp>
        <p:nvSpPr>
          <p:cNvPr id="63" name="TextBox 62"/>
          <p:cNvSpPr txBox="1"/>
          <p:nvPr/>
        </p:nvSpPr>
        <p:spPr>
          <a:xfrm>
            <a:off x="8694487" y="4657025"/>
            <a:ext cx="3637936" cy="738664"/>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Array(Array(1</a:t>
            </a:r>
            <a:r>
              <a:rPr lang="en-US" sz="1400" dirty="0">
                <a:latin typeface="Consolas" panose="020B0609020204030204" pitchFamily="49" charset="0"/>
                <a:cs typeface="Consolas" panose="020B0609020204030204" pitchFamily="49" charset="0"/>
              </a:rPr>
              <a:t>), Array(2, 3</a:t>
            </a:r>
            <a:r>
              <a:rPr lang="en-US" sz="1400" dirty="0" smtClean="0">
                <a:latin typeface="Consolas" panose="020B0609020204030204" pitchFamily="49" charset="0"/>
                <a:cs typeface="Consolas" panose="020B0609020204030204" pitchFamily="49" charset="0"/>
              </a:rPr>
              <a:t>))</a:t>
            </a:r>
          </a:p>
          <a:p>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Array(Array(1, 42), Array(5, 42))</a:t>
            </a:r>
            <a:endParaRPr lang="en-US" sz="1400" dirty="0">
              <a:latin typeface="Consolas" panose="020B0609020204030204" pitchFamily="49" charset="0"/>
              <a:cs typeface="Consolas" panose="020B0609020204030204" pitchFamily="49" charset="0"/>
            </a:endParaRP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128" y="4812308"/>
            <a:ext cx="384473" cy="566349"/>
          </a:xfrm>
          <a:prstGeom prst="rect">
            <a:avLst/>
          </a:prstGeom>
        </p:spPr>
      </p:pic>
      <p:sp>
        <p:nvSpPr>
          <p:cNvPr id="26" name="TextBox 25"/>
          <p:cNvSpPr txBox="1"/>
          <p:nvPr/>
        </p:nvSpPr>
        <p:spPr>
          <a:xfrm>
            <a:off x="1950648" y="4177870"/>
            <a:ext cx="5764122" cy="2031325"/>
          </a:xfrm>
          <a:prstGeom prst="rect">
            <a:avLst/>
          </a:prstGeom>
          <a:noFill/>
        </p:spPr>
        <p:txBody>
          <a:bodyPr wrap="square" rtlCol="0">
            <a:spAutoFit/>
          </a:bodyPr>
          <a:lstStyle/>
          <a:p>
            <a:r>
              <a:rPr lang="en-US" sz="1400" dirty="0" err="1">
                <a:latin typeface="Consolas" panose="020B0609020204030204" pitchFamily="49" charset="0"/>
                <a:cs typeface="Consolas" panose="020B0609020204030204" pitchFamily="49" charset="0"/>
              </a:rPr>
              <a:t>val</a:t>
            </a:r>
            <a:r>
              <a:rPr lang="en-US" sz="1400" dirty="0">
                <a:latin typeface="Consolas" panose="020B0609020204030204" pitchFamily="49" charset="0"/>
                <a:cs typeface="Consolas" panose="020B0609020204030204" pitchFamily="49" charset="0"/>
              </a:rPr>
              <a:t> </a:t>
            </a:r>
            <a:r>
              <a:rPr lang="en-US" sz="1400" b="1" dirty="0">
                <a:solidFill>
                  <a:srgbClr val="1482AC"/>
                </a:solidFill>
                <a:latin typeface="Consolas" panose="020B0609020204030204" pitchFamily="49" charset="0"/>
                <a:cs typeface="Consolas" panose="020B0609020204030204" pitchFamily="49" charset="0"/>
              </a:rPr>
              <a:t>x</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sc.parallelize</a:t>
            </a:r>
            <a:r>
              <a:rPr lang="en-US" sz="1400" dirty="0">
                <a:latin typeface="Consolas" panose="020B0609020204030204" pitchFamily="49" charset="0"/>
                <a:cs typeface="Consolas" panose="020B0609020204030204" pitchFamily="49" charset="0"/>
              </a:rPr>
              <a:t>(Array(1,2,3), 2</a:t>
            </a:r>
            <a:r>
              <a:rPr lang="en-US" sz="1400" dirty="0" smtClean="0">
                <a:latin typeface="Consolas" panose="020B0609020204030204" pitchFamily="49" charset="0"/>
                <a:cs typeface="Consolas" panose="020B0609020204030204" pitchFamily="49" charset="0"/>
              </a:rPr>
              <a:t>)</a:t>
            </a:r>
          </a:p>
          <a:p>
            <a:endParaRPr lang="en-US" sz="1400" dirty="0">
              <a:latin typeface="Consolas" panose="020B0609020204030204" pitchFamily="49" charset="0"/>
              <a:cs typeface="Consolas" panose="020B0609020204030204" pitchFamily="49" charset="0"/>
            </a:endParaRPr>
          </a:p>
          <a:p>
            <a:r>
              <a:rPr lang="en-US" sz="1400" dirty="0" err="1">
                <a:latin typeface="Consolas" panose="020B0609020204030204" pitchFamily="49" charset="0"/>
                <a:cs typeface="Consolas" panose="020B0609020204030204" pitchFamily="49" charset="0"/>
              </a:rPr>
              <a:t>def</a:t>
            </a:r>
            <a:r>
              <a:rPr lang="en-US" sz="1400" dirty="0">
                <a:latin typeface="Consolas" panose="020B0609020204030204" pitchFamily="49" charset="0"/>
                <a:cs typeface="Consolas" panose="020B0609020204030204" pitchFamily="49" charset="0"/>
              </a:rPr>
              <a:t> </a:t>
            </a:r>
            <a:r>
              <a:rPr lang="en-US" sz="1400" b="1" i="1" dirty="0">
                <a:solidFill>
                  <a:srgbClr val="FF0000"/>
                </a:solidFill>
                <a:latin typeface="Consolas" panose="020B0609020204030204" pitchFamily="49" charset="0"/>
                <a:cs typeface="Consolas" panose="020B0609020204030204" pitchFamily="49" charset="0"/>
              </a:rPr>
              <a:t>f</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i:Iterator</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Int</a:t>
            </a:r>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(i.sum,42).</a:t>
            </a:r>
            <a:r>
              <a:rPr lang="en-US" sz="1400" dirty="0" err="1">
                <a:latin typeface="Consolas" panose="020B0609020204030204" pitchFamily="49" charset="0"/>
                <a:cs typeface="Consolas" panose="020B0609020204030204" pitchFamily="49" charset="0"/>
              </a:rPr>
              <a:t>productIterator</a:t>
            </a:r>
            <a:r>
              <a:rPr lang="en-US" sz="1400" dirty="0">
                <a:latin typeface="Consolas" panose="020B0609020204030204" pitchFamily="49" charset="0"/>
                <a:cs typeface="Consolas" panose="020B0609020204030204" pitchFamily="49" charset="0"/>
              </a:rPr>
              <a:t> }</a:t>
            </a:r>
          </a:p>
          <a:p>
            <a:endParaRPr lang="en-US" sz="1400" dirty="0" smtClean="0">
              <a:latin typeface="Consolas" panose="020B0609020204030204" pitchFamily="49" charset="0"/>
              <a:cs typeface="Consolas" panose="020B0609020204030204" pitchFamily="49" charset="0"/>
            </a:endParaRPr>
          </a:p>
          <a:p>
            <a:r>
              <a:rPr lang="en-US" sz="1400" dirty="0" err="1" smtClean="0">
                <a:latin typeface="Consolas" panose="020B0609020204030204" pitchFamily="49" charset="0"/>
                <a:cs typeface="Consolas" panose="020B0609020204030204" pitchFamily="49" charset="0"/>
              </a:rPr>
              <a:t>val</a:t>
            </a:r>
            <a:r>
              <a:rPr lang="en-US" sz="1400" dirty="0" smtClean="0">
                <a:latin typeface="Consolas" panose="020B0609020204030204" pitchFamily="49" charset="0"/>
                <a:cs typeface="Consolas" panose="020B0609020204030204" pitchFamily="49" charset="0"/>
              </a:rPr>
              <a:t> </a:t>
            </a:r>
            <a:r>
              <a:rPr lang="en-US" sz="1400" b="1" dirty="0">
                <a:solidFill>
                  <a:srgbClr val="E8761D"/>
                </a:solidFill>
                <a:latin typeface="Consolas" panose="020B0609020204030204" pitchFamily="49" charset="0"/>
                <a:cs typeface="Consolas" panose="020B0609020204030204" pitchFamily="49" charset="0"/>
              </a:rPr>
              <a:t>y</a:t>
            </a:r>
            <a:r>
              <a:rPr lang="en-US" sz="1400" dirty="0">
                <a:latin typeface="Consolas" panose="020B0609020204030204" pitchFamily="49" charset="0"/>
                <a:cs typeface="Consolas" panose="020B0609020204030204" pitchFamily="49" charset="0"/>
              </a:rPr>
              <a:t> = </a:t>
            </a:r>
            <a:r>
              <a:rPr lang="en-US" sz="1400" b="1" dirty="0" err="1">
                <a:solidFill>
                  <a:srgbClr val="1482AC"/>
                </a:solidFill>
                <a:latin typeface="Consolas" panose="020B0609020204030204" pitchFamily="49" charset="0"/>
                <a:cs typeface="Consolas" panose="020B0609020204030204" pitchFamily="49" charset="0"/>
              </a:rPr>
              <a:t>x</a:t>
            </a:r>
            <a:r>
              <a:rPr lang="en-US" sz="1400" dirty="0" err="1">
                <a:latin typeface="Consolas" panose="020B0609020204030204" pitchFamily="49" charset="0"/>
                <a:cs typeface="Consolas" panose="020B0609020204030204" pitchFamily="49" charset="0"/>
              </a:rPr>
              <a:t>.mapPartitions</a:t>
            </a:r>
            <a:r>
              <a:rPr lang="en-US" sz="1400" dirty="0">
                <a:latin typeface="Consolas" panose="020B0609020204030204" pitchFamily="49" charset="0"/>
                <a:cs typeface="Consolas" panose="020B0609020204030204" pitchFamily="49" charset="0"/>
              </a:rPr>
              <a:t>(f)</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glom() flattens elements on the same </a:t>
            </a:r>
            <a:r>
              <a:rPr lang="en-US" sz="1400" dirty="0" smtClean="0">
                <a:latin typeface="Consolas" panose="020B0609020204030204" pitchFamily="49" charset="0"/>
                <a:cs typeface="Consolas" panose="020B0609020204030204" pitchFamily="49" charset="0"/>
              </a:rPr>
              <a:t>partition</a:t>
            </a:r>
          </a:p>
          <a:p>
            <a:r>
              <a:rPr lang="en-US" sz="1400" dirty="0" err="1" smtClean="0">
                <a:latin typeface="Consolas" panose="020B0609020204030204" pitchFamily="49" charset="0"/>
                <a:cs typeface="Consolas" panose="020B0609020204030204" pitchFamily="49" charset="0"/>
              </a:rPr>
              <a:t>val</a:t>
            </a:r>
            <a:r>
              <a:rPr lang="en-US" sz="1400" dirty="0" smtClean="0">
                <a:latin typeface="Consolas" panose="020B0609020204030204" pitchFamily="49" charset="0"/>
                <a:cs typeface="Consolas" panose="020B0609020204030204" pitchFamily="49" charset="0"/>
              </a:rPr>
              <a:t> </a:t>
            </a:r>
            <a:r>
              <a:rPr lang="en-US" sz="1400" b="1" dirty="0" err="1">
                <a:solidFill>
                  <a:srgbClr val="1482AC"/>
                </a:solidFill>
                <a:latin typeface="Consolas" panose="020B0609020204030204" pitchFamily="49" charset="0"/>
                <a:cs typeface="Consolas" panose="020B0609020204030204" pitchFamily="49" charset="0"/>
              </a:rPr>
              <a:t>xOut</a:t>
            </a:r>
            <a:r>
              <a:rPr lang="en-US" sz="1400" dirty="0">
                <a:solidFill>
                  <a:srgbClr val="1482AC"/>
                </a:solidFill>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a:t>
            </a:r>
            <a:r>
              <a:rPr lang="en-US" sz="1400" b="1" dirty="0" err="1">
                <a:solidFill>
                  <a:srgbClr val="1482AC"/>
                </a:solidFill>
                <a:latin typeface="Consolas" panose="020B0609020204030204" pitchFamily="49" charset="0"/>
                <a:cs typeface="Consolas" panose="020B0609020204030204" pitchFamily="49" charset="0"/>
              </a:rPr>
              <a:t>x</a:t>
            </a:r>
            <a:r>
              <a:rPr lang="en-US" sz="1400" dirty="0" err="1">
                <a:latin typeface="Consolas" panose="020B0609020204030204" pitchFamily="49" charset="0"/>
                <a:cs typeface="Consolas" panose="020B0609020204030204" pitchFamily="49" charset="0"/>
              </a:rPr>
              <a:t>.glom</a:t>
            </a:r>
            <a:r>
              <a:rPr lang="en-US" sz="1400" dirty="0">
                <a:latin typeface="Consolas" panose="020B0609020204030204" pitchFamily="49" charset="0"/>
                <a:cs typeface="Consolas" panose="020B0609020204030204" pitchFamily="49" charset="0"/>
              </a:rPr>
              <a:t>().collect()</a:t>
            </a:r>
          </a:p>
          <a:p>
            <a:r>
              <a:rPr lang="en-US" sz="1400" dirty="0" err="1">
                <a:latin typeface="Consolas" panose="020B0609020204030204" pitchFamily="49" charset="0"/>
                <a:cs typeface="Consolas" panose="020B0609020204030204" pitchFamily="49" charset="0"/>
              </a:rPr>
              <a:t>val</a:t>
            </a:r>
            <a:r>
              <a:rPr lang="en-US" sz="1400" dirty="0">
                <a:latin typeface="Consolas" panose="020B0609020204030204" pitchFamily="49" charset="0"/>
                <a:cs typeface="Consolas" panose="020B0609020204030204" pitchFamily="49" charset="0"/>
              </a:rPr>
              <a:t> </a:t>
            </a:r>
            <a:r>
              <a:rPr lang="en-US" sz="1400" b="1" dirty="0" err="1">
                <a:solidFill>
                  <a:srgbClr val="E8761D"/>
                </a:solidFill>
                <a:latin typeface="Consolas" panose="020B0609020204030204" pitchFamily="49" charset="0"/>
                <a:cs typeface="Consolas" panose="020B0609020204030204" pitchFamily="49" charset="0"/>
              </a:rPr>
              <a:t>yOut</a:t>
            </a:r>
            <a:r>
              <a:rPr lang="en-US" sz="1400" dirty="0">
                <a:solidFill>
                  <a:srgbClr val="E8761D"/>
                </a:solidFill>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a:t>
            </a:r>
            <a:r>
              <a:rPr lang="en-US" sz="1400" b="1" dirty="0" err="1">
                <a:solidFill>
                  <a:srgbClr val="E8761D"/>
                </a:solidFill>
                <a:latin typeface="Consolas" panose="020B0609020204030204" pitchFamily="49" charset="0"/>
                <a:cs typeface="Consolas" panose="020B0609020204030204" pitchFamily="49" charset="0"/>
              </a:rPr>
              <a:t>y</a:t>
            </a:r>
            <a:r>
              <a:rPr lang="en-US" sz="1400" dirty="0" err="1">
                <a:latin typeface="Consolas" panose="020B0609020204030204" pitchFamily="49" charset="0"/>
                <a:cs typeface="Consolas" panose="020B0609020204030204" pitchFamily="49" charset="0"/>
              </a:rPr>
              <a:t>.glom</a:t>
            </a:r>
            <a:r>
              <a:rPr lang="en-US" sz="1400" dirty="0">
                <a:latin typeface="Consolas" panose="020B0609020204030204" pitchFamily="49" charset="0"/>
                <a:cs typeface="Consolas" panose="020B0609020204030204" pitchFamily="49" charset="0"/>
              </a:rPr>
              <a:t>().collect()</a:t>
            </a:r>
          </a:p>
        </p:txBody>
      </p:sp>
      <p:pic>
        <p:nvPicPr>
          <p:cNvPr id="27" name="Picture 26"/>
          <p:cNvPicPr>
            <a:picLocks noChangeAspect="1"/>
          </p:cNvPicPr>
          <p:nvPr/>
        </p:nvPicPr>
        <p:blipFill>
          <a:blip r:embed="rId4"/>
          <a:stretch>
            <a:fillRect/>
          </a:stretch>
        </p:blipFill>
        <p:spPr>
          <a:xfrm>
            <a:off x="10039518" y="3948828"/>
            <a:ext cx="542450" cy="542450"/>
          </a:xfrm>
          <a:prstGeom prst="rect">
            <a:avLst/>
          </a:prstGeom>
        </p:spPr>
      </p:pic>
      <p:pic>
        <p:nvPicPr>
          <p:cNvPr id="29"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30" name="Picture 2" descr="http://www.insideoutretreats.com/site/images/TransformationButterfli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063886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9" y="585216"/>
            <a:ext cx="5373461" cy="1499616"/>
          </a:xfrm>
        </p:spPr>
        <p:txBody>
          <a:bodyPr>
            <a:normAutofit/>
          </a:bodyPr>
          <a:lstStyle/>
          <a:p>
            <a:r>
              <a:rPr lang="en-US" dirty="0" err="1" smtClean="0"/>
              <a:t>mapPartitions</a:t>
            </a:r>
            <a:endParaRPr lang="en-US" dirty="0"/>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128" y="4818203"/>
            <a:ext cx="564230" cy="564230"/>
          </a:xfrm>
          <a:prstGeom prst="rect">
            <a:avLst/>
          </a:prstGeom>
        </p:spPr>
      </p:pic>
      <p:pic>
        <p:nvPicPr>
          <p:cNvPr id="43" name="Picture 42"/>
          <p:cNvPicPr>
            <a:picLocks noChangeAspect="1"/>
          </p:cNvPicPr>
          <p:nvPr/>
        </p:nvPicPr>
        <p:blipFill>
          <a:blip r:embed="rId4"/>
          <a:stretch>
            <a:fillRect/>
          </a:stretch>
        </p:blipFill>
        <p:spPr>
          <a:xfrm>
            <a:off x="10039518" y="3948828"/>
            <a:ext cx="542450" cy="542450"/>
          </a:xfrm>
          <a:prstGeom prst="rect">
            <a:avLst/>
          </a:prstGeom>
        </p:spPr>
      </p:pic>
      <p:sp>
        <p:nvSpPr>
          <p:cNvPr id="44" name="TextBox 43"/>
          <p:cNvSpPr txBox="1"/>
          <p:nvPr/>
        </p:nvSpPr>
        <p:spPr>
          <a:xfrm>
            <a:off x="8342427" y="4619686"/>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45" name="TextBox 44"/>
          <p:cNvSpPr txBox="1"/>
          <p:nvPr/>
        </p:nvSpPr>
        <p:spPr>
          <a:xfrm>
            <a:off x="8353060" y="5059247"/>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46" name="TextBox 45"/>
          <p:cNvSpPr txBox="1"/>
          <p:nvPr/>
        </p:nvSpPr>
        <p:spPr>
          <a:xfrm>
            <a:off x="5646539" y="2517547"/>
            <a:ext cx="5149966" cy="307777"/>
          </a:xfrm>
          <a:prstGeom prst="rect">
            <a:avLst/>
          </a:prstGeom>
          <a:noFill/>
        </p:spPr>
        <p:txBody>
          <a:bodyPr wrap="square" rtlCol="0">
            <a:spAutoFit/>
          </a:bodyPr>
          <a:lstStyle/>
          <a:p>
            <a:r>
              <a:rPr lang="en-US" sz="1400" b="1" dirty="0" err="1" smtClean="0">
                <a:latin typeface="Consolas" panose="020B0609020204030204" pitchFamily="49" charset="0"/>
                <a:cs typeface="Consolas" panose="020B0609020204030204" pitchFamily="49" charset="0"/>
              </a:rPr>
              <a:t>mapPartitions</a:t>
            </a:r>
            <a:r>
              <a:rPr lang="en-US" sz="1400" b="1" dirty="0" smtClean="0">
                <a:latin typeface="Consolas" panose="020B0609020204030204" pitchFamily="49" charset="0"/>
                <a:cs typeface="Consolas" panose="020B0609020204030204" pitchFamily="49" charset="0"/>
              </a:rPr>
              <a:t>(</a:t>
            </a:r>
            <a:r>
              <a:rPr lang="en-US" sz="1400" b="1" i="1" dirty="0" smtClean="0">
                <a:solidFill>
                  <a:srgbClr val="DB1F25"/>
                </a:solidFill>
                <a:latin typeface="Consolas" panose="020B0609020204030204" pitchFamily="49" charset="0"/>
                <a:cs typeface="Consolas" panose="020B0609020204030204" pitchFamily="49" charset="0"/>
              </a:rPr>
              <a:t>f</a:t>
            </a:r>
            <a:r>
              <a:rPr lang="en-US" sz="1400" b="1" i="1" dirty="0">
                <a:latin typeface="Consolas" panose="020B0609020204030204" pitchFamily="49" charset="0"/>
                <a:cs typeface="Consolas" panose="020B0609020204030204" pitchFamily="49" charset="0"/>
              </a:rPr>
              <a:t>, </a:t>
            </a:r>
            <a:r>
              <a:rPr lang="en-US" sz="1400" b="1" i="1" dirty="0">
                <a:solidFill>
                  <a:srgbClr val="915CCC"/>
                </a:solidFill>
                <a:latin typeface="Consolas" panose="020B0609020204030204" pitchFamily="49" charset="0"/>
                <a:cs typeface="Consolas" panose="020B0609020204030204" pitchFamily="49" charset="0"/>
              </a:rPr>
              <a:t>preservesPartitioning=False</a:t>
            </a:r>
            <a:r>
              <a:rPr lang="en-US" sz="1400" b="1" dirty="0">
                <a:latin typeface="Consolas" panose="020B0609020204030204" pitchFamily="49" charset="0"/>
                <a:cs typeface="Consolas" panose="020B0609020204030204" pitchFamily="49" charset="0"/>
              </a:rPr>
              <a:t>)</a:t>
            </a:r>
          </a:p>
        </p:txBody>
      </p:sp>
      <p:sp>
        <p:nvSpPr>
          <p:cNvPr id="47" name="Rectangle 46"/>
          <p:cNvSpPr/>
          <p:nvPr/>
        </p:nvSpPr>
        <p:spPr>
          <a:xfrm>
            <a:off x="4684260" y="3024731"/>
            <a:ext cx="6797685" cy="369332"/>
          </a:xfrm>
          <a:prstGeom prst="rect">
            <a:avLst/>
          </a:prstGeom>
        </p:spPr>
        <p:txBody>
          <a:bodyPr wrap="square">
            <a:spAutoFit/>
          </a:bodyPr>
          <a:lstStyle/>
          <a:p>
            <a:r>
              <a:rPr lang="en-US" dirty="0"/>
              <a:t>Return a new RDD by applying a function to each partition of this </a:t>
            </a:r>
            <a:r>
              <a:rPr lang="en-US" dirty="0" smtClean="0"/>
              <a:t>RDD</a:t>
            </a:r>
            <a:endParaRPr lang="en-US" dirty="0"/>
          </a:p>
        </p:txBody>
      </p:sp>
      <p:sp>
        <p:nvSpPr>
          <p:cNvPr id="48" name="Rectangle 47"/>
          <p:cNvSpPr/>
          <p:nvPr/>
        </p:nvSpPr>
        <p:spPr>
          <a:xfrm>
            <a:off x="5098201" y="411992"/>
            <a:ext cx="1926353" cy="825864"/>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p:cNvSpPr/>
          <p:nvPr/>
        </p:nvSpPr>
        <p:spPr>
          <a:xfrm>
            <a:off x="5763089" y="990600"/>
            <a:ext cx="2320013" cy="1204058"/>
          </a:xfrm>
          <a:prstGeom prst="roundRect">
            <a:avLst/>
          </a:prstGeom>
          <a:noFill/>
          <a:ln w="41275">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5323416" y="1947545"/>
            <a:ext cx="358754" cy="3794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6016611" y="1274775"/>
            <a:ext cx="1926353" cy="825864"/>
          </a:xfrm>
          <a:prstGeom prst="rect">
            <a:avLst/>
          </a:prstGeom>
          <a:solidFill>
            <a:srgbClr val="F1B79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4764147" y="1279220"/>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5242496" y="2047414"/>
            <a:ext cx="193793" cy="338554"/>
          </a:xfrm>
          <a:prstGeom prst="rect">
            <a:avLst/>
          </a:prstGeom>
          <a:noFill/>
        </p:spPr>
        <p:txBody>
          <a:bodyPr wrap="square" rtlCol="0">
            <a:spAutoFit/>
          </a:bodyPr>
          <a:lstStyle/>
          <a:p>
            <a:r>
              <a:rPr lang="en-US" sz="1600" dirty="0"/>
              <a:t>A</a:t>
            </a:r>
          </a:p>
        </p:txBody>
      </p:sp>
      <p:sp>
        <p:nvSpPr>
          <p:cNvPr id="54" name="TextBox 53"/>
          <p:cNvSpPr txBox="1"/>
          <p:nvPr/>
        </p:nvSpPr>
        <p:spPr>
          <a:xfrm>
            <a:off x="4667250" y="1326449"/>
            <a:ext cx="193793" cy="338554"/>
          </a:xfrm>
          <a:prstGeom prst="rect">
            <a:avLst/>
          </a:prstGeom>
          <a:noFill/>
        </p:spPr>
        <p:txBody>
          <a:bodyPr wrap="square" rtlCol="0">
            <a:spAutoFit/>
          </a:bodyPr>
          <a:lstStyle/>
          <a:p>
            <a:r>
              <a:rPr lang="en-US" sz="1600" dirty="0"/>
              <a:t>B</a:t>
            </a:r>
          </a:p>
        </p:txBody>
      </p:sp>
      <p:sp>
        <p:nvSpPr>
          <p:cNvPr id="56" name="Rectangle 55"/>
          <p:cNvSpPr/>
          <p:nvPr/>
        </p:nvSpPr>
        <p:spPr>
          <a:xfrm>
            <a:off x="5878595" y="1109527"/>
            <a:ext cx="1926353" cy="825864"/>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9241669" y="739885"/>
            <a:ext cx="1825378" cy="782574"/>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9536944" y="1058870"/>
            <a:ext cx="1825378" cy="782574"/>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9297823" y="1794204"/>
            <a:ext cx="239121" cy="239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8948815" y="1434060"/>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9191660" y="1827534"/>
            <a:ext cx="168902" cy="338554"/>
          </a:xfrm>
          <a:prstGeom prst="rect">
            <a:avLst/>
          </a:prstGeom>
          <a:noFill/>
        </p:spPr>
        <p:txBody>
          <a:bodyPr wrap="square" rtlCol="0">
            <a:spAutoFit/>
          </a:bodyPr>
          <a:lstStyle/>
          <a:p>
            <a:r>
              <a:rPr lang="en-US" sz="1600" dirty="0"/>
              <a:t>A</a:t>
            </a:r>
          </a:p>
        </p:txBody>
      </p:sp>
      <p:sp>
        <p:nvSpPr>
          <p:cNvPr id="62" name="TextBox 61"/>
          <p:cNvSpPr txBox="1"/>
          <p:nvPr/>
        </p:nvSpPr>
        <p:spPr>
          <a:xfrm>
            <a:off x="8851918" y="1481289"/>
            <a:ext cx="193793" cy="338554"/>
          </a:xfrm>
          <a:prstGeom prst="rect">
            <a:avLst/>
          </a:prstGeom>
          <a:noFill/>
        </p:spPr>
        <p:txBody>
          <a:bodyPr wrap="square" rtlCol="0">
            <a:spAutoFit/>
          </a:bodyPr>
          <a:lstStyle/>
          <a:p>
            <a:r>
              <a:rPr lang="en-US" sz="1600" dirty="0"/>
              <a:t>B</a:t>
            </a:r>
          </a:p>
        </p:txBody>
      </p:sp>
      <p:sp>
        <p:nvSpPr>
          <p:cNvPr id="4" name="TextBox 3"/>
          <p:cNvSpPr txBox="1"/>
          <p:nvPr/>
        </p:nvSpPr>
        <p:spPr>
          <a:xfrm>
            <a:off x="1950648" y="4177870"/>
            <a:ext cx="5346755" cy="2031325"/>
          </a:xfrm>
          <a:prstGeom prst="rect">
            <a:avLst/>
          </a:prstGeom>
          <a:noFill/>
        </p:spPr>
        <p:txBody>
          <a:bodyPr wrap="square" rtlCol="0">
            <a:spAutoFit/>
          </a:bodyPr>
          <a:lstStyle/>
          <a:p>
            <a:r>
              <a:rPr lang="en-US" sz="1400" b="1" dirty="0">
                <a:solidFill>
                  <a:srgbClr val="1482AC"/>
                </a:solidFill>
                <a:latin typeface="Consolas" panose="020B0609020204030204" pitchFamily="49" charset="0"/>
                <a:cs typeface="Consolas" panose="020B0609020204030204" pitchFamily="49" charset="0"/>
              </a:rPr>
              <a:t>x</a:t>
            </a:r>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sc.parallelize</a:t>
            </a:r>
            <a:r>
              <a:rPr lang="en-US" sz="1400" dirty="0">
                <a:latin typeface="Consolas" panose="020B0609020204030204" pitchFamily="49" charset="0"/>
                <a:cs typeface="Consolas" panose="020B0609020204030204" pitchFamily="49" charset="0"/>
              </a:rPr>
              <a:t>([1,2,3], 2)</a:t>
            </a:r>
          </a:p>
          <a:p>
            <a:endParaRPr lang="en-US" sz="1400" dirty="0" smtClean="0">
              <a:latin typeface="Consolas" panose="020B0609020204030204" pitchFamily="49" charset="0"/>
              <a:cs typeface="Consolas" panose="020B0609020204030204" pitchFamily="49" charset="0"/>
            </a:endParaRPr>
          </a:p>
          <a:p>
            <a:r>
              <a:rPr lang="en-US" sz="1400" dirty="0" err="1" smtClean="0">
                <a:latin typeface="Consolas" panose="020B0609020204030204" pitchFamily="49" charset="0"/>
                <a:cs typeface="Consolas" panose="020B0609020204030204" pitchFamily="49" charset="0"/>
              </a:rPr>
              <a:t>def</a:t>
            </a:r>
            <a:r>
              <a:rPr lang="en-US" sz="1400" dirty="0" smtClean="0">
                <a:latin typeface="Consolas" panose="020B0609020204030204" pitchFamily="49" charset="0"/>
                <a:cs typeface="Consolas" panose="020B0609020204030204" pitchFamily="49" charset="0"/>
              </a:rPr>
              <a:t> </a:t>
            </a:r>
            <a:r>
              <a:rPr lang="en-US" sz="1400" b="1" dirty="0">
                <a:solidFill>
                  <a:srgbClr val="DB1F25"/>
                </a:solidFill>
                <a:latin typeface="Consolas" panose="020B0609020204030204" pitchFamily="49" charset="0"/>
                <a:cs typeface="Consolas" panose="020B0609020204030204" pitchFamily="49" charset="0"/>
              </a:rPr>
              <a:t>f(</a:t>
            </a:r>
            <a:r>
              <a:rPr lang="en-US" sz="1400" dirty="0">
                <a:latin typeface="Consolas" panose="020B0609020204030204" pitchFamily="49" charset="0"/>
                <a:cs typeface="Consolas" panose="020B0609020204030204" pitchFamily="49" charset="0"/>
              </a:rPr>
              <a:t>iterator</a:t>
            </a:r>
            <a:r>
              <a:rPr lang="en-US" sz="1400" b="1" dirty="0">
                <a:solidFill>
                  <a:srgbClr val="DB1F25"/>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yield </a:t>
            </a:r>
            <a:r>
              <a:rPr lang="en-US" sz="1400" dirty="0" smtClean="0">
                <a:latin typeface="Consolas" panose="020B0609020204030204" pitchFamily="49" charset="0"/>
                <a:cs typeface="Consolas" panose="020B0609020204030204" pitchFamily="49" charset="0"/>
              </a:rPr>
              <a:t>sum(iterator); yield 42</a:t>
            </a:r>
            <a:endParaRPr lang="en-US" sz="1400" dirty="0">
              <a:latin typeface="Consolas" panose="020B0609020204030204" pitchFamily="49" charset="0"/>
              <a:cs typeface="Consolas" panose="020B0609020204030204" pitchFamily="49" charset="0"/>
            </a:endParaRPr>
          </a:p>
          <a:p>
            <a:endParaRPr lang="en-US" sz="1400" dirty="0" smtClean="0">
              <a:latin typeface="Consolas" panose="020B0609020204030204" pitchFamily="49" charset="0"/>
              <a:cs typeface="Consolas" panose="020B0609020204030204" pitchFamily="49" charset="0"/>
            </a:endParaRPr>
          </a:p>
          <a:p>
            <a:r>
              <a:rPr lang="en-US" sz="1400" b="1" dirty="0">
                <a:solidFill>
                  <a:srgbClr val="E68042"/>
                </a:solidFill>
                <a:latin typeface="Consolas" panose="020B0609020204030204" pitchFamily="49" charset="0"/>
                <a:cs typeface="Consolas" panose="020B0609020204030204" pitchFamily="49" charset="0"/>
              </a:rPr>
              <a:t>y</a:t>
            </a:r>
            <a:r>
              <a:rPr lang="en-US" sz="1400" dirty="0" smtClean="0">
                <a:latin typeface="Consolas" panose="020B0609020204030204" pitchFamily="49" charset="0"/>
                <a:cs typeface="Consolas" panose="020B0609020204030204" pitchFamily="49" charset="0"/>
              </a:rPr>
              <a:t> = </a:t>
            </a:r>
            <a:r>
              <a:rPr lang="en-US" sz="1400" b="1" dirty="0" err="1">
                <a:solidFill>
                  <a:srgbClr val="1482AC"/>
                </a:solidFill>
                <a:latin typeface="Consolas" panose="020B0609020204030204" pitchFamily="49" charset="0"/>
                <a:cs typeface="Consolas" panose="020B0609020204030204" pitchFamily="49" charset="0"/>
              </a:rPr>
              <a:t>x</a:t>
            </a:r>
            <a:r>
              <a:rPr lang="en-US" sz="1400" dirty="0" err="1">
                <a:latin typeface="Consolas" panose="020B0609020204030204" pitchFamily="49" charset="0"/>
                <a:cs typeface="Consolas" panose="020B0609020204030204" pitchFamily="49" charset="0"/>
              </a:rPr>
              <a:t>.mapPartitions</a:t>
            </a:r>
            <a:r>
              <a:rPr lang="en-US" sz="1400" dirty="0">
                <a:latin typeface="Consolas" panose="020B0609020204030204" pitchFamily="49" charset="0"/>
                <a:cs typeface="Consolas" panose="020B0609020204030204" pitchFamily="49" charset="0"/>
              </a:rPr>
              <a:t>(</a:t>
            </a:r>
            <a:r>
              <a:rPr lang="en-US" sz="1400" b="1" dirty="0">
                <a:solidFill>
                  <a:srgbClr val="FF0000"/>
                </a:solidFill>
                <a:latin typeface="Consolas" panose="020B0609020204030204" pitchFamily="49" charset="0"/>
                <a:cs typeface="Consolas" panose="020B0609020204030204" pitchFamily="49" charset="0"/>
              </a:rPr>
              <a:t>f</a:t>
            </a:r>
            <a:r>
              <a:rPr lang="en-US" sz="1400" dirty="0" smtClean="0">
                <a:latin typeface="Consolas" panose="020B0609020204030204" pitchFamily="49" charset="0"/>
                <a:cs typeface="Consolas" panose="020B0609020204030204" pitchFamily="49" charset="0"/>
              </a:rPr>
              <a:t>)</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glom() flattens elements on the same partition</a:t>
            </a:r>
          </a:p>
          <a:p>
            <a:r>
              <a:rPr lang="en-US" sz="1400" dirty="0">
                <a:latin typeface="Consolas" panose="020B0609020204030204" pitchFamily="49" charset="0"/>
                <a:cs typeface="Consolas" panose="020B0609020204030204" pitchFamily="49" charset="0"/>
              </a:rPr>
              <a:t>print(</a:t>
            </a:r>
            <a:r>
              <a:rPr lang="en-US" sz="1400" b="1" dirty="0" err="1">
                <a:solidFill>
                  <a:srgbClr val="1482AC"/>
                </a:solidFill>
                <a:latin typeface="Consolas" panose="020B0609020204030204" pitchFamily="49" charset="0"/>
                <a:cs typeface="Consolas" panose="020B0609020204030204" pitchFamily="49" charset="0"/>
              </a:rPr>
              <a:t>x</a:t>
            </a:r>
            <a:r>
              <a:rPr lang="en-US" sz="1400" dirty="0" err="1">
                <a:latin typeface="Consolas" panose="020B0609020204030204" pitchFamily="49" charset="0"/>
                <a:cs typeface="Consolas" panose="020B0609020204030204" pitchFamily="49" charset="0"/>
              </a:rPr>
              <a:t>.glom</a:t>
            </a:r>
            <a:r>
              <a:rPr lang="en-US" sz="1400" dirty="0">
                <a:latin typeface="Consolas" panose="020B0609020204030204" pitchFamily="49" charset="0"/>
                <a:cs typeface="Consolas" panose="020B0609020204030204" pitchFamily="49" charset="0"/>
              </a:rPr>
              <a:t>().collect</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print(</a:t>
            </a:r>
            <a:r>
              <a:rPr lang="en-US" sz="1400" b="1" dirty="0" err="1">
                <a:solidFill>
                  <a:srgbClr val="E68042"/>
                </a:solidFill>
                <a:latin typeface="Consolas" panose="020B0609020204030204" pitchFamily="49" charset="0"/>
                <a:cs typeface="Consolas" panose="020B0609020204030204" pitchFamily="49" charset="0"/>
              </a:rPr>
              <a:t>y</a:t>
            </a:r>
            <a:r>
              <a:rPr lang="en-US" sz="1400" dirty="0" err="1">
                <a:latin typeface="Consolas" panose="020B0609020204030204" pitchFamily="49" charset="0"/>
                <a:cs typeface="Consolas" panose="020B0609020204030204" pitchFamily="49" charset="0"/>
              </a:rPr>
              <a:t>.glom</a:t>
            </a:r>
            <a:r>
              <a:rPr lang="en-US" sz="1400" dirty="0">
                <a:latin typeface="Consolas" panose="020B0609020204030204" pitchFamily="49" charset="0"/>
                <a:cs typeface="Consolas" panose="020B0609020204030204" pitchFamily="49" charset="0"/>
              </a:rPr>
              <a:t>().collect())</a:t>
            </a:r>
          </a:p>
        </p:txBody>
      </p:sp>
      <p:sp>
        <p:nvSpPr>
          <p:cNvPr id="63" name="TextBox 62"/>
          <p:cNvSpPr txBox="1"/>
          <p:nvPr/>
        </p:nvSpPr>
        <p:spPr>
          <a:xfrm>
            <a:off x="8694483" y="4655361"/>
            <a:ext cx="3637936" cy="738664"/>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[[1], [2, 3]]</a:t>
            </a:r>
          </a:p>
          <a:p>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[[1, 42], [5, 42]]</a:t>
            </a:r>
            <a:endParaRPr lang="en-US" sz="1400" dirty="0">
              <a:latin typeface="Consolas" panose="020B0609020204030204" pitchFamily="49" charset="0"/>
              <a:cs typeface="Consolas" panose="020B0609020204030204" pitchFamily="49" charset="0"/>
            </a:endParaRPr>
          </a:p>
        </p:txBody>
      </p:sp>
      <p:pic>
        <p:nvPicPr>
          <p:cNvPr id="25"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pic>
        <p:nvPicPr>
          <p:cNvPr id="26" name="Picture 2" descr="http://www.insideoutretreats.com/site/images/TransformationButterfli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286641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a:t>
            </a:r>
            <a:endParaRPr lang="en-US" dirty="0"/>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26" name="Rectangle 25"/>
          <p:cNvSpPr/>
          <p:nvPr/>
        </p:nvSpPr>
        <p:spPr>
          <a:xfrm>
            <a:off x="7785441"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y</a:t>
            </a:r>
          </a:p>
        </p:txBody>
      </p:sp>
      <p:cxnSp>
        <p:nvCxnSpPr>
          <p:cNvPr id="29" name="Straight Arrow Connector 28"/>
          <p:cNvCxnSpPr/>
          <p:nvPr/>
        </p:nvCxnSpPr>
        <p:spPr>
          <a:xfrm>
            <a:off x="4727720" y="3383836"/>
            <a:ext cx="2965897" cy="8025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p:cNvSpPr txBox="1"/>
          <p:nvPr/>
        </p:nvSpPr>
        <p:spPr>
          <a:xfrm>
            <a:off x="7543845" y="3565378"/>
            <a:ext cx="827022" cy="307777"/>
          </a:xfrm>
          <a:prstGeom prst="rect">
            <a:avLst/>
          </a:prstGeom>
          <a:noFill/>
        </p:spPr>
        <p:txBody>
          <a:bodyPr wrap="square" rtlCol="0">
            <a:spAutoFit/>
          </a:bodyPr>
          <a:lstStyle/>
          <a:p>
            <a:pPr algn="ctr"/>
            <a:r>
              <a:rPr lang="en-US" sz="1400" dirty="0">
                <a:solidFill>
                  <a:schemeClr val="bg1"/>
                </a:solidFill>
              </a:rPr>
              <a:t>1</a:t>
            </a:r>
          </a:p>
        </p:txBody>
      </p:sp>
      <p:sp>
        <p:nvSpPr>
          <p:cNvPr id="52" name="Rectangle 51"/>
          <p:cNvSpPr/>
          <p:nvPr/>
        </p:nvSpPr>
        <p:spPr>
          <a:xfrm>
            <a:off x="8141789" y="4271211"/>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7822454" y="4271211"/>
            <a:ext cx="1067912" cy="307777"/>
          </a:xfrm>
          <a:prstGeom prst="rect">
            <a:avLst/>
          </a:prstGeom>
          <a:noFill/>
        </p:spPr>
        <p:txBody>
          <a:bodyPr wrap="square" rtlCol="0">
            <a:spAutoFit/>
          </a:bodyPr>
          <a:lstStyle/>
          <a:p>
            <a:pPr algn="ctr"/>
            <a:r>
              <a:rPr lang="en-US" sz="1400" dirty="0" smtClean="0">
                <a:solidFill>
                  <a:schemeClr val="bg1"/>
                </a:solidFill>
              </a:rPr>
              <a:t>3</a:t>
            </a:r>
            <a:endParaRPr lang="en-US" sz="1400" dirty="0">
              <a:solidFill>
                <a:schemeClr val="bg1"/>
              </a:solidFill>
            </a:endParaRPr>
          </a:p>
        </p:txBody>
      </p:sp>
      <p:sp>
        <p:nvSpPr>
          <p:cNvPr id="55" name="Rectangle 54"/>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2864353" y="394783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3256702" y="4311044"/>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1764284" y="2869122"/>
            <a:ext cx="301896" cy="307777"/>
          </a:xfrm>
          <a:prstGeom prst="rect">
            <a:avLst/>
          </a:prstGeom>
          <a:noFill/>
        </p:spPr>
        <p:txBody>
          <a:bodyPr wrap="square" rtlCol="0">
            <a:spAutoFit/>
          </a:bodyPr>
          <a:lstStyle/>
          <a:p>
            <a:pPr algn="ctr"/>
            <a:r>
              <a:rPr lang="en-US" sz="1400" dirty="0">
                <a:solidFill>
                  <a:schemeClr val="bg1"/>
                </a:solidFill>
              </a:rPr>
              <a:t>5</a:t>
            </a:r>
          </a:p>
        </p:txBody>
      </p:sp>
      <p:sp>
        <p:nvSpPr>
          <p:cNvPr id="61" name="TextBox 60"/>
          <p:cNvSpPr txBox="1"/>
          <p:nvPr/>
        </p:nvSpPr>
        <p:spPr>
          <a:xfrm>
            <a:off x="2155230" y="3229948"/>
            <a:ext cx="301896" cy="307777"/>
          </a:xfrm>
          <a:prstGeom prst="rect">
            <a:avLst/>
          </a:prstGeom>
          <a:noFill/>
        </p:spPr>
        <p:txBody>
          <a:bodyPr wrap="square" rtlCol="0">
            <a:spAutoFit/>
          </a:bodyPr>
          <a:lstStyle/>
          <a:p>
            <a:pPr algn="ctr"/>
            <a:r>
              <a:rPr lang="en-US" sz="1400" dirty="0" smtClean="0">
                <a:solidFill>
                  <a:schemeClr val="bg1"/>
                </a:solidFill>
              </a:rPr>
              <a:t>4</a:t>
            </a:r>
            <a:endParaRPr lang="en-US" sz="1400" dirty="0">
              <a:solidFill>
                <a:schemeClr val="bg1"/>
              </a:solidFill>
            </a:endParaRPr>
          </a:p>
        </p:txBody>
      </p:sp>
      <p:sp>
        <p:nvSpPr>
          <p:cNvPr id="62" name="TextBox 61"/>
          <p:cNvSpPr txBox="1"/>
          <p:nvPr/>
        </p:nvSpPr>
        <p:spPr>
          <a:xfrm>
            <a:off x="2541362" y="3566402"/>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63" name="TextBox 62"/>
          <p:cNvSpPr txBox="1"/>
          <p:nvPr/>
        </p:nvSpPr>
        <p:spPr>
          <a:xfrm>
            <a:off x="2879440" y="3951486"/>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64" name="TextBox 63"/>
          <p:cNvSpPr txBox="1"/>
          <p:nvPr/>
        </p:nvSpPr>
        <p:spPr>
          <a:xfrm>
            <a:off x="3265282" y="4313156"/>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pic>
        <p:nvPicPr>
          <p:cNvPr id="1026" name="Picture 2" descr="http://pixabay.com/static/uploads/photo/2014/03/24/13/41/dice-293996_6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3504" y="3166540"/>
            <a:ext cx="1499114" cy="1562595"/>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126550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a:t>
            </a:r>
            <a:endParaRPr lang="en-US" dirty="0"/>
          </a:p>
        </p:txBody>
      </p:sp>
      <p:sp>
        <p:nvSpPr>
          <p:cNvPr id="3" name="Rectangle 2"/>
          <p:cNvSpPr/>
          <p:nvPr/>
        </p:nvSpPr>
        <p:spPr>
          <a:xfrm>
            <a:off x="7806447" y="625737"/>
            <a:ext cx="1666988" cy="714669"/>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051299" y="831326"/>
            <a:ext cx="1666988" cy="714669"/>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670668" y="562307"/>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819310" y="691668"/>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8" y="5348143"/>
            <a:ext cx="384473" cy="56634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560" y="3815985"/>
            <a:ext cx="564230" cy="564230"/>
          </a:xfrm>
          <a:prstGeom prst="rect">
            <a:avLst/>
          </a:prstGeom>
        </p:spPr>
      </p:pic>
      <p:cxnSp>
        <p:nvCxnSpPr>
          <p:cNvPr id="14" name="Straight Connector 13"/>
          <p:cNvCxnSpPr/>
          <p:nvPr/>
        </p:nvCxnSpPr>
        <p:spPr>
          <a:xfrm>
            <a:off x="1163785" y="4740377"/>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1160518" y="3549135"/>
            <a:ext cx="6216191" cy="954107"/>
          </a:xfrm>
          <a:prstGeom prst="rect">
            <a:avLst/>
          </a:prstGeom>
          <a:noFill/>
        </p:spPr>
        <p:txBody>
          <a:bodyPr wrap="square" rtlCol="0">
            <a:spAutoFit/>
          </a:bodyPr>
          <a:lstStyle/>
          <a:p>
            <a:r>
              <a:rPr lang="en-US" sz="1400" b="1" dirty="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([1, 2, 3, 4, 5])</a:t>
            </a:r>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.sample</a:t>
            </a:r>
            <a:r>
              <a:rPr lang="en-US" sz="1400" dirty="0" smtClean="0">
                <a:latin typeface="Consolas" panose="020B0609020204030204" pitchFamily="49" charset="0"/>
                <a:ea typeface="Anonymous Pro" panose="02060609030202000504" pitchFamily="49" charset="0"/>
                <a:cs typeface="Consolas" panose="020B0609020204030204" pitchFamily="49" charset="0"/>
              </a:rPr>
              <a:t>(False, 0.4, 42)</a:t>
            </a:r>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p>
          <a:p>
            <a:r>
              <a:rPr lang="en-US" sz="1400" dirty="0" smtClean="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endParaRPr lang="en-US" sz="1400" dirty="0">
              <a:latin typeface="Consolas" panose="020B0609020204030204" pitchFamily="49" charset="0"/>
              <a:ea typeface="Anonymous Pro" panose="02060609030202000504" pitchFamily="49" charset="0"/>
              <a:cs typeface="Consolas" panose="020B0609020204030204" pitchFamily="49" charset="0"/>
            </a:endParaRPr>
          </a:p>
        </p:txBody>
      </p:sp>
      <p:sp>
        <p:nvSpPr>
          <p:cNvPr id="17" name="TextBox 16"/>
          <p:cNvSpPr txBox="1"/>
          <p:nvPr/>
        </p:nvSpPr>
        <p:spPr>
          <a:xfrm>
            <a:off x="7411428" y="4619956"/>
            <a:ext cx="4913764" cy="738664"/>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[1, 2, 3, 4, 5]</a:t>
            </a:r>
            <a:br>
              <a:rPr lang="en-US" sz="1400" dirty="0" smtClean="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r>
            <a:br>
              <a:rPr lang="en-US" sz="1400" dirty="0">
                <a:latin typeface="Consolas" panose="020B0609020204030204" pitchFamily="49" charset="0"/>
                <a:cs typeface="Consolas" panose="020B0609020204030204" pitchFamily="49" charset="0"/>
              </a:rPr>
            </a:br>
            <a:r>
              <a:rPr lang="en-US" sz="1400" dirty="0" smtClean="0">
                <a:latin typeface="Consolas" panose="020B0609020204030204" pitchFamily="49" charset="0"/>
                <a:cs typeface="Consolas" panose="020B0609020204030204" pitchFamily="49" charset="0"/>
              </a:rPr>
              <a:t>[1, 3]</a:t>
            </a:r>
            <a:endParaRPr lang="en-US" sz="1400" dirty="0">
              <a:latin typeface="Consolas" panose="020B0609020204030204" pitchFamily="49" charset="0"/>
              <a:cs typeface="Consolas" panose="020B0609020204030204" pitchFamily="49" charset="0"/>
            </a:endParaRPr>
          </a:p>
        </p:txBody>
      </p:sp>
      <p:pic>
        <p:nvPicPr>
          <p:cNvPr id="18" name="Picture 17"/>
          <p:cNvPicPr>
            <a:picLocks noChangeAspect="1"/>
          </p:cNvPicPr>
          <p:nvPr/>
        </p:nvPicPr>
        <p:blipFill>
          <a:blip r:embed="rId5"/>
          <a:stretch>
            <a:fillRect/>
          </a:stretch>
        </p:blipFill>
        <p:spPr>
          <a:xfrm>
            <a:off x="9080167" y="3954297"/>
            <a:ext cx="542450" cy="542450"/>
          </a:xfrm>
          <a:prstGeom prst="rect">
            <a:avLst/>
          </a:prstGeom>
        </p:spPr>
      </p:pic>
      <p:sp>
        <p:nvSpPr>
          <p:cNvPr id="19" name="TextBox 18"/>
          <p:cNvSpPr txBox="1"/>
          <p:nvPr/>
        </p:nvSpPr>
        <p:spPr>
          <a:xfrm>
            <a:off x="5279036" y="158075"/>
            <a:ext cx="919522" cy="369332"/>
          </a:xfrm>
          <a:prstGeom prst="rect">
            <a:avLst/>
          </a:prstGeom>
          <a:noFill/>
        </p:spPr>
        <p:txBody>
          <a:bodyPr wrap="square" rtlCol="0">
            <a:spAutoFit/>
          </a:bodyPr>
          <a:lstStyle/>
          <a:p>
            <a:r>
              <a:rPr lang="en-US" dirty="0" smtClean="0"/>
              <a:t>RDD: </a:t>
            </a:r>
            <a:r>
              <a:rPr lang="en-US" b="1" dirty="0" smtClean="0">
                <a:solidFill>
                  <a:srgbClr val="1482AC"/>
                </a:solidFill>
              </a:rPr>
              <a:t>x</a:t>
            </a:r>
            <a:endParaRPr lang="en-US" b="1" dirty="0">
              <a:solidFill>
                <a:srgbClr val="1482AC"/>
              </a:solidFill>
            </a:endParaRPr>
          </a:p>
        </p:txBody>
      </p:sp>
      <p:sp>
        <p:nvSpPr>
          <p:cNvPr id="20" name="TextBox 19"/>
          <p:cNvSpPr txBox="1"/>
          <p:nvPr/>
        </p:nvSpPr>
        <p:spPr>
          <a:xfrm>
            <a:off x="8051299" y="152010"/>
            <a:ext cx="919522" cy="369332"/>
          </a:xfrm>
          <a:prstGeom prst="rect">
            <a:avLst/>
          </a:prstGeom>
          <a:noFill/>
        </p:spPr>
        <p:txBody>
          <a:bodyPr wrap="square" rtlCol="0">
            <a:spAutoFit/>
          </a:bodyPr>
          <a:lstStyle/>
          <a:p>
            <a:r>
              <a:rPr lang="en-US" dirty="0" smtClean="0"/>
              <a:t>RDD: </a:t>
            </a:r>
            <a:r>
              <a:rPr lang="en-US" b="1" dirty="0" smtClean="0">
                <a:solidFill>
                  <a:srgbClr val="1482AC"/>
                </a:solidFill>
              </a:rPr>
              <a:t>y</a:t>
            </a:r>
            <a:endParaRPr lang="en-US" b="1" dirty="0">
              <a:solidFill>
                <a:srgbClr val="1482AC"/>
              </a:solidFill>
            </a:endParaRPr>
          </a:p>
        </p:txBody>
      </p:sp>
      <p:sp>
        <p:nvSpPr>
          <p:cNvPr id="21" name="TextBox 20"/>
          <p:cNvSpPr txBox="1"/>
          <p:nvPr/>
        </p:nvSpPr>
        <p:spPr>
          <a:xfrm>
            <a:off x="7059373" y="4599649"/>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22" name="TextBox 21"/>
          <p:cNvSpPr txBox="1"/>
          <p:nvPr/>
        </p:nvSpPr>
        <p:spPr>
          <a:xfrm>
            <a:off x="7070006" y="5019398"/>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1482AC"/>
              </a:solidFill>
            </a:endParaRPr>
          </a:p>
        </p:txBody>
      </p:sp>
      <p:sp>
        <p:nvSpPr>
          <p:cNvPr id="25" name="TextBox 24"/>
          <p:cNvSpPr txBox="1"/>
          <p:nvPr/>
        </p:nvSpPr>
        <p:spPr>
          <a:xfrm>
            <a:off x="5171677" y="2180549"/>
            <a:ext cx="4953272" cy="307777"/>
          </a:xfrm>
          <a:prstGeom prst="rect">
            <a:avLst/>
          </a:prstGeom>
          <a:noFill/>
        </p:spPr>
        <p:txBody>
          <a:bodyPr wrap="square" rtlCol="0">
            <a:spAutoFit/>
          </a:bodyPr>
          <a:lstStyle/>
          <a:p>
            <a:r>
              <a:rPr lang="en-US" sz="1400" b="1" dirty="0" smtClean="0">
                <a:latin typeface="Consolas" panose="020B0609020204030204" pitchFamily="49" charset="0"/>
                <a:cs typeface="Consolas" panose="020B0609020204030204" pitchFamily="49" charset="0"/>
              </a:rPr>
              <a:t>sample(</a:t>
            </a:r>
            <a:r>
              <a:rPr lang="en-US" sz="1400" b="1" i="1" dirty="0" err="1" smtClean="0">
                <a:solidFill>
                  <a:srgbClr val="915CCC"/>
                </a:solidFill>
                <a:latin typeface="Consolas" panose="020B0609020204030204" pitchFamily="49" charset="0"/>
                <a:cs typeface="Consolas" panose="020B0609020204030204" pitchFamily="49" charset="0"/>
              </a:rPr>
              <a:t>withReplacement</a:t>
            </a:r>
            <a:r>
              <a:rPr lang="en-US" sz="1400" b="1" i="1" dirty="0" smtClean="0">
                <a:solidFill>
                  <a:srgbClr val="915CCC"/>
                </a:solidFill>
                <a:latin typeface="Consolas" panose="020B0609020204030204" pitchFamily="49" charset="0"/>
                <a:cs typeface="Consolas" panose="020B0609020204030204" pitchFamily="49" charset="0"/>
              </a:rPr>
              <a:t>, fraction, seed=None</a:t>
            </a:r>
            <a:r>
              <a:rPr lang="en-US" sz="1400" b="1" dirty="0" smtClean="0">
                <a:latin typeface="Consolas" panose="020B0609020204030204" pitchFamily="49" charset="0"/>
                <a:cs typeface="Consolas" panose="020B0609020204030204" pitchFamily="49" charset="0"/>
              </a:rPr>
              <a:t>)</a:t>
            </a:r>
            <a:endParaRPr lang="en-US" sz="1400" b="1" dirty="0">
              <a:latin typeface="Consolas" panose="020B0609020204030204" pitchFamily="49" charset="0"/>
              <a:cs typeface="Consolas" panose="020B0609020204030204" pitchFamily="49" charset="0"/>
            </a:endParaRPr>
          </a:p>
        </p:txBody>
      </p:sp>
      <p:sp>
        <p:nvSpPr>
          <p:cNvPr id="26" name="TextBox 25"/>
          <p:cNvSpPr txBox="1"/>
          <p:nvPr/>
        </p:nvSpPr>
        <p:spPr>
          <a:xfrm>
            <a:off x="4091407" y="2741683"/>
            <a:ext cx="6753801" cy="369332"/>
          </a:xfrm>
          <a:prstGeom prst="rect">
            <a:avLst/>
          </a:prstGeom>
          <a:noFill/>
        </p:spPr>
        <p:txBody>
          <a:bodyPr wrap="square" rtlCol="0">
            <a:spAutoFit/>
          </a:bodyPr>
          <a:lstStyle/>
          <a:p>
            <a:r>
              <a:rPr lang="en-US" dirty="0" smtClean="0"/>
              <a:t>Return a new RDD containing a statistical sample of the original RDD</a:t>
            </a:r>
            <a:endParaRPr lang="en-US" dirty="0"/>
          </a:p>
        </p:txBody>
      </p:sp>
      <p:pic>
        <p:nvPicPr>
          <p:cNvPr id="28" name="Picture 2" descr="http://www.insideoutretreats.com/site/images/TransformationButterfli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TextBox 30"/>
          <p:cNvSpPr txBox="1"/>
          <p:nvPr/>
        </p:nvSpPr>
        <p:spPr>
          <a:xfrm>
            <a:off x="1160520" y="5061728"/>
            <a:ext cx="5632862" cy="1169551"/>
          </a:xfrm>
          <a:prstGeom prst="rect">
            <a:avLst/>
          </a:prstGeom>
          <a:noFill/>
        </p:spPr>
        <p:txBody>
          <a:bodyPr wrap="square" rtlCol="0">
            <a:spAutoFit/>
          </a:bodyPr>
          <a:lstStyle/>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dirty="0" smtClean="0">
                <a:latin typeface="Consolas" panose="020B0609020204030204" pitchFamily="49" charset="0"/>
                <a:ea typeface="Anonymous Pro" panose="02060609030202000504" pitchFamily="49" charset="0"/>
                <a:cs typeface="Consolas" panose="020B0609020204030204" pitchFamily="49" charset="0"/>
              </a:rPr>
              <a:t>Array(1, 2, 3, 4, 5))</a:t>
            </a:r>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.sample</a:t>
            </a:r>
            <a:r>
              <a:rPr lang="en-US" sz="1400" dirty="0" smtClean="0">
                <a:latin typeface="Consolas" panose="020B0609020204030204" pitchFamily="49" charset="0"/>
                <a:ea typeface="Anonymous Pro" panose="02060609030202000504" pitchFamily="49" charset="0"/>
                <a:cs typeface="Consolas" panose="020B0609020204030204" pitchFamily="49" charset="0"/>
              </a:rPr>
              <a:t>(false, 0.4)</a:t>
            </a:r>
          </a:p>
          <a:p>
            <a:endParaRPr lang="en-US" sz="1400" dirty="0" smtClean="0">
              <a:latin typeface="Consolas" panose="020B0609020204030204" pitchFamily="49" charset="0"/>
              <a:ea typeface="Anonymous Pro" panose="02060609030202000504" pitchFamily="49" charset="0"/>
              <a:cs typeface="Consolas" panose="020B0609020204030204" pitchFamily="49" charset="0"/>
            </a:endParaRPr>
          </a:p>
          <a:p>
            <a:r>
              <a:rPr lang="en-US" sz="1400" dirty="0" smtClean="0">
                <a:latin typeface="Consolas" panose="020B0609020204030204" pitchFamily="49" charset="0"/>
                <a:ea typeface="Anonymous Pro" panose="02060609030202000504" pitchFamily="49" charset="0"/>
                <a:cs typeface="Consolas" panose="020B0609020204030204" pitchFamily="49" charset="0"/>
              </a:rPr>
              <a:t>// omitting seed will yield different output</a:t>
            </a:r>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p:txBody>
      </p:sp>
      <p:sp>
        <p:nvSpPr>
          <p:cNvPr id="24" name="Rectangle 23"/>
          <p:cNvSpPr/>
          <p:nvPr/>
        </p:nvSpPr>
        <p:spPr>
          <a:xfrm>
            <a:off x="4971710" y="844068"/>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124110" y="996468"/>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276510" y="1148868"/>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descr="http://pixabay.com/static/uploads/photo/2014/03/24/13/41/dice-293996_64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1522" y="827856"/>
            <a:ext cx="636273" cy="663216"/>
          </a:xfrm>
          <a:prstGeom prst="rect">
            <a:avLst/>
          </a:prstGeom>
          <a:noFill/>
          <a:extLst>
            <a:ext uri="{909E8E84-426E-40dd-AFC4-6F175D3DCCD1}">
              <a14:hiddenFill xmlns:a14="http://schemas.microsoft.com/office/drawing/2010/main" xmlns="">
                <a:solidFill>
                  <a:srgbClr val="FFFFFF"/>
                </a:solidFill>
              </a14:hiddenFill>
            </a:ext>
          </a:extLst>
        </p:spPr>
      </p:pic>
      <p:pic>
        <p:nvPicPr>
          <p:cNvPr id="34" name="Picture 3" descr="C:\Dropbox\Databricks\images etc\green (Mobil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38101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111"/>
          <p:cNvGrpSpPr>
            <a:grpSpLocks/>
          </p:cNvGrpSpPr>
          <p:nvPr/>
        </p:nvGrpSpPr>
        <p:grpSpPr bwMode="auto">
          <a:xfrm>
            <a:off x="3707997" y="1397018"/>
            <a:ext cx="1750483" cy="1724025"/>
            <a:chOff x="2784930" y="2345019"/>
            <a:chExt cx="1312636" cy="1724328"/>
          </a:xfrm>
        </p:grpSpPr>
        <p:pic>
          <p:nvPicPr>
            <p:cNvPr id="46" name="Picture 115" descr="to_ddr333memory_350.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84930" y="2790207"/>
              <a:ext cx="1295624" cy="1279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7" name="Picture 117" descr="to_ddr333memory_350.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93436" y="2554275"/>
              <a:ext cx="1295624" cy="1279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8" name="Picture 118" descr="to_ddr333memory_350.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801942" y="2345019"/>
              <a:ext cx="1295624" cy="1279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nvGrpSpPr>
          <p:cNvPr id="49" name="Group 111"/>
          <p:cNvGrpSpPr>
            <a:grpSpLocks/>
          </p:cNvGrpSpPr>
          <p:nvPr/>
        </p:nvGrpSpPr>
        <p:grpSpPr bwMode="auto">
          <a:xfrm>
            <a:off x="7596717" y="1397018"/>
            <a:ext cx="1750483" cy="1724025"/>
            <a:chOff x="2784930" y="2345019"/>
            <a:chExt cx="1312636" cy="1724328"/>
          </a:xfrm>
        </p:grpSpPr>
        <p:pic>
          <p:nvPicPr>
            <p:cNvPr id="50" name="Picture 115" descr="to_ddr333memory_350.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84930" y="2790207"/>
              <a:ext cx="1295624" cy="1279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1" name="Picture 117" descr="to_ddr333memory_350.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93436" y="2554275"/>
              <a:ext cx="1295624" cy="1279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2" name="Picture 118" descr="to_ddr333memory_350.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801942" y="2345019"/>
              <a:ext cx="1295624" cy="1279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33793" name="Title 116"/>
          <p:cNvSpPr>
            <a:spLocks noGrp="1"/>
          </p:cNvSpPr>
          <p:nvPr>
            <p:ph type="title"/>
          </p:nvPr>
        </p:nvSpPr>
        <p:spPr/>
        <p:txBody>
          <a:bodyPr/>
          <a:lstStyle/>
          <a:p>
            <a:r>
              <a:rPr lang="en-US" dirty="0" smtClean="0"/>
              <a:t>In-Memory Data Sharing</a:t>
            </a:r>
            <a:endParaRPr lang="en-US" dirty="0"/>
          </a:p>
        </p:txBody>
      </p:sp>
      <p:sp>
        <p:nvSpPr>
          <p:cNvPr id="25" name="Can 24"/>
          <p:cNvSpPr/>
          <p:nvPr/>
        </p:nvSpPr>
        <p:spPr>
          <a:xfrm>
            <a:off x="508000" y="1871663"/>
            <a:ext cx="1043517" cy="823912"/>
          </a:xfrm>
          <a:prstGeom prst="can">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121898" tIns="60949" rIns="121898" bIns="60949" anchor="ctr"/>
          <a:lstStyle/>
          <a:p>
            <a:pPr algn="ctr">
              <a:defRPr/>
            </a:pPr>
            <a:endParaRPr lang="en-US" sz="2900">
              <a:latin typeface="Source Sans Pro Light"/>
              <a:cs typeface="Source Sans Pro Light"/>
            </a:endParaRPr>
          </a:p>
        </p:txBody>
      </p:sp>
      <p:cxnSp>
        <p:nvCxnSpPr>
          <p:cNvPr id="26" name="Straight Arrow Connector 25"/>
          <p:cNvCxnSpPr>
            <a:stCxn id="25" idx="4"/>
            <a:endCxn id="29" idx="1"/>
          </p:cNvCxnSpPr>
          <p:nvPr/>
        </p:nvCxnSpPr>
        <p:spPr>
          <a:xfrm>
            <a:off x="1551520" y="2284413"/>
            <a:ext cx="717549"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2269069" y="2060587"/>
            <a:ext cx="1212851" cy="447675"/>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60949" rIns="0" bIns="60949" anchor="ctr"/>
          <a:lstStyle/>
          <a:p>
            <a:pPr algn="ctr">
              <a:defRPr/>
            </a:pPr>
            <a:r>
              <a:rPr lang="en-US" sz="2100" dirty="0">
                <a:latin typeface="Source Sans Pro Light"/>
                <a:cs typeface="Source Sans Pro Light"/>
              </a:rPr>
              <a:t>iteration 1</a:t>
            </a:r>
          </a:p>
        </p:txBody>
      </p:sp>
      <p:cxnSp>
        <p:nvCxnSpPr>
          <p:cNvPr id="32" name="Straight Arrow Connector 31"/>
          <p:cNvCxnSpPr>
            <a:stCxn id="29" idx="3"/>
          </p:cNvCxnSpPr>
          <p:nvPr/>
        </p:nvCxnSpPr>
        <p:spPr>
          <a:xfrm>
            <a:off x="3481919" y="2284413"/>
            <a:ext cx="662516"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endCxn id="39" idx="1"/>
          </p:cNvCxnSpPr>
          <p:nvPr/>
        </p:nvCxnSpPr>
        <p:spPr>
          <a:xfrm flipV="1">
            <a:off x="5192184" y="2284423"/>
            <a:ext cx="717549" cy="476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5909733" y="2060587"/>
            <a:ext cx="1212851" cy="447675"/>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60949" rIns="0" bIns="60949" anchor="ctr"/>
          <a:lstStyle/>
          <a:p>
            <a:pPr algn="ctr">
              <a:defRPr/>
            </a:pPr>
            <a:r>
              <a:rPr lang="en-US" sz="2100" dirty="0">
                <a:latin typeface="Source Sans Pro Light"/>
                <a:cs typeface="Source Sans Pro Light"/>
              </a:rPr>
              <a:t>iteration 2</a:t>
            </a:r>
          </a:p>
        </p:txBody>
      </p:sp>
      <p:cxnSp>
        <p:nvCxnSpPr>
          <p:cNvPr id="42" name="Straight Arrow Connector 41"/>
          <p:cNvCxnSpPr>
            <a:stCxn id="39" idx="3"/>
          </p:cNvCxnSpPr>
          <p:nvPr/>
        </p:nvCxnSpPr>
        <p:spPr>
          <a:xfrm>
            <a:off x="7122587" y="2284413"/>
            <a:ext cx="662516"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9144015" y="2289175"/>
            <a:ext cx="717551"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3802" name="TextBox 43"/>
          <p:cNvSpPr txBox="1">
            <a:spLocks noChangeArrowheads="1"/>
          </p:cNvSpPr>
          <p:nvPr/>
        </p:nvSpPr>
        <p:spPr bwMode="auto">
          <a:xfrm>
            <a:off x="9956816" y="2108212"/>
            <a:ext cx="969433" cy="5693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900" dirty="0">
                <a:latin typeface="Source Sans Pro Light"/>
                <a:cs typeface="Source Sans Pro Light"/>
              </a:rPr>
              <a:t>.  .  .</a:t>
            </a:r>
          </a:p>
        </p:txBody>
      </p:sp>
      <p:sp>
        <p:nvSpPr>
          <p:cNvPr id="33805" name="TextBox 50"/>
          <p:cNvSpPr txBox="1">
            <a:spLocks noChangeArrowheads="1"/>
          </p:cNvSpPr>
          <p:nvPr/>
        </p:nvSpPr>
        <p:spPr bwMode="auto">
          <a:xfrm>
            <a:off x="508012" y="2705114"/>
            <a:ext cx="1079738" cy="5693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900">
                <a:latin typeface="Source Sans Pro Light"/>
                <a:cs typeface="Source Sans Pro Light"/>
              </a:rPr>
              <a:t>Input</a:t>
            </a:r>
          </a:p>
        </p:txBody>
      </p:sp>
      <p:sp>
        <p:nvSpPr>
          <p:cNvPr id="33806" name="TextBox 51"/>
          <p:cNvSpPr txBox="1">
            <a:spLocks noChangeArrowheads="1"/>
          </p:cNvSpPr>
          <p:nvPr/>
        </p:nvSpPr>
        <p:spPr bwMode="auto">
          <a:xfrm>
            <a:off x="1457896" y="1295404"/>
            <a:ext cx="938674" cy="861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dirty="0">
                <a:latin typeface="Source Sans Pro Light"/>
                <a:cs typeface="Source Sans Pro Light"/>
              </a:rPr>
              <a:t>HDFS</a:t>
            </a:r>
            <a:br>
              <a:rPr lang="en-US" dirty="0">
                <a:latin typeface="Source Sans Pro Light"/>
                <a:cs typeface="Source Sans Pro Light"/>
              </a:rPr>
            </a:br>
            <a:r>
              <a:rPr lang="en-US" dirty="0">
                <a:latin typeface="Source Sans Pro Light"/>
                <a:cs typeface="Source Sans Pro Light"/>
              </a:rPr>
              <a:t>read</a:t>
            </a:r>
          </a:p>
        </p:txBody>
      </p:sp>
      <p:sp>
        <p:nvSpPr>
          <p:cNvPr id="33812" name="TextBox 55"/>
          <p:cNvSpPr txBox="1">
            <a:spLocks noChangeArrowheads="1"/>
          </p:cNvSpPr>
          <p:nvPr/>
        </p:nvSpPr>
        <p:spPr bwMode="auto">
          <a:xfrm>
            <a:off x="508013" y="5214951"/>
            <a:ext cx="1079738" cy="5693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900">
                <a:latin typeface="Source Sans Pro Light"/>
                <a:cs typeface="Source Sans Pro Light"/>
              </a:rPr>
              <a:t>Input</a:t>
            </a:r>
          </a:p>
        </p:txBody>
      </p:sp>
      <p:cxnSp>
        <p:nvCxnSpPr>
          <p:cNvPr id="57" name="Straight Arrow Connector 56"/>
          <p:cNvCxnSpPr>
            <a:endCxn id="66" idx="1"/>
          </p:cNvCxnSpPr>
          <p:nvPr/>
        </p:nvCxnSpPr>
        <p:spPr bwMode="auto">
          <a:xfrm flipV="1">
            <a:off x="2844800" y="3565528"/>
            <a:ext cx="1205344" cy="80486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endCxn id="67" idx="1"/>
          </p:cNvCxnSpPr>
          <p:nvPr/>
        </p:nvCxnSpPr>
        <p:spPr bwMode="auto">
          <a:xfrm flipV="1">
            <a:off x="3251200" y="4392623"/>
            <a:ext cx="798944" cy="5238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68" idx="1"/>
          </p:cNvCxnSpPr>
          <p:nvPr/>
        </p:nvCxnSpPr>
        <p:spPr bwMode="auto">
          <a:xfrm>
            <a:off x="2844800" y="4724259"/>
            <a:ext cx="1205344" cy="479585"/>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endCxn id="63" idx="1"/>
          </p:cNvCxnSpPr>
          <p:nvPr/>
        </p:nvCxnSpPr>
        <p:spPr bwMode="auto">
          <a:xfrm>
            <a:off x="6035594" y="3565525"/>
            <a:ext cx="757767"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endCxn id="64" idx="1"/>
          </p:cNvCxnSpPr>
          <p:nvPr/>
        </p:nvCxnSpPr>
        <p:spPr bwMode="auto">
          <a:xfrm>
            <a:off x="6035594" y="4392613"/>
            <a:ext cx="757767"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endCxn id="65" idx="1"/>
          </p:cNvCxnSpPr>
          <p:nvPr/>
        </p:nvCxnSpPr>
        <p:spPr bwMode="auto">
          <a:xfrm>
            <a:off x="6035594" y="5205413"/>
            <a:ext cx="757767"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63" name="Folded Corner 62"/>
          <p:cNvSpPr/>
          <p:nvPr/>
        </p:nvSpPr>
        <p:spPr bwMode="auto">
          <a:xfrm>
            <a:off x="6793347" y="3276604"/>
            <a:ext cx="658284" cy="579437"/>
          </a:xfrm>
          <a:prstGeom prst="foldedCorner">
            <a:avLst/>
          </a:prstGeom>
          <a:ln>
            <a:solidFill>
              <a:schemeClr val="bg1">
                <a:lumMod val="75000"/>
              </a:schemeClr>
            </a:solidFill>
            <a:headEnd type="none" w="med" len="med"/>
            <a:tailEnd type="none"/>
          </a:ln>
        </p:spPr>
        <p:style>
          <a:lnRef idx="1">
            <a:schemeClr val="accent3"/>
          </a:lnRef>
          <a:fillRef idx="3">
            <a:schemeClr val="accent3"/>
          </a:fillRef>
          <a:effectRef idx="2">
            <a:schemeClr val="accent3"/>
          </a:effectRef>
          <a:fontRef idx="minor">
            <a:schemeClr val="lt1"/>
          </a:fontRef>
        </p:style>
        <p:txBody>
          <a:bodyPr lIns="121898" tIns="60949" rIns="121898" bIns="60949" anchor="ctr"/>
          <a:lstStyle/>
          <a:p>
            <a:pPr algn="ctr">
              <a:defRPr/>
            </a:pPr>
            <a:endParaRPr lang="en-US" sz="2900">
              <a:latin typeface="Source Sans Pro Light"/>
              <a:cs typeface="Source Sans Pro Light"/>
            </a:endParaRPr>
          </a:p>
        </p:txBody>
      </p:sp>
      <p:sp>
        <p:nvSpPr>
          <p:cNvPr id="64" name="Folded Corner 63"/>
          <p:cNvSpPr/>
          <p:nvPr/>
        </p:nvSpPr>
        <p:spPr bwMode="auto">
          <a:xfrm>
            <a:off x="6793347" y="4102109"/>
            <a:ext cx="658284" cy="579437"/>
          </a:xfrm>
          <a:prstGeom prst="foldedCorner">
            <a:avLst/>
          </a:prstGeom>
          <a:ln>
            <a:solidFill>
              <a:srgbClr val="BFBFBF"/>
            </a:solidFill>
            <a:headEnd type="none" w="med" len="med"/>
            <a:tailEnd type="none"/>
          </a:ln>
        </p:spPr>
        <p:style>
          <a:lnRef idx="1">
            <a:schemeClr val="accent3"/>
          </a:lnRef>
          <a:fillRef idx="3">
            <a:schemeClr val="accent3"/>
          </a:fillRef>
          <a:effectRef idx="2">
            <a:schemeClr val="accent3"/>
          </a:effectRef>
          <a:fontRef idx="minor">
            <a:schemeClr val="lt1"/>
          </a:fontRef>
        </p:style>
        <p:txBody>
          <a:bodyPr lIns="121898" tIns="60949" rIns="121898" bIns="60949" anchor="ctr"/>
          <a:lstStyle/>
          <a:p>
            <a:pPr algn="ctr">
              <a:defRPr/>
            </a:pPr>
            <a:endParaRPr lang="en-US" sz="2900">
              <a:latin typeface="Source Sans Pro Light"/>
              <a:cs typeface="Source Sans Pro Light"/>
            </a:endParaRPr>
          </a:p>
        </p:txBody>
      </p:sp>
      <p:sp>
        <p:nvSpPr>
          <p:cNvPr id="65" name="Folded Corner 64"/>
          <p:cNvSpPr/>
          <p:nvPr/>
        </p:nvSpPr>
        <p:spPr bwMode="auto">
          <a:xfrm>
            <a:off x="6793347" y="4916498"/>
            <a:ext cx="658284" cy="579437"/>
          </a:xfrm>
          <a:prstGeom prst="foldedCorner">
            <a:avLst/>
          </a:prstGeom>
          <a:ln>
            <a:solidFill>
              <a:srgbClr val="BFBFBF"/>
            </a:solidFill>
            <a:headEnd type="none" w="med" len="med"/>
            <a:tailEnd type="none"/>
          </a:ln>
        </p:spPr>
        <p:style>
          <a:lnRef idx="1">
            <a:schemeClr val="accent3"/>
          </a:lnRef>
          <a:fillRef idx="3">
            <a:schemeClr val="accent3"/>
          </a:fillRef>
          <a:effectRef idx="2">
            <a:schemeClr val="accent3"/>
          </a:effectRef>
          <a:fontRef idx="minor">
            <a:schemeClr val="lt1"/>
          </a:fontRef>
        </p:style>
        <p:txBody>
          <a:bodyPr lIns="121898" tIns="60949" rIns="121898" bIns="60949" anchor="ctr"/>
          <a:lstStyle/>
          <a:p>
            <a:pPr algn="ctr">
              <a:defRPr/>
            </a:pPr>
            <a:endParaRPr lang="en-US" sz="2900">
              <a:latin typeface="Source Sans Pro Light"/>
              <a:cs typeface="Source Sans Pro Light"/>
            </a:endParaRPr>
          </a:p>
        </p:txBody>
      </p:sp>
      <p:sp>
        <p:nvSpPr>
          <p:cNvPr id="66" name="Rectangle 65"/>
          <p:cNvSpPr/>
          <p:nvPr/>
        </p:nvSpPr>
        <p:spPr bwMode="auto">
          <a:xfrm>
            <a:off x="4050160" y="3341691"/>
            <a:ext cx="1985433" cy="447676"/>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60949" rIns="0" bIns="60949" anchor="ctr"/>
          <a:lstStyle/>
          <a:p>
            <a:pPr algn="ctr">
              <a:defRPr/>
            </a:pPr>
            <a:r>
              <a:rPr lang="en-US" sz="2900" dirty="0">
                <a:latin typeface="Source Sans Pro Light"/>
                <a:cs typeface="Source Sans Pro Light"/>
              </a:rPr>
              <a:t>query 1</a:t>
            </a:r>
          </a:p>
        </p:txBody>
      </p:sp>
      <p:sp>
        <p:nvSpPr>
          <p:cNvPr id="67" name="Rectangle 66"/>
          <p:cNvSpPr/>
          <p:nvPr/>
        </p:nvSpPr>
        <p:spPr bwMode="auto">
          <a:xfrm>
            <a:off x="4050160" y="4168775"/>
            <a:ext cx="1985433" cy="447676"/>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60949" rIns="0" bIns="60949" anchor="ctr"/>
          <a:lstStyle/>
          <a:p>
            <a:pPr algn="ctr">
              <a:defRPr/>
            </a:pPr>
            <a:r>
              <a:rPr lang="en-US" sz="2900" dirty="0">
                <a:latin typeface="Source Sans Pro Light"/>
                <a:cs typeface="Source Sans Pro Light"/>
              </a:rPr>
              <a:t>query 2</a:t>
            </a:r>
          </a:p>
        </p:txBody>
      </p:sp>
      <p:sp>
        <p:nvSpPr>
          <p:cNvPr id="68" name="Rectangle 67"/>
          <p:cNvSpPr/>
          <p:nvPr/>
        </p:nvSpPr>
        <p:spPr bwMode="auto">
          <a:xfrm>
            <a:off x="4050160" y="4979991"/>
            <a:ext cx="1985433" cy="447676"/>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60949" rIns="0" bIns="60949" anchor="ctr"/>
          <a:lstStyle/>
          <a:p>
            <a:pPr algn="ctr">
              <a:defRPr/>
            </a:pPr>
            <a:r>
              <a:rPr lang="en-US" sz="2900" dirty="0">
                <a:latin typeface="Source Sans Pro Light"/>
                <a:cs typeface="Source Sans Pro Light"/>
              </a:rPr>
              <a:t>query 3</a:t>
            </a:r>
          </a:p>
        </p:txBody>
      </p:sp>
      <p:sp>
        <p:nvSpPr>
          <p:cNvPr id="33825" name="TextBox 68"/>
          <p:cNvSpPr txBox="1">
            <a:spLocks noChangeArrowheads="1"/>
          </p:cNvSpPr>
          <p:nvPr/>
        </p:nvSpPr>
        <p:spPr bwMode="auto">
          <a:xfrm>
            <a:off x="7493131" y="3330589"/>
            <a:ext cx="1347362" cy="5693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900">
                <a:latin typeface="Source Sans Pro Light"/>
                <a:cs typeface="Source Sans Pro Light"/>
              </a:rPr>
              <a:t>result 1</a:t>
            </a:r>
          </a:p>
        </p:txBody>
      </p:sp>
      <p:sp>
        <p:nvSpPr>
          <p:cNvPr id="33826" name="TextBox 69"/>
          <p:cNvSpPr txBox="1">
            <a:spLocks noChangeArrowheads="1"/>
          </p:cNvSpPr>
          <p:nvPr/>
        </p:nvSpPr>
        <p:spPr bwMode="auto">
          <a:xfrm>
            <a:off x="7493134" y="4149738"/>
            <a:ext cx="1349043" cy="5693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900">
                <a:latin typeface="Source Sans Pro Light"/>
                <a:cs typeface="Source Sans Pro Light"/>
              </a:rPr>
              <a:t>result 2</a:t>
            </a:r>
          </a:p>
        </p:txBody>
      </p:sp>
      <p:sp>
        <p:nvSpPr>
          <p:cNvPr id="33827" name="TextBox 70"/>
          <p:cNvSpPr txBox="1">
            <a:spLocks noChangeArrowheads="1"/>
          </p:cNvSpPr>
          <p:nvPr/>
        </p:nvSpPr>
        <p:spPr bwMode="auto">
          <a:xfrm>
            <a:off x="7493134" y="4981587"/>
            <a:ext cx="1349043" cy="56936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900">
                <a:latin typeface="Source Sans Pro Light"/>
                <a:cs typeface="Source Sans Pro Light"/>
              </a:rPr>
              <a:t>result 3</a:t>
            </a:r>
          </a:p>
        </p:txBody>
      </p:sp>
      <p:cxnSp>
        <p:nvCxnSpPr>
          <p:cNvPr id="72" name="Straight Arrow Connector 71"/>
          <p:cNvCxnSpPr>
            <a:endCxn id="33829" idx="1"/>
          </p:cNvCxnSpPr>
          <p:nvPr/>
        </p:nvCxnSpPr>
        <p:spPr bwMode="auto">
          <a:xfrm>
            <a:off x="3048001" y="4622811"/>
            <a:ext cx="1001739" cy="1125459"/>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3829" name="TextBox 72"/>
          <p:cNvSpPr txBox="1">
            <a:spLocks noChangeArrowheads="1"/>
          </p:cNvSpPr>
          <p:nvPr/>
        </p:nvSpPr>
        <p:spPr bwMode="auto">
          <a:xfrm>
            <a:off x="4049740" y="5461003"/>
            <a:ext cx="1985181" cy="5745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900" dirty="0">
                <a:latin typeface="Source Sans Pro Light"/>
                <a:cs typeface="Source Sans Pro Light"/>
              </a:rPr>
              <a:t>.  .  .</a:t>
            </a:r>
          </a:p>
        </p:txBody>
      </p:sp>
      <p:sp>
        <p:nvSpPr>
          <p:cNvPr id="74" name="Diamond 73"/>
          <p:cNvSpPr/>
          <p:nvPr/>
        </p:nvSpPr>
        <p:spPr bwMode="auto">
          <a:xfrm>
            <a:off x="869952" y="4695844"/>
            <a:ext cx="387349" cy="169863"/>
          </a:xfrm>
          <a:prstGeom prst="diamond">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lIns="121898" tIns="60949" rIns="121898" bIns="60949" anchor="ctr"/>
          <a:lstStyle/>
          <a:p>
            <a:pPr algn="ctr">
              <a:defRPr/>
            </a:pPr>
            <a:endParaRPr lang="en-US" sz="2900">
              <a:latin typeface="Source Sans Pro Light"/>
              <a:cs typeface="Source Sans Pro Light"/>
            </a:endParaRPr>
          </a:p>
        </p:txBody>
      </p:sp>
      <p:sp>
        <p:nvSpPr>
          <p:cNvPr id="75" name="Can 74"/>
          <p:cNvSpPr/>
          <p:nvPr/>
        </p:nvSpPr>
        <p:spPr bwMode="auto">
          <a:xfrm>
            <a:off x="508001" y="4370388"/>
            <a:ext cx="1043517" cy="823912"/>
          </a:xfrm>
          <a:prstGeom prst="can">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121898" tIns="60949" rIns="121898" bIns="60949" anchor="ctr"/>
          <a:lstStyle/>
          <a:p>
            <a:pPr algn="ctr">
              <a:defRPr/>
            </a:pPr>
            <a:endParaRPr lang="en-US" sz="2900">
              <a:latin typeface="Source Sans Pro Light"/>
              <a:cs typeface="Source Sans Pro Light"/>
            </a:endParaRPr>
          </a:p>
        </p:txBody>
      </p:sp>
      <p:sp>
        <p:nvSpPr>
          <p:cNvPr id="33832" name="TextBox 75"/>
          <p:cNvSpPr txBox="1">
            <a:spLocks noChangeArrowheads="1"/>
          </p:cNvSpPr>
          <p:nvPr/>
        </p:nvSpPr>
        <p:spPr bwMode="auto">
          <a:xfrm>
            <a:off x="1121234" y="3508462"/>
            <a:ext cx="1618347" cy="861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dirty="0">
                <a:latin typeface="Source Sans Pro Light"/>
                <a:cs typeface="Source Sans Pro Light"/>
              </a:rPr>
              <a:t>one-time</a:t>
            </a:r>
          </a:p>
          <a:p>
            <a:pPr algn="ctr" eaLnBrk="1" hangingPunct="1"/>
            <a:r>
              <a:rPr lang="en-US" dirty="0">
                <a:latin typeface="Source Sans Pro Light"/>
                <a:cs typeface="Source Sans Pro Light"/>
              </a:rPr>
              <a:t>processing</a:t>
            </a:r>
          </a:p>
        </p:txBody>
      </p:sp>
      <p:grpSp>
        <p:nvGrpSpPr>
          <p:cNvPr id="53" name="Group 111"/>
          <p:cNvGrpSpPr>
            <a:grpSpLocks/>
          </p:cNvGrpSpPr>
          <p:nvPr/>
        </p:nvGrpSpPr>
        <p:grpSpPr bwMode="auto">
          <a:xfrm>
            <a:off x="2110317" y="3750062"/>
            <a:ext cx="1750483" cy="1724025"/>
            <a:chOff x="2784930" y="2345019"/>
            <a:chExt cx="1312636" cy="1724328"/>
          </a:xfrm>
        </p:grpSpPr>
        <p:pic>
          <p:nvPicPr>
            <p:cNvPr id="54" name="Picture 115" descr="to_ddr333memory_350.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84930" y="2790207"/>
              <a:ext cx="1295624" cy="1279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5" name="Picture 117" descr="to_ddr333memory_350.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93436" y="2554275"/>
              <a:ext cx="1295624" cy="1279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6" name="Picture 118" descr="to_ddr333memory_350.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801942" y="2345019"/>
              <a:ext cx="1295624" cy="1279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69" name="TextBox 46"/>
          <p:cNvSpPr txBox="1">
            <a:spLocks noChangeArrowheads="1"/>
          </p:cNvSpPr>
          <p:nvPr/>
        </p:nvSpPr>
        <p:spPr bwMode="auto">
          <a:xfrm>
            <a:off x="1915453" y="5156206"/>
            <a:ext cx="1633632" cy="861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dirty="0">
                <a:latin typeface="Source Sans Pro Light"/>
                <a:cs typeface="Source Sans Pro Light"/>
              </a:rPr>
              <a:t>Distributed</a:t>
            </a:r>
            <a:br>
              <a:rPr lang="en-US" dirty="0">
                <a:latin typeface="Source Sans Pro Light"/>
                <a:cs typeface="Source Sans Pro Light"/>
              </a:rPr>
            </a:br>
            <a:r>
              <a:rPr lang="en-US" dirty="0">
                <a:latin typeface="Source Sans Pro Light"/>
                <a:cs typeface="Source Sans Pro Light"/>
              </a:rPr>
              <a:t>memory</a:t>
            </a:r>
          </a:p>
        </p:txBody>
      </p:sp>
      <p:cxnSp>
        <p:nvCxnSpPr>
          <p:cNvPr id="70" name="Straight Arrow Connector 69"/>
          <p:cNvCxnSpPr>
            <a:stCxn id="75" idx="4"/>
          </p:cNvCxnSpPr>
          <p:nvPr/>
        </p:nvCxnSpPr>
        <p:spPr bwMode="auto">
          <a:xfrm flipV="1">
            <a:off x="1551519" y="4681556"/>
            <a:ext cx="717548" cy="10080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71" name="Rounded Rectangle 70"/>
          <p:cNvSpPr/>
          <p:nvPr/>
        </p:nvSpPr>
        <p:spPr>
          <a:xfrm>
            <a:off x="2279491" y="6098231"/>
            <a:ext cx="8710241" cy="631825"/>
          </a:xfrm>
          <a:prstGeom prst="roundRect">
            <a:avLst>
              <a:gd name="adj" fmla="val 16408"/>
            </a:avLst>
          </a:prstGeom>
          <a:solidFill>
            <a:srgbClr val="D9E4F2"/>
          </a:solidFill>
          <a:ln w="19050" cmpd="sng">
            <a:solidFill>
              <a:srgbClr val="4F81BD"/>
            </a:solidFill>
            <a:headEnd type="none" w="med" len="med"/>
            <a:tailEnd type="none"/>
          </a:ln>
        </p:spPr>
        <p:style>
          <a:lnRef idx="2">
            <a:schemeClr val="accent6"/>
          </a:lnRef>
          <a:fillRef idx="1">
            <a:schemeClr val="lt1"/>
          </a:fillRef>
          <a:effectRef idx="0">
            <a:schemeClr val="accent6"/>
          </a:effectRef>
          <a:fontRef idx="minor">
            <a:schemeClr val="dk1"/>
          </a:fontRef>
        </p:style>
        <p:txBody>
          <a:bodyPr lIns="121898" tIns="0" rIns="121898" bIns="60949" anchor="ctr"/>
          <a:lstStyle/>
          <a:p>
            <a:pPr algn="ctr">
              <a:defRPr/>
            </a:pPr>
            <a:r>
              <a:rPr lang="en-US" sz="4000" dirty="0">
                <a:latin typeface="Source Sans Pro Light"/>
                <a:cs typeface="Source Sans Pro Light"/>
              </a:rPr>
              <a:t>10-100</a:t>
            </a:r>
            <a:r>
              <a:rPr lang="en-US" sz="4300" dirty="0">
                <a:latin typeface="Source Sans Pro Light"/>
                <a:cs typeface="Source Sans Pro Light"/>
              </a:rPr>
              <a:t>x </a:t>
            </a:r>
            <a:r>
              <a:rPr lang="en-US" sz="4000" dirty="0">
                <a:latin typeface="Source Sans Pro Light"/>
                <a:cs typeface="Source Sans Pro Light"/>
              </a:rPr>
              <a:t>faster than network and disk</a:t>
            </a:r>
          </a:p>
        </p:txBody>
      </p:sp>
    </p:spTree>
    <p:extLst>
      <p:ext uri="{BB962C8B-B14F-4D97-AF65-F5344CB8AC3E}">
        <p14:creationId xmlns:p14="http://schemas.microsoft.com/office/powerpoint/2010/main" val="30543543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union</a:t>
            </a:r>
            <a:endParaRPr lang="en-US" dirty="0"/>
          </a:p>
        </p:txBody>
      </p:sp>
      <p:sp>
        <p:nvSpPr>
          <p:cNvPr id="9" name="TextBox 8"/>
          <p:cNvSpPr txBox="1"/>
          <p:nvPr/>
        </p:nvSpPr>
        <p:spPr>
          <a:xfrm>
            <a:off x="3732525" y="1335549"/>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26" name="Rectangle 25"/>
          <p:cNvSpPr/>
          <p:nvPr/>
        </p:nvSpPr>
        <p:spPr>
          <a:xfrm>
            <a:off x="8870513" y="187172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764730" y="1335549"/>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y</a:t>
            </a:r>
          </a:p>
        </p:txBody>
      </p:sp>
      <p:cxnSp>
        <p:nvCxnSpPr>
          <p:cNvPr id="29" name="Straight Arrow Connector 28"/>
          <p:cNvCxnSpPr/>
          <p:nvPr/>
        </p:nvCxnSpPr>
        <p:spPr>
          <a:xfrm>
            <a:off x="6038781" y="3595226"/>
            <a:ext cx="456775" cy="4397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p:cNvSpPr txBox="1"/>
          <p:nvPr/>
        </p:nvSpPr>
        <p:spPr>
          <a:xfrm>
            <a:off x="8628917" y="1871723"/>
            <a:ext cx="827022" cy="307777"/>
          </a:xfrm>
          <a:prstGeom prst="rect">
            <a:avLst/>
          </a:prstGeom>
          <a:noFill/>
        </p:spPr>
        <p:txBody>
          <a:bodyPr wrap="square" rtlCol="0">
            <a:spAutoFit/>
          </a:bodyPr>
          <a:lstStyle/>
          <a:p>
            <a:pPr algn="ctr"/>
            <a:r>
              <a:rPr lang="en-US" sz="1400" dirty="0" smtClean="0">
                <a:solidFill>
                  <a:schemeClr val="bg1"/>
                </a:solidFill>
              </a:rPr>
              <a:t>4</a:t>
            </a:r>
            <a:endParaRPr lang="en-US" sz="1400" dirty="0">
              <a:solidFill>
                <a:schemeClr val="bg1"/>
              </a:solidFill>
            </a:endParaRPr>
          </a:p>
        </p:txBody>
      </p:sp>
      <p:sp>
        <p:nvSpPr>
          <p:cNvPr id="52" name="Rectangle 51"/>
          <p:cNvSpPr/>
          <p:nvPr/>
        </p:nvSpPr>
        <p:spPr>
          <a:xfrm>
            <a:off x="9200829" y="216169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8881494" y="2161690"/>
            <a:ext cx="1067912" cy="307777"/>
          </a:xfrm>
          <a:prstGeom prst="rect">
            <a:avLst/>
          </a:prstGeom>
          <a:noFill/>
        </p:spPr>
        <p:txBody>
          <a:bodyPr wrap="square" rtlCol="0">
            <a:spAutoFit/>
          </a:bodyPr>
          <a:lstStyle/>
          <a:p>
            <a:pPr algn="ctr"/>
            <a:r>
              <a:rPr lang="en-US" sz="1400" dirty="0">
                <a:solidFill>
                  <a:schemeClr val="bg1"/>
                </a:solidFill>
              </a:rPr>
              <a:t>3</a:t>
            </a:r>
          </a:p>
        </p:txBody>
      </p:sp>
      <p:sp>
        <p:nvSpPr>
          <p:cNvPr id="57" name="Rectangle 56"/>
          <p:cNvSpPr/>
          <p:nvPr/>
        </p:nvSpPr>
        <p:spPr>
          <a:xfrm>
            <a:off x="2713297" y="185142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3002287" y="217950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3346401" y="248608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2739865" y="1852447"/>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63" name="TextBox 62"/>
          <p:cNvSpPr txBox="1"/>
          <p:nvPr/>
        </p:nvSpPr>
        <p:spPr>
          <a:xfrm>
            <a:off x="3017374" y="2183148"/>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64" name="TextBox 63"/>
          <p:cNvSpPr txBox="1"/>
          <p:nvPr/>
        </p:nvSpPr>
        <p:spPr>
          <a:xfrm>
            <a:off x="3354981" y="2488200"/>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cxnSp>
        <p:nvCxnSpPr>
          <p:cNvPr id="23" name="Straight Connector 22"/>
          <p:cNvCxnSpPr/>
          <p:nvPr/>
        </p:nvCxnSpPr>
        <p:spPr>
          <a:xfrm>
            <a:off x="2834523" y="3272463"/>
            <a:ext cx="414476" cy="4384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472290" y="2896008"/>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782031" y="3405498"/>
            <a:ext cx="193793" cy="338554"/>
          </a:xfrm>
          <a:prstGeom prst="rect">
            <a:avLst/>
          </a:prstGeom>
          <a:noFill/>
        </p:spPr>
        <p:txBody>
          <a:bodyPr wrap="square" rtlCol="0">
            <a:spAutoFit/>
          </a:bodyPr>
          <a:lstStyle/>
          <a:p>
            <a:r>
              <a:rPr lang="en-US" sz="1600" dirty="0"/>
              <a:t>A</a:t>
            </a:r>
          </a:p>
        </p:txBody>
      </p:sp>
      <p:sp>
        <p:nvSpPr>
          <p:cNvPr id="30" name="TextBox 29"/>
          <p:cNvSpPr txBox="1"/>
          <p:nvPr/>
        </p:nvSpPr>
        <p:spPr>
          <a:xfrm>
            <a:off x="2365868" y="2968637"/>
            <a:ext cx="193793" cy="338554"/>
          </a:xfrm>
          <a:prstGeom prst="rect">
            <a:avLst/>
          </a:prstGeom>
          <a:noFill/>
        </p:spPr>
        <p:txBody>
          <a:bodyPr wrap="square" rtlCol="0">
            <a:spAutoFit/>
          </a:bodyPr>
          <a:lstStyle/>
          <a:p>
            <a:r>
              <a:rPr lang="en-US" sz="1600" dirty="0"/>
              <a:t>B</a:t>
            </a:r>
          </a:p>
        </p:txBody>
      </p:sp>
      <p:cxnSp>
        <p:nvCxnSpPr>
          <p:cNvPr id="31" name="Straight Connector 30"/>
          <p:cNvCxnSpPr/>
          <p:nvPr/>
        </p:nvCxnSpPr>
        <p:spPr>
          <a:xfrm>
            <a:off x="8736200" y="3019064"/>
            <a:ext cx="306228" cy="3239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577799" y="3127453"/>
            <a:ext cx="193793" cy="338554"/>
          </a:xfrm>
          <a:prstGeom prst="rect">
            <a:avLst/>
          </a:prstGeom>
          <a:noFill/>
        </p:spPr>
        <p:txBody>
          <a:bodyPr wrap="square" rtlCol="0">
            <a:spAutoFit/>
          </a:bodyPr>
          <a:lstStyle/>
          <a:p>
            <a:r>
              <a:rPr lang="en-US" sz="1600" dirty="0" smtClean="0"/>
              <a:t>C</a:t>
            </a:r>
            <a:endParaRPr lang="en-US" sz="1600" dirty="0"/>
          </a:p>
        </p:txBody>
      </p:sp>
      <p:sp>
        <p:nvSpPr>
          <p:cNvPr id="33" name="Rectangle 32"/>
          <p:cNvSpPr/>
          <p:nvPr/>
        </p:nvSpPr>
        <p:spPr>
          <a:xfrm>
            <a:off x="5469646" y="4378616"/>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754531" y="468877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082577" y="49954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382142" y="530425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681707" y="5590755"/>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5499530" y="4379895"/>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41" name="TextBox 40"/>
          <p:cNvSpPr txBox="1"/>
          <p:nvPr/>
        </p:nvSpPr>
        <p:spPr>
          <a:xfrm>
            <a:off x="5783012" y="4687672"/>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42" name="TextBox 41"/>
          <p:cNvSpPr txBox="1"/>
          <p:nvPr/>
        </p:nvSpPr>
        <p:spPr>
          <a:xfrm>
            <a:off x="6109145" y="4996473"/>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43" name="TextBox 42"/>
          <p:cNvSpPr txBox="1"/>
          <p:nvPr/>
        </p:nvSpPr>
        <p:spPr>
          <a:xfrm>
            <a:off x="6397229" y="5307898"/>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44" name="TextBox 43"/>
          <p:cNvSpPr txBox="1"/>
          <p:nvPr/>
        </p:nvSpPr>
        <p:spPr>
          <a:xfrm>
            <a:off x="6690287" y="5592867"/>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pic>
        <p:nvPicPr>
          <p:cNvPr id="45" name="Picture 2" descr="http://upload.wikimedia.org/wikipedia/commons/thumb/6/6d/Venn_A_intersect_B.svg/2000px-Venn_A_intersect_B.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a14="http://schemas.microsoft.com/office/drawing/2010/main" xmlns="">
                <a:solidFill>
                  <a:srgbClr val="FFFFFF"/>
                </a:solidFill>
              </a14:hiddenFill>
            </a:ext>
          </a:extLst>
        </p:spPr>
      </p:pic>
      <p:cxnSp>
        <p:nvCxnSpPr>
          <p:cNvPr id="46" name="Straight Arrow Connector 45"/>
          <p:cNvCxnSpPr/>
          <p:nvPr/>
        </p:nvCxnSpPr>
        <p:spPr>
          <a:xfrm flipH="1">
            <a:off x="7414694" y="3549777"/>
            <a:ext cx="966516" cy="4439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a:off x="6267292" y="6424866"/>
            <a:ext cx="280479" cy="2966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808929" y="6016661"/>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109145" y="6507101"/>
            <a:ext cx="193793" cy="338554"/>
          </a:xfrm>
          <a:prstGeom prst="rect">
            <a:avLst/>
          </a:prstGeom>
          <a:noFill/>
        </p:spPr>
        <p:txBody>
          <a:bodyPr wrap="square" rtlCol="0">
            <a:spAutoFit/>
          </a:bodyPr>
          <a:lstStyle/>
          <a:p>
            <a:r>
              <a:rPr lang="en-US" sz="1600" dirty="0"/>
              <a:t>A</a:t>
            </a:r>
          </a:p>
        </p:txBody>
      </p:sp>
      <p:sp>
        <p:nvSpPr>
          <p:cNvPr id="53" name="TextBox 52"/>
          <p:cNvSpPr txBox="1"/>
          <p:nvPr/>
        </p:nvSpPr>
        <p:spPr>
          <a:xfrm>
            <a:off x="5692982" y="6070240"/>
            <a:ext cx="193793" cy="338554"/>
          </a:xfrm>
          <a:prstGeom prst="rect">
            <a:avLst/>
          </a:prstGeom>
          <a:noFill/>
        </p:spPr>
        <p:txBody>
          <a:bodyPr wrap="square" rtlCol="0">
            <a:spAutoFit/>
          </a:bodyPr>
          <a:lstStyle/>
          <a:p>
            <a:r>
              <a:rPr lang="en-US" sz="1600" dirty="0"/>
              <a:t>B</a:t>
            </a:r>
          </a:p>
        </p:txBody>
      </p:sp>
      <p:cxnSp>
        <p:nvCxnSpPr>
          <p:cNvPr id="65" name="Straight Connector 64"/>
          <p:cNvCxnSpPr/>
          <p:nvPr/>
        </p:nvCxnSpPr>
        <p:spPr>
          <a:xfrm>
            <a:off x="5336037" y="5536533"/>
            <a:ext cx="306228" cy="3239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177636" y="5644922"/>
            <a:ext cx="193793" cy="338554"/>
          </a:xfrm>
          <a:prstGeom prst="rect">
            <a:avLst/>
          </a:prstGeom>
          <a:noFill/>
        </p:spPr>
        <p:txBody>
          <a:bodyPr wrap="square" rtlCol="0">
            <a:spAutoFit/>
          </a:bodyPr>
          <a:lstStyle/>
          <a:p>
            <a:r>
              <a:rPr lang="en-US" sz="1600" dirty="0" smtClean="0"/>
              <a:t>C</a:t>
            </a:r>
            <a:endParaRPr lang="en-US" sz="1600" dirty="0"/>
          </a:p>
        </p:txBody>
      </p:sp>
      <p:sp>
        <p:nvSpPr>
          <p:cNvPr id="67" name="TextBox 66"/>
          <p:cNvSpPr txBox="1"/>
          <p:nvPr/>
        </p:nvSpPr>
        <p:spPr>
          <a:xfrm>
            <a:off x="8491202" y="4337718"/>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z</a:t>
            </a:r>
          </a:p>
        </p:txBody>
      </p:sp>
      <p:pic>
        <p:nvPicPr>
          <p:cNvPr id="68"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064539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union</a:t>
            </a:r>
            <a:endParaRPr lang="en-US" dirty="0"/>
          </a:p>
        </p:txBody>
      </p:sp>
      <p:sp>
        <p:nvSpPr>
          <p:cNvPr id="6" name="Rectangle 5"/>
          <p:cNvSpPr/>
          <p:nvPr/>
        </p:nvSpPr>
        <p:spPr>
          <a:xfrm>
            <a:off x="4661386" y="46413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095" y="5348143"/>
            <a:ext cx="384473" cy="56634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8217" y="3815985"/>
            <a:ext cx="564230" cy="564230"/>
          </a:xfrm>
          <a:prstGeom prst="rect">
            <a:avLst/>
          </a:prstGeom>
        </p:spPr>
      </p:pic>
      <p:cxnSp>
        <p:nvCxnSpPr>
          <p:cNvPr id="14" name="Straight Connector 13"/>
          <p:cNvCxnSpPr/>
          <p:nvPr/>
        </p:nvCxnSpPr>
        <p:spPr>
          <a:xfrm>
            <a:off x="2454442" y="4740377"/>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2451175" y="3549135"/>
            <a:ext cx="6216191" cy="954107"/>
          </a:xfrm>
          <a:prstGeom prst="rect">
            <a:avLst/>
          </a:prstGeom>
          <a:noFill/>
        </p:spPr>
        <p:txBody>
          <a:bodyPr wrap="square" rtlCol="0">
            <a:spAutoFit/>
          </a:bodyPr>
          <a:lstStyle/>
          <a:p>
            <a:r>
              <a:rPr lang="en-US" sz="1400" b="1" dirty="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([1,2,3], 2)</a:t>
            </a:r>
          </a:p>
          <a:p>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([3,4], </a:t>
            </a:r>
            <a:r>
              <a:rPr lang="en-US" sz="1400" dirty="0">
                <a:latin typeface="Consolas" panose="020B0609020204030204" pitchFamily="49" charset="0"/>
                <a:ea typeface="Anonymous Pro" panose="02060609030202000504" pitchFamily="49" charset="0"/>
                <a:cs typeface="Consolas" panose="020B0609020204030204" pitchFamily="49" charset="0"/>
              </a:rPr>
              <a:t>1)</a:t>
            </a:r>
          </a:p>
          <a:p>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z</a:t>
            </a:r>
            <a:r>
              <a:rPr lang="en-US" sz="1400" dirty="0">
                <a:solidFill>
                  <a:srgbClr val="1482AC"/>
                </a:solidFill>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.union</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a:t>
            </a:r>
          </a:p>
          <a:p>
            <a:r>
              <a:rPr lang="en-US" sz="1400" dirty="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z</a:t>
            </a:r>
            <a:r>
              <a:rPr lang="en-US" sz="1400" dirty="0" err="1">
                <a:latin typeface="Consolas" panose="020B0609020204030204" pitchFamily="49" charset="0"/>
                <a:ea typeface="Anonymous Pro" panose="02060609030202000504" pitchFamily="49" charset="0"/>
                <a:cs typeface="Consolas" panose="020B0609020204030204" pitchFamily="49" charset="0"/>
              </a:rPr>
              <a:t>.glom</a:t>
            </a:r>
            <a:r>
              <a:rPr lang="en-US" sz="1400" dirty="0">
                <a:latin typeface="Consolas" panose="020B0609020204030204" pitchFamily="49" charset="0"/>
                <a:ea typeface="Anonymous Pro" panose="02060609030202000504" pitchFamily="49" charset="0"/>
                <a:cs typeface="Consolas" panose="020B0609020204030204" pitchFamily="49" charset="0"/>
              </a:rPr>
              <a:t>().collect())</a:t>
            </a:r>
          </a:p>
        </p:txBody>
      </p:sp>
      <p:sp>
        <p:nvSpPr>
          <p:cNvPr id="17" name="TextBox 16"/>
          <p:cNvSpPr txBox="1"/>
          <p:nvPr/>
        </p:nvSpPr>
        <p:spPr>
          <a:xfrm>
            <a:off x="8260198" y="4396823"/>
            <a:ext cx="4913764" cy="1169551"/>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[1, 2, 3]</a:t>
            </a:r>
            <a:br>
              <a:rPr lang="en-US" sz="1400" dirty="0" smtClean="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r>
            <a:br>
              <a:rPr lang="en-US" sz="1400" dirty="0">
                <a:latin typeface="Consolas" panose="020B0609020204030204" pitchFamily="49" charset="0"/>
                <a:cs typeface="Consolas" panose="020B0609020204030204" pitchFamily="49" charset="0"/>
              </a:rPr>
            </a:br>
            <a:r>
              <a:rPr lang="en-US" sz="1400" dirty="0" smtClean="0">
                <a:latin typeface="Consolas" panose="020B0609020204030204" pitchFamily="49" charset="0"/>
                <a:cs typeface="Consolas" panose="020B0609020204030204" pitchFamily="49" charset="0"/>
              </a:rPr>
              <a:t>[3, 4]</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[[1], [2, 3], </a:t>
            </a:r>
            <a:r>
              <a:rPr lang="en-US" sz="1400" dirty="0" smtClean="0">
                <a:latin typeface="Consolas" panose="020B0609020204030204" pitchFamily="49" charset="0"/>
                <a:cs typeface="Consolas" panose="020B0609020204030204" pitchFamily="49" charset="0"/>
              </a:rPr>
              <a:t>[3, 4]]</a:t>
            </a:r>
            <a:endParaRPr lang="en-US" sz="1400" dirty="0">
              <a:latin typeface="Consolas" panose="020B0609020204030204" pitchFamily="49" charset="0"/>
              <a:cs typeface="Consolas" panose="020B0609020204030204" pitchFamily="49" charset="0"/>
            </a:endParaRPr>
          </a:p>
        </p:txBody>
      </p:sp>
      <p:pic>
        <p:nvPicPr>
          <p:cNvPr id="18" name="Picture 17"/>
          <p:cNvPicPr>
            <a:picLocks noChangeAspect="1"/>
          </p:cNvPicPr>
          <p:nvPr/>
        </p:nvPicPr>
        <p:blipFill>
          <a:blip r:embed="rId5"/>
          <a:stretch>
            <a:fillRect/>
          </a:stretch>
        </p:blipFill>
        <p:spPr>
          <a:xfrm>
            <a:off x="9018918" y="3731164"/>
            <a:ext cx="542450" cy="542450"/>
          </a:xfrm>
          <a:prstGeom prst="rect">
            <a:avLst/>
          </a:prstGeom>
        </p:spPr>
      </p:pic>
      <p:sp>
        <p:nvSpPr>
          <p:cNvPr id="21" name="TextBox 20"/>
          <p:cNvSpPr txBox="1"/>
          <p:nvPr/>
        </p:nvSpPr>
        <p:spPr>
          <a:xfrm>
            <a:off x="7908143" y="4376516"/>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22" name="TextBox 21"/>
          <p:cNvSpPr txBox="1"/>
          <p:nvPr/>
        </p:nvSpPr>
        <p:spPr>
          <a:xfrm>
            <a:off x="7918776" y="4796265"/>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1482AC"/>
              </a:solidFill>
            </a:endParaRPr>
          </a:p>
        </p:txBody>
      </p:sp>
      <p:sp>
        <p:nvSpPr>
          <p:cNvPr id="25" name="TextBox 24"/>
          <p:cNvSpPr txBox="1"/>
          <p:nvPr/>
        </p:nvSpPr>
        <p:spPr>
          <a:xfrm>
            <a:off x="6981002" y="2915242"/>
            <a:ext cx="3820717" cy="307777"/>
          </a:xfrm>
          <a:prstGeom prst="rect">
            <a:avLst/>
          </a:prstGeom>
          <a:noFill/>
        </p:spPr>
        <p:txBody>
          <a:bodyPr wrap="square" rtlCol="0">
            <a:spAutoFit/>
          </a:bodyPr>
          <a:lstStyle/>
          <a:p>
            <a:r>
              <a:rPr lang="en-US" sz="1400" b="1" dirty="0" smtClean="0">
                <a:latin typeface="Consolas" panose="020B0609020204030204" pitchFamily="49" charset="0"/>
                <a:cs typeface="Consolas" panose="020B0609020204030204" pitchFamily="49" charset="0"/>
              </a:rPr>
              <a:t>union(</a:t>
            </a:r>
            <a:r>
              <a:rPr lang="en-US" sz="1400" b="1" i="1" dirty="0" err="1" smtClean="0">
                <a:solidFill>
                  <a:srgbClr val="915CCC"/>
                </a:solidFill>
                <a:latin typeface="Consolas" panose="020B0609020204030204" pitchFamily="49" charset="0"/>
                <a:cs typeface="Consolas" panose="020B0609020204030204" pitchFamily="49" charset="0"/>
              </a:rPr>
              <a:t>otherRDD</a:t>
            </a:r>
            <a:r>
              <a:rPr lang="en-US" sz="1400" b="1" dirty="0" smtClean="0">
                <a:latin typeface="Consolas" panose="020B0609020204030204" pitchFamily="49" charset="0"/>
                <a:cs typeface="Consolas" panose="020B0609020204030204" pitchFamily="49" charset="0"/>
              </a:rPr>
              <a:t>)</a:t>
            </a:r>
            <a:endParaRPr lang="en-US" sz="1400" b="1" dirty="0">
              <a:latin typeface="Consolas" panose="020B0609020204030204" pitchFamily="49" charset="0"/>
              <a:cs typeface="Consolas" panose="020B0609020204030204" pitchFamily="49" charset="0"/>
            </a:endParaRPr>
          </a:p>
        </p:txBody>
      </p:sp>
      <p:sp>
        <p:nvSpPr>
          <p:cNvPr id="26" name="TextBox 25"/>
          <p:cNvSpPr txBox="1"/>
          <p:nvPr/>
        </p:nvSpPr>
        <p:spPr>
          <a:xfrm>
            <a:off x="3931397" y="2562004"/>
            <a:ext cx="8233785" cy="369332"/>
          </a:xfrm>
          <a:prstGeom prst="rect">
            <a:avLst/>
          </a:prstGeom>
          <a:noFill/>
        </p:spPr>
        <p:txBody>
          <a:bodyPr wrap="square" rtlCol="0">
            <a:spAutoFit/>
          </a:bodyPr>
          <a:lstStyle/>
          <a:p>
            <a:r>
              <a:rPr lang="en-US" dirty="0" smtClean="0"/>
              <a:t>Return a new RDD containing all items from two original RDDs. Duplicates are </a:t>
            </a:r>
            <a:r>
              <a:rPr lang="en-US" i="1" dirty="0" smtClean="0"/>
              <a:t>not </a:t>
            </a:r>
            <a:r>
              <a:rPr lang="en-US" dirty="0" smtClean="0"/>
              <a:t>culled.</a:t>
            </a:r>
            <a:endParaRPr lang="en-US" dirty="0"/>
          </a:p>
        </p:txBody>
      </p:sp>
      <p:pic>
        <p:nvPicPr>
          <p:cNvPr id="28" name="Picture 2" descr="http://www.insideoutretreats.com/site/images/TransformationButterfli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TextBox 30"/>
          <p:cNvSpPr txBox="1"/>
          <p:nvPr/>
        </p:nvSpPr>
        <p:spPr>
          <a:xfrm>
            <a:off x="2451177" y="5061728"/>
            <a:ext cx="5632862" cy="954107"/>
          </a:xfrm>
          <a:prstGeom prst="rect">
            <a:avLst/>
          </a:prstGeom>
          <a:noFill/>
        </p:spPr>
        <p:txBody>
          <a:bodyPr wrap="square" rtlCol="0">
            <a:spAutoFit/>
          </a:bodyPr>
          <a:lstStyle/>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(Array(1,2,3), 2)</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(Array(3,4), </a:t>
            </a:r>
            <a:r>
              <a:rPr lang="en-US" sz="1400" dirty="0">
                <a:latin typeface="Consolas" panose="020B0609020204030204" pitchFamily="49" charset="0"/>
                <a:ea typeface="Anonymous Pro" panose="02060609030202000504" pitchFamily="49" charset="0"/>
                <a:cs typeface="Consolas" panose="020B0609020204030204" pitchFamily="49" charset="0"/>
              </a:rPr>
              <a:t>1)</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z</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.union</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zOut</a:t>
            </a:r>
            <a:r>
              <a:rPr lang="en-US" sz="1400" dirty="0">
                <a:solidFill>
                  <a:srgbClr val="1482AC"/>
                </a:solidFill>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z</a:t>
            </a:r>
            <a:r>
              <a:rPr lang="en-US" sz="1400" dirty="0" err="1">
                <a:latin typeface="Consolas" panose="020B0609020204030204" pitchFamily="49" charset="0"/>
                <a:ea typeface="Anonymous Pro" panose="02060609030202000504" pitchFamily="49" charset="0"/>
                <a:cs typeface="Consolas" panose="020B0609020204030204" pitchFamily="49" charset="0"/>
              </a:rPr>
              <a:t>.glom</a:t>
            </a:r>
            <a:r>
              <a:rPr lang="en-US" sz="1400" dirty="0">
                <a:latin typeface="Consolas" panose="020B0609020204030204" pitchFamily="49" charset="0"/>
                <a:ea typeface="Anonymous Pro" panose="02060609030202000504" pitchFamily="49" charset="0"/>
                <a:cs typeface="Consolas" panose="020B0609020204030204" pitchFamily="49" charset="0"/>
              </a:rPr>
              <a:t>().collect()</a:t>
            </a:r>
          </a:p>
        </p:txBody>
      </p:sp>
      <p:sp>
        <p:nvSpPr>
          <p:cNvPr id="27" name="Rectangle 26"/>
          <p:cNvSpPr/>
          <p:nvPr/>
        </p:nvSpPr>
        <p:spPr>
          <a:xfrm>
            <a:off x="4813786" y="61653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966186" y="76893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9026008" y="460249"/>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178408" y="612649"/>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894661" y="130155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047061" y="145395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199461" y="160635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351861" y="175875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504261" y="191115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flipH="1">
            <a:off x="8097792" y="822248"/>
            <a:ext cx="623841" cy="3267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a:off x="6331985" y="894912"/>
            <a:ext cx="456775" cy="2569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4" name="Picture 2" descr="http://upload.wikimedia.org/wikipedia/commons/thumb/6/6d/Venn_A_intersect_B.svg/2000px-Venn_A_intersect_B.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a14="http://schemas.microsoft.com/office/drawing/2010/main" xmlns="">
                <a:solidFill>
                  <a:srgbClr val="FFFFFF"/>
                </a:solidFill>
              </a14:hiddenFill>
            </a:ext>
          </a:extLst>
        </p:spPr>
      </p:pic>
      <p:sp>
        <p:nvSpPr>
          <p:cNvPr id="45" name="TextBox 44"/>
          <p:cNvSpPr txBox="1"/>
          <p:nvPr/>
        </p:nvSpPr>
        <p:spPr>
          <a:xfrm>
            <a:off x="7918776" y="5254093"/>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z:</a:t>
            </a:r>
            <a:endParaRPr lang="en-US" b="1" dirty="0">
              <a:solidFill>
                <a:srgbClr val="1482AC"/>
              </a:solidFill>
            </a:endParaRPr>
          </a:p>
        </p:txBody>
      </p:sp>
      <p:pic>
        <p:nvPicPr>
          <p:cNvPr id="46" name="Picture 3" descr="C:\Dropbox\Databricks\images etc\green (Mobil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14976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8827390" y="192014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9194494" y="1932058"/>
            <a:ext cx="301896" cy="307777"/>
          </a:xfrm>
          <a:prstGeom prst="rect">
            <a:avLst/>
          </a:prstGeom>
          <a:noFill/>
        </p:spPr>
        <p:txBody>
          <a:bodyPr wrap="square" rtlCol="0">
            <a:spAutoFit/>
          </a:bodyPr>
          <a:lstStyle/>
          <a:p>
            <a:r>
              <a:rPr lang="en-US" sz="1400" dirty="0">
                <a:solidFill>
                  <a:schemeClr val="bg1"/>
                </a:solidFill>
              </a:rPr>
              <a:t>5</a:t>
            </a:r>
          </a:p>
        </p:txBody>
      </p:sp>
      <p:sp>
        <p:nvSpPr>
          <p:cNvPr id="61" name="TextBox 60"/>
          <p:cNvSpPr txBox="1"/>
          <p:nvPr/>
        </p:nvSpPr>
        <p:spPr>
          <a:xfrm>
            <a:off x="8843799" y="1938507"/>
            <a:ext cx="344792" cy="307777"/>
          </a:xfrm>
          <a:prstGeom prst="rect">
            <a:avLst/>
          </a:prstGeom>
          <a:solidFill>
            <a:srgbClr val="FFFF00"/>
          </a:solidFill>
        </p:spPr>
        <p:txBody>
          <a:bodyPr wrap="square" rtlCol="0">
            <a:spAutoFit/>
          </a:bodyPr>
          <a:lstStyle/>
          <a:p>
            <a:pPr algn="ctr"/>
            <a:r>
              <a:rPr lang="en-US" sz="1400" dirty="0"/>
              <a:t>B</a:t>
            </a:r>
          </a:p>
        </p:txBody>
      </p:sp>
      <p:sp>
        <p:nvSpPr>
          <p:cNvPr id="58" name="Rectangle 57"/>
          <p:cNvSpPr/>
          <p:nvPr/>
        </p:nvSpPr>
        <p:spPr>
          <a:xfrm>
            <a:off x="3002287" y="217950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join</a:t>
            </a:r>
            <a:endParaRPr lang="en-US" dirty="0"/>
          </a:p>
        </p:txBody>
      </p:sp>
      <p:sp>
        <p:nvSpPr>
          <p:cNvPr id="9" name="TextBox 8"/>
          <p:cNvSpPr txBox="1"/>
          <p:nvPr/>
        </p:nvSpPr>
        <p:spPr>
          <a:xfrm>
            <a:off x="3732525" y="1335549"/>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26" name="Rectangle 25"/>
          <p:cNvSpPr/>
          <p:nvPr/>
        </p:nvSpPr>
        <p:spPr>
          <a:xfrm>
            <a:off x="8959771" y="232638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764730" y="1335549"/>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y</a:t>
            </a:r>
          </a:p>
        </p:txBody>
      </p:sp>
      <p:sp>
        <p:nvSpPr>
          <p:cNvPr id="34" name="TextBox 33"/>
          <p:cNvSpPr txBox="1"/>
          <p:nvPr/>
        </p:nvSpPr>
        <p:spPr>
          <a:xfrm>
            <a:off x="9323478" y="2336252"/>
            <a:ext cx="827022" cy="307777"/>
          </a:xfrm>
          <a:prstGeom prst="rect">
            <a:avLst/>
          </a:prstGeom>
          <a:noFill/>
        </p:spPr>
        <p:txBody>
          <a:bodyPr wrap="square" rtlCol="0">
            <a:spAutoFit/>
          </a:bodyPr>
          <a:lstStyle/>
          <a:p>
            <a:r>
              <a:rPr lang="en-US" sz="1400" dirty="0" smtClean="0">
                <a:solidFill>
                  <a:schemeClr val="bg1"/>
                </a:solidFill>
              </a:rPr>
              <a:t>4</a:t>
            </a:r>
            <a:endParaRPr lang="en-US" sz="1400" dirty="0">
              <a:solidFill>
                <a:schemeClr val="bg1"/>
              </a:solidFill>
            </a:endParaRPr>
          </a:p>
        </p:txBody>
      </p:sp>
      <p:pic>
        <p:nvPicPr>
          <p:cNvPr id="35" name="Picture 4" descr="http://pixabay.com/static/uploads/photo/2012/04/24/11/21/merging-39400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a14="http://schemas.microsoft.com/office/drawing/2010/main" xmlns="">
                <a:solidFill>
                  <a:srgbClr val="FFFFFF"/>
                </a:solidFill>
              </a14:hiddenFill>
            </a:ext>
          </a:extLst>
        </p:spPr>
      </p:pic>
      <p:sp>
        <p:nvSpPr>
          <p:cNvPr id="63" name="TextBox 62"/>
          <p:cNvSpPr txBox="1"/>
          <p:nvPr/>
        </p:nvSpPr>
        <p:spPr>
          <a:xfrm>
            <a:off x="3366444" y="2183148"/>
            <a:ext cx="301896" cy="307777"/>
          </a:xfrm>
          <a:prstGeom prst="rect">
            <a:avLst/>
          </a:prstGeom>
          <a:noFill/>
        </p:spPr>
        <p:txBody>
          <a:bodyPr wrap="square" rtlCol="0">
            <a:spAutoFit/>
          </a:bodyPr>
          <a:lstStyle/>
          <a:p>
            <a:r>
              <a:rPr lang="en-US" sz="1400" dirty="0" smtClean="0">
                <a:solidFill>
                  <a:schemeClr val="bg1"/>
                </a:solidFill>
              </a:rPr>
              <a:t>2</a:t>
            </a:r>
            <a:endParaRPr lang="en-US" sz="1400" dirty="0">
              <a:solidFill>
                <a:schemeClr val="bg1"/>
              </a:solidFill>
            </a:endParaRPr>
          </a:p>
        </p:txBody>
      </p:sp>
      <p:pic>
        <p:nvPicPr>
          <p:cNvPr id="45" name="Picture 2" descr="http://upload.wikimedia.org/wikipedia/commons/thumb/6/6d/Venn_A_intersect_B.svg/2000px-Venn_A_intersect_B.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a14="http://schemas.microsoft.com/office/drawing/2010/main" xmlns="">
                <a:solidFill>
                  <a:srgbClr val="FFFFFF"/>
                </a:solidFill>
              </a14:hiddenFill>
            </a:ext>
          </a:extLst>
        </p:spPr>
      </p:pic>
      <p:sp>
        <p:nvSpPr>
          <p:cNvPr id="60" name="TextBox 59"/>
          <p:cNvSpPr txBox="1"/>
          <p:nvPr/>
        </p:nvSpPr>
        <p:spPr>
          <a:xfrm>
            <a:off x="3015728" y="2191815"/>
            <a:ext cx="344792" cy="307777"/>
          </a:xfrm>
          <a:prstGeom prst="rect">
            <a:avLst/>
          </a:prstGeom>
          <a:solidFill>
            <a:srgbClr val="FFFF00"/>
          </a:solidFill>
        </p:spPr>
        <p:txBody>
          <a:bodyPr wrap="square" rtlCol="0">
            <a:spAutoFit/>
          </a:bodyPr>
          <a:lstStyle/>
          <a:p>
            <a:pPr algn="ctr"/>
            <a:r>
              <a:rPr lang="en-US" sz="1400" dirty="0"/>
              <a:t>B</a:t>
            </a:r>
          </a:p>
        </p:txBody>
      </p:sp>
      <p:sp>
        <p:nvSpPr>
          <p:cNvPr id="69" name="TextBox 68"/>
          <p:cNvSpPr txBox="1"/>
          <p:nvPr/>
        </p:nvSpPr>
        <p:spPr>
          <a:xfrm>
            <a:off x="8971632" y="2335290"/>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59" name="Rectangle 58"/>
          <p:cNvSpPr/>
          <p:nvPr/>
        </p:nvSpPr>
        <p:spPr>
          <a:xfrm>
            <a:off x="3134668" y="2559451"/>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3492318" y="2561563"/>
            <a:ext cx="301896" cy="307777"/>
          </a:xfrm>
          <a:prstGeom prst="rect">
            <a:avLst/>
          </a:prstGeom>
          <a:noFill/>
        </p:spPr>
        <p:txBody>
          <a:bodyPr wrap="square" rtlCol="0">
            <a:spAutoFit/>
          </a:bodyPr>
          <a:lstStyle/>
          <a:p>
            <a:r>
              <a:rPr lang="en-US" sz="1400" dirty="0" smtClean="0">
                <a:solidFill>
                  <a:schemeClr val="bg1"/>
                </a:solidFill>
              </a:rPr>
              <a:t>1</a:t>
            </a:r>
            <a:endParaRPr lang="en-US" sz="1400" dirty="0">
              <a:solidFill>
                <a:schemeClr val="bg1"/>
              </a:solidFill>
            </a:endParaRPr>
          </a:p>
        </p:txBody>
      </p:sp>
      <p:sp>
        <p:nvSpPr>
          <p:cNvPr id="70" name="TextBox 69"/>
          <p:cNvSpPr txBox="1"/>
          <p:nvPr/>
        </p:nvSpPr>
        <p:spPr>
          <a:xfrm>
            <a:off x="3148119" y="2575276"/>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52" name="Rectangle 51"/>
          <p:cNvSpPr/>
          <p:nvPr/>
        </p:nvSpPr>
        <p:spPr>
          <a:xfrm>
            <a:off x="9092152" y="273261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9447464" y="2751155"/>
            <a:ext cx="1067912" cy="307777"/>
          </a:xfrm>
          <a:prstGeom prst="rect">
            <a:avLst/>
          </a:prstGeom>
          <a:noFill/>
        </p:spPr>
        <p:txBody>
          <a:bodyPr wrap="square" rtlCol="0">
            <a:spAutoFit/>
          </a:bodyPr>
          <a:lstStyle/>
          <a:p>
            <a:r>
              <a:rPr lang="en-US" sz="1400" dirty="0">
                <a:solidFill>
                  <a:schemeClr val="bg1"/>
                </a:solidFill>
              </a:rPr>
              <a:t>3</a:t>
            </a:r>
          </a:p>
        </p:txBody>
      </p:sp>
      <p:sp>
        <p:nvSpPr>
          <p:cNvPr id="68" name="TextBox 67"/>
          <p:cNvSpPr txBox="1"/>
          <p:nvPr/>
        </p:nvSpPr>
        <p:spPr>
          <a:xfrm>
            <a:off x="9108347" y="2744166"/>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Tree>
    <p:extLst>
      <p:ext uri="{BB962C8B-B14F-4D97-AF65-F5344CB8AC3E}">
        <p14:creationId xmlns:p14="http://schemas.microsoft.com/office/powerpoint/2010/main" val="1485244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a:t>
            </a:r>
            <a:endParaRPr lang="en-US" dirty="0"/>
          </a:p>
        </p:txBody>
      </p:sp>
      <p:sp>
        <p:nvSpPr>
          <p:cNvPr id="9" name="TextBox 8"/>
          <p:cNvSpPr txBox="1"/>
          <p:nvPr/>
        </p:nvSpPr>
        <p:spPr>
          <a:xfrm>
            <a:off x="3732525" y="1335549"/>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TextBox 26"/>
          <p:cNvSpPr txBox="1"/>
          <p:nvPr/>
        </p:nvSpPr>
        <p:spPr>
          <a:xfrm>
            <a:off x="9764730" y="1335549"/>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y</a:t>
            </a:r>
          </a:p>
        </p:txBody>
      </p:sp>
      <p:pic>
        <p:nvPicPr>
          <p:cNvPr id="35" name="Picture 4" descr="http://pixabay.com/static/uploads/photo/2012/04/24/11/21/merging-39400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2" descr="http://upload.wikimedia.org/wikipedia/commons/thumb/6/6d/Venn_A_intersect_B.svg/2000px-Venn_A_intersect_B.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a14="http://schemas.microsoft.com/office/drawing/2010/main" xmlns="">
                <a:solidFill>
                  <a:srgbClr val="FFFFFF"/>
                </a:solidFill>
              </a14:hiddenFill>
            </a:ext>
          </a:extLst>
        </p:spPr>
      </p:pic>
      <p:sp>
        <p:nvSpPr>
          <p:cNvPr id="67" name="TextBox 66"/>
          <p:cNvSpPr txBox="1"/>
          <p:nvPr/>
        </p:nvSpPr>
        <p:spPr>
          <a:xfrm>
            <a:off x="8491202" y="4337718"/>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z</a:t>
            </a:r>
          </a:p>
        </p:txBody>
      </p:sp>
      <p:sp>
        <p:nvSpPr>
          <p:cNvPr id="37" name="Rectangle 36"/>
          <p:cNvSpPr/>
          <p:nvPr/>
        </p:nvSpPr>
        <p:spPr>
          <a:xfrm>
            <a:off x="6082577" y="49954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6546846" y="4996473"/>
            <a:ext cx="985624" cy="307777"/>
          </a:xfrm>
          <a:prstGeom prst="rect">
            <a:avLst/>
          </a:prstGeom>
          <a:noFill/>
        </p:spPr>
        <p:txBody>
          <a:bodyPr wrap="square" rtlCol="0">
            <a:spAutoFit/>
          </a:bodyPr>
          <a:lstStyle/>
          <a:p>
            <a:r>
              <a:rPr lang="en-US" sz="1400" dirty="0" smtClean="0">
                <a:solidFill>
                  <a:schemeClr val="bg1"/>
                </a:solidFill>
              </a:rPr>
              <a:t>(1, 3)</a:t>
            </a:r>
            <a:endParaRPr lang="en-US" sz="1400" dirty="0">
              <a:solidFill>
                <a:schemeClr val="bg1"/>
              </a:solidFill>
            </a:endParaRPr>
          </a:p>
        </p:txBody>
      </p:sp>
      <p:sp>
        <p:nvSpPr>
          <p:cNvPr id="76" name="TextBox 75"/>
          <p:cNvSpPr txBox="1"/>
          <p:nvPr/>
        </p:nvSpPr>
        <p:spPr>
          <a:xfrm>
            <a:off x="6097878" y="5007645"/>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cxnSp>
        <p:nvCxnSpPr>
          <p:cNvPr id="29" name="Straight Arrow Connector 28"/>
          <p:cNvCxnSpPr/>
          <p:nvPr/>
        </p:nvCxnSpPr>
        <p:spPr>
          <a:xfrm>
            <a:off x="5829810" y="3572103"/>
            <a:ext cx="1250417" cy="13191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flipH="1">
            <a:off x="7532470" y="3614720"/>
            <a:ext cx="1427302" cy="12765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8827390" y="192014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9194494" y="1932058"/>
            <a:ext cx="301896" cy="307777"/>
          </a:xfrm>
          <a:prstGeom prst="rect">
            <a:avLst/>
          </a:prstGeom>
          <a:noFill/>
        </p:spPr>
        <p:txBody>
          <a:bodyPr wrap="square" rtlCol="0">
            <a:spAutoFit/>
          </a:bodyPr>
          <a:lstStyle/>
          <a:p>
            <a:r>
              <a:rPr lang="en-US" sz="1400" dirty="0">
                <a:solidFill>
                  <a:schemeClr val="bg1"/>
                </a:solidFill>
              </a:rPr>
              <a:t>5</a:t>
            </a:r>
          </a:p>
        </p:txBody>
      </p:sp>
      <p:sp>
        <p:nvSpPr>
          <p:cNvPr id="43" name="TextBox 42"/>
          <p:cNvSpPr txBox="1"/>
          <p:nvPr/>
        </p:nvSpPr>
        <p:spPr>
          <a:xfrm>
            <a:off x="8843799" y="1938507"/>
            <a:ext cx="344792" cy="307777"/>
          </a:xfrm>
          <a:prstGeom prst="rect">
            <a:avLst/>
          </a:prstGeom>
          <a:solidFill>
            <a:srgbClr val="FFFF00"/>
          </a:solidFill>
        </p:spPr>
        <p:txBody>
          <a:bodyPr wrap="square" rtlCol="0">
            <a:spAutoFit/>
          </a:bodyPr>
          <a:lstStyle/>
          <a:p>
            <a:pPr algn="ctr"/>
            <a:r>
              <a:rPr lang="en-US" sz="1400" dirty="0"/>
              <a:t>B</a:t>
            </a:r>
          </a:p>
        </p:txBody>
      </p:sp>
      <p:sp>
        <p:nvSpPr>
          <p:cNvPr id="44" name="Rectangle 43"/>
          <p:cNvSpPr/>
          <p:nvPr/>
        </p:nvSpPr>
        <p:spPr>
          <a:xfrm>
            <a:off x="3002287" y="217950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959771" y="232638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9323478" y="2336252"/>
            <a:ext cx="827022" cy="307777"/>
          </a:xfrm>
          <a:prstGeom prst="rect">
            <a:avLst/>
          </a:prstGeom>
          <a:noFill/>
        </p:spPr>
        <p:txBody>
          <a:bodyPr wrap="square" rtlCol="0">
            <a:spAutoFit/>
          </a:bodyPr>
          <a:lstStyle/>
          <a:p>
            <a:r>
              <a:rPr lang="en-US" sz="1400" dirty="0" smtClean="0">
                <a:solidFill>
                  <a:schemeClr val="bg1"/>
                </a:solidFill>
              </a:rPr>
              <a:t>4</a:t>
            </a:r>
            <a:endParaRPr lang="en-US" sz="1400" dirty="0">
              <a:solidFill>
                <a:schemeClr val="bg1"/>
              </a:solidFill>
            </a:endParaRPr>
          </a:p>
        </p:txBody>
      </p:sp>
      <p:sp>
        <p:nvSpPr>
          <p:cNvPr id="50" name="TextBox 49"/>
          <p:cNvSpPr txBox="1"/>
          <p:nvPr/>
        </p:nvSpPr>
        <p:spPr>
          <a:xfrm>
            <a:off x="3366444" y="2183148"/>
            <a:ext cx="301896" cy="307777"/>
          </a:xfrm>
          <a:prstGeom prst="rect">
            <a:avLst/>
          </a:prstGeom>
          <a:noFill/>
        </p:spPr>
        <p:txBody>
          <a:bodyPr wrap="square" rtlCol="0">
            <a:spAutoFit/>
          </a:bodyPr>
          <a:lstStyle/>
          <a:p>
            <a:r>
              <a:rPr lang="en-US" sz="1400" dirty="0" smtClean="0">
                <a:solidFill>
                  <a:schemeClr val="bg1"/>
                </a:solidFill>
              </a:rPr>
              <a:t>2</a:t>
            </a:r>
            <a:endParaRPr lang="en-US" sz="1400" dirty="0">
              <a:solidFill>
                <a:schemeClr val="bg1"/>
              </a:solidFill>
            </a:endParaRPr>
          </a:p>
        </p:txBody>
      </p:sp>
      <p:sp>
        <p:nvSpPr>
          <p:cNvPr id="51" name="TextBox 50"/>
          <p:cNvSpPr txBox="1"/>
          <p:nvPr/>
        </p:nvSpPr>
        <p:spPr>
          <a:xfrm>
            <a:off x="3015728" y="2191815"/>
            <a:ext cx="344792" cy="307777"/>
          </a:xfrm>
          <a:prstGeom prst="rect">
            <a:avLst/>
          </a:prstGeom>
          <a:solidFill>
            <a:srgbClr val="FFFF00"/>
          </a:solidFill>
        </p:spPr>
        <p:txBody>
          <a:bodyPr wrap="square" rtlCol="0">
            <a:spAutoFit/>
          </a:bodyPr>
          <a:lstStyle/>
          <a:p>
            <a:pPr algn="ctr"/>
            <a:r>
              <a:rPr lang="en-US" sz="1400" dirty="0"/>
              <a:t>B</a:t>
            </a:r>
          </a:p>
        </p:txBody>
      </p:sp>
      <p:sp>
        <p:nvSpPr>
          <p:cNvPr id="53" name="TextBox 52"/>
          <p:cNvSpPr txBox="1"/>
          <p:nvPr/>
        </p:nvSpPr>
        <p:spPr>
          <a:xfrm>
            <a:off x="8971632" y="2335290"/>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55" name="Rectangle 54"/>
          <p:cNvSpPr/>
          <p:nvPr/>
        </p:nvSpPr>
        <p:spPr>
          <a:xfrm>
            <a:off x="3134668" y="2559451"/>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3492318" y="2561563"/>
            <a:ext cx="301896" cy="307777"/>
          </a:xfrm>
          <a:prstGeom prst="rect">
            <a:avLst/>
          </a:prstGeom>
          <a:noFill/>
        </p:spPr>
        <p:txBody>
          <a:bodyPr wrap="square" rtlCol="0">
            <a:spAutoFit/>
          </a:bodyPr>
          <a:lstStyle/>
          <a:p>
            <a:r>
              <a:rPr lang="en-US" sz="1400" dirty="0" smtClean="0">
                <a:solidFill>
                  <a:schemeClr val="bg1"/>
                </a:solidFill>
              </a:rPr>
              <a:t>1</a:t>
            </a:r>
            <a:endParaRPr lang="en-US" sz="1400" dirty="0">
              <a:solidFill>
                <a:schemeClr val="bg1"/>
              </a:solidFill>
            </a:endParaRPr>
          </a:p>
        </p:txBody>
      </p:sp>
      <p:sp>
        <p:nvSpPr>
          <p:cNvPr id="62" name="TextBox 61"/>
          <p:cNvSpPr txBox="1"/>
          <p:nvPr/>
        </p:nvSpPr>
        <p:spPr>
          <a:xfrm>
            <a:off x="3148119" y="2575276"/>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65" name="Rectangle 64"/>
          <p:cNvSpPr/>
          <p:nvPr/>
        </p:nvSpPr>
        <p:spPr>
          <a:xfrm>
            <a:off x="9092152" y="273261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9447464" y="2751155"/>
            <a:ext cx="1067912" cy="307777"/>
          </a:xfrm>
          <a:prstGeom prst="rect">
            <a:avLst/>
          </a:prstGeom>
          <a:noFill/>
        </p:spPr>
        <p:txBody>
          <a:bodyPr wrap="square" rtlCol="0">
            <a:spAutoFit/>
          </a:bodyPr>
          <a:lstStyle/>
          <a:p>
            <a:r>
              <a:rPr lang="en-US" sz="1400" dirty="0">
                <a:solidFill>
                  <a:schemeClr val="bg1"/>
                </a:solidFill>
              </a:rPr>
              <a:t>3</a:t>
            </a:r>
          </a:p>
        </p:txBody>
      </p:sp>
      <p:sp>
        <p:nvSpPr>
          <p:cNvPr id="71" name="TextBox 70"/>
          <p:cNvSpPr txBox="1"/>
          <p:nvPr/>
        </p:nvSpPr>
        <p:spPr>
          <a:xfrm>
            <a:off x="9108347" y="2744166"/>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Tree>
    <p:extLst>
      <p:ext uri="{BB962C8B-B14F-4D97-AF65-F5344CB8AC3E}">
        <p14:creationId xmlns:p14="http://schemas.microsoft.com/office/powerpoint/2010/main" val="1435986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a:t>
            </a:r>
            <a:endParaRPr lang="en-US" dirty="0"/>
          </a:p>
        </p:txBody>
      </p:sp>
      <p:sp>
        <p:nvSpPr>
          <p:cNvPr id="9" name="TextBox 8"/>
          <p:cNvSpPr txBox="1"/>
          <p:nvPr/>
        </p:nvSpPr>
        <p:spPr>
          <a:xfrm>
            <a:off x="3732525" y="1335549"/>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TextBox 26"/>
          <p:cNvSpPr txBox="1"/>
          <p:nvPr/>
        </p:nvSpPr>
        <p:spPr>
          <a:xfrm>
            <a:off x="9764730" y="1335549"/>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y</a:t>
            </a:r>
          </a:p>
        </p:txBody>
      </p:sp>
      <p:pic>
        <p:nvPicPr>
          <p:cNvPr id="35" name="Picture 4" descr="http://pixabay.com/static/uploads/photo/2012/04/24/11/21/merging-39400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a14="http://schemas.microsoft.com/office/drawing/2010/main" xmlns="">
                <a:solidFill>
                  <a:srgbClr val="FFFFFF"/>
                </a:solidFill>
              </a14:hiddenFill>
            </a:ext>
          </a:extLst>
        </p:spPr>
      </p:pic>
      <p:pic>
        <p:nvPicPr>
          <p:cNvPr id="45" name="Picture 2" descr="http://upload.wikimedia.org/wikipedia/commons/thumb/6/6d/Venn_A_intersect_B.svg/2000px-Venn_A_intersect_B.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a14="http://schemas.microsoft.com/office/drawing/2010/main" xmlns="">
                <a:solidFill>
                  <a:srgbClr val="FFFFFF"/>
                </a:solidFill>
              </a14:hiddenFill>
            </a:ext>
          </a:extLst>
        </p:spPr>
      </p:pic>
      <p:sp>
        <p:nvSpPr>
          <p:cNvPr id="67" name="TextBox 66"/>
          <p:cNvSpPr txBox="1"/>
          <p:nvPr/>
        </p:nvSpPr>
        <p:spPr>
          <a:xfrm>
            <a:off x="8491202" y="4337718"/>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z</a:t>
            </a:r>
          </a:p>
        </p:txBody>
      </p:sp>
      <p:sp>
        <p:nvSpPr>
          <p:cNvPr id="36" name="Rectangle 35"/>
          <p:cNvSpPr/>
          <p:nvPr/>
        </p:nvSpPr>
        <p:spPr>
          <a:xfrm>
            <a:off x="5754531" y="468877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6220712" y="4687672"/>
            <a:ext cx="845577" cy="307777"/>
          </a:xfrm>
          <a:prstGeom prst="rect">
            <a:avLst/>
          </a:prstGeom>
          <a:noFill/>
        </p:spPr>
        <p:txBody>
          <a:bodyPr wrap="square" rtlCol="0">
            <a:spAutoFit/>
          </a:bodyPr>
          <a:lstStyle/>
          <a:p>
            <a:r>
              <a:rPr lang="en-US" sz="1400" dirty="0" smtClean="0">
                <a:solidFill>
                  <a:schemeClr val="bg1"/>
                </a:solidFill>
              </a:rPr>
              <a:t>(1, 4)</a:t>
            </a:r>
            <a:endParaRPr lang="en-US" sz="1400" dirty="0">
              <a:solidFill>
                <a:schemeClr val="bg1"/>
              </a:solidFill>
            </a:endParaRPr>
          </a:p>
        </p:txBody>
      </p:sp>
      <p:sp>
        <p:nvSpPr>
          <p:cNvPr id="75" name="TextBox 74"/>
          <p:cNvSpPr txBox="1"/>
          <p:nvPr/>
        </p:nvSpPr>
        <p:spPr>
          <a:xfrm>
            <a:off x="5767562" y="4702035"/>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37" name="Rectangle 36"/>
          <p:cNvSpPr/>
          <p:nvPr/>
        </p:nvSpPr>
        <p:spPr>
          <a:xfrm>
            <a:off x="6082577" y="49954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6546846" y="4996473"/>
            <a:ext cx="985624" cy="307777"/>
          </a:xfrm>
          <a:prstGeom prst="rect">
            <a:avLst/>
          </a:prstGeom>
          <a:noFill/>
        </p:spPr>
        <p:txBody>
          <a:bodyPr wrap="square" rtlCol="0">
            <a:spAutoFit/>
          </a:bodyPr>
          <a:lstStyle/>
          <a:p>
            <a:r>
              <a:rPr lang="en-US" sz="1400" dirty="0" smtClean="0">
                <a:solidFill>
                  <a:schemeClr val="bg1"/>
                </a:solidFill>
              </a:rPr>
              <a:t>(1, 3)</a:t>
            </a:r>
            <a:endParaRPr lang="en-US" sz="1400" dirty="0">
              <a:solidFill>
                <a:schemeClr val="bg1"/>
              </a:solidFill>
            </a:endParaRPr>
          </a:p>
        </p:txBody>
      </p:sp>
      <p:sp>
        <p:nvSpPr>
          <p:cNvPr id="76" name="TextBox 75"/>
          <p:cNvSpPr txBox="1"/>
          <p:nvPr/>
        </p:nvSpPr>
        <p:spPr>
          <a:xfrm>
            <a:off x="6097878" y="5007645"/>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cxnSp>
        <p:nvCxnSpPr>
          <p:cNvPr id="29" name="Straight Arrow Connector 28"/>
          <p:cNvCxnSpPr/>
          <p:nvPr/>
        </p:nvCxnSpPr>
        <p:spPr>
          <a:xfrm>
            <a:off x="5871339" y="3488340"/>
            <a:ext cx="946432" cy="9984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flipH="1">
            <a:off x="7194841" y="3257764"/>
            <a:ext cx="1648958" cy="12290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8827390" y="192014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9194494" y="1932058"/>
            <a:ext cx="301896" cy="307777"/>
          </a:xfrm>
          <a:prstGeom prst="rect">
            <a:avLst/>
          </a:prstGeom>
          <a:noFill/>
        </p:spPr>
        <p:txBody>
          <a:bodyPr wrap="square" rtlCol="0">
            <a:spAutoFit/>
          </a:bodyPr>
          <a:lstStyle/>
          <a:p>
            <a:r>
              <a:rPr lang="en-US" sz="1400" dirty="0">
                <a:solidFill>
                  <a:schemeClr val="bg1"/>
                </a:solidFill>
              </a:rPr>
              <a:t>5</a:t>
            </a:r>
          </a:p>
        </p:txBody>
      </p:sp>
      <p:sp>
        <p:nvSpPr>
          <p:cNvPr id="43" name="TextBox 42"/>
          <p:cNvSpPr txBox="1"/>
          <p:nvPr/>
        </p:nvSpPr>
        <p:spPr>
          <a:xfrm>
            <a:off x="8843799" y="1938507"/>
            <a:ext cx="344792" cy="307777"/>
          </a:xfrm>
          <a:prstGeom prst="rect">
            <a:avLst/>
          </a:prstGeom>
          <a:solidFill>
            <a:srgbClr val="FFFF00"/>
          </a:solidFill>
        </p:spPr>
        <p:txBody>
          <a:bodyPr wrap="square" rtlCol="0">
            <a:spAutoFit/>
          </a:bodyPr>
          <a:lstStyle/>
          <a:p>
            <a:pPr algn="ctr"/>
            <a:r>
              <a:rPr lang="en-US" sz="1400" dirty="0"/>
              <a:t>B</a:t>
            </a:r>
          </a:p>
        </p:txBody>
      </p:sp>
      <p:sp>
        <p:nvSpPr>
          <p:cNvPr id="44" name="Rectangle 43"/>
          <p:cNvSpPr/>
          <p:nvPr/>
        </p:nvSpPr>
        <p:spPr>
          <a:xfrm>
            <a:off x="3002287" y="217950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959771" y="232638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9323478" y="2336252"/>
            <a:ext cx="827022" cy="307777"/>
          </a:xfrm>
          <a:prstGeom prst="rect">
            <a:avLst/>
          </a:prstGeom>
          <a:noFill/>
        </p:spPr>
        <p:txBody>
          <a:bodyPr wrap="square" rtlCol="0">
            <a:spAutoFit/>
          </a:bodyPr>
          <a:lstStyle/>
          <a:p>
            <a:r>
              <a:rPr lang="en-US" sz="1400" dirty="0" smtClean="0">
                <a:solidFill>
                  <a:schemeClr val="bg1"/>
                </a:solidFill>
              </a:rPr>
              <a:t>4</a:t>
            </a:r>
            <a:endParaRPr lang="en-US" sz="1400" dirty="0">
              <a:solidFill>
                <a:schemeClr val="bg1"/>
              </a:solidFill>
            </a:endParaRPr>
          </a:p>
        </p:txBody>
      </p:sp>
      <p:sp>
        <p:nvSpPr>
          <p:cNvPr id="50" name="TextBox 49"/>
          <p:cNvSpPr txBox="1"/>
          <p:nvPr/>
        </p:nvSpPr>
        <p:spPr>
          <a:xfrm>
            <a:off x="3366444" y="2183148"/>
            <a:ext cx="301896" cy="307777"/>
          </a:xfrm>
          <a:prstGeom prst="rect">
            <a:avLst/>
          </a:prstGeom>
          <a:noFill/>
        </p:spPr>
        <p:txBody>
          <a:bodyPr wrap="square" rtlCol="0">
            <a:spAutoFit/>
          </a:bodyPr>
          <a:lstStyle/>
          <a:p>
            <a:r>
              <a:rPr lang="en-US" sz="1400" dirty="0" smtClean="0">
                <a:solidFill>
                  <a:schemeClr val="bg1"/>
                </a:solidFill>
              </a:rPr>
              <a:t>2</a:t>
            </a:r>
            <a:endParaRPr lang="en-US" sz="1400" dirty="0">
              <a:solidFill>
                <a:schemeClr val="bg1"/>
              </a:solidFill>
            </a:endParaRPr>
          </a:p>
        </p:txBody>
      </p:sp>
      <p:sp>
        <p:nvSpPr>
          <p:cNvPr id="51" name="TextBox 50"/>
          <p:cNvSpPr txBox="1"/>
          <p:nvPr/>
        </p:nvSpPr>
        <p:spPr>
          <a:xfrm>
            <a:off x="3015728" y="2191815"/>
            <a:ext cx="344792" cy="307777"/>
          </a:xfrm>
          <a:prstGeom prst="rect">
            <a:avLst/>
          </a:prstGeom>
          <a:solidFill>
            <a:srgbClr val="FFFF00"/>
          </a:solidFill>
        </p:spPr>
        <p:txBody>
          <a:bodyPr wrap="square" rtlCol="0">
            <a:spAutoFit/>
          </a:bodyPr>
          <a:lstStyle/>
          <a:p>
            <a:pPr algn="ctr"/>
            <a:r>
              <a:rPr lang="en-US" sz="1400" dirty="0"/>
              <a:t>B</a:t>
            </a:r>
          </a:p>
        </p:txBody>
      </p:sp>
      <p:sp>
        <p:nvSpPr>
          <p:cNvPr id="53" name="TextBox 52"/>
          <p:cNvSpPr txBox="1"/>
          <p:nvPr/>
        </p:nvSpPr>
        <p:spPr>
          <a:xfrm>
            <a:off x="8971632" y="2335290"/>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55" name="Rectangle 54"/>
          <p:cNvSpPr/>
          <p:nvPr/>
        </p:nvSpPr>
        <p:spPr>
          <a:xfrm>
            <a:off x="3134668" y="2559451"/>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3492318" y="2561563"/>
            <a:ext cx="301896" cy="307777"/>
          </a:xfrm>
          <a:prstGeom prst="rect">
            <a:avLst/>
          </a:prstGeom>
          <a:noFill/>
        </p:spPr>
        <p:txBody>
          <a:bodyPr wrap="square" rtlCol="0">
            <a:spAutoFit/>
          </a:bodyPr>
          <a:lstStyle/>
          <a:p>
            <a:r>
              <a:rPr lang="en-US" sz="1400" dirty="0" smtClean="0">
                <a:solidFill>
                  <a:schemeClr val="bg1"/>
                </a:solidFill>
              </a:rPr>
              <a:t>1</a:t>
            </a:r>
            <a:endParaRPr lang="en-US" sz="1400" dirty="0">
              <a:solidFill>
                <a:schemeClr val="bg1"/>
              </a:solidFill>
            </a:endParaRPr>
          </a:p>
        </p:txBody>
      </p:sp>
      <p:sp>
        <p:nvSpPr>
          <p:cNvPr id="62" name="TextBox 61"/>
          <p:cNvSpPr txBox="1"/>
          <p:nvPr/>
        </p:nvSpPr>
        <p:spPr>
          <a:xfrm>
            <a:off x="3148119" y="2575276"/>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65" name="Rectangle 64"/>
          <p:cNvSpPr/>
          <p:nvPr/>
        </p:nvSpPr>
        <p:spPr>
          <a:xfrm>
            <a:off x="9092152" y="273261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9447464" y="2751155"/>
            <a:ext cx="1067912" cy="307777"/>
          </a:xfrm>
          <a:prstGeom prst="rect">
            <a:avLst/>
          </a:prstGeom>
          <a:noFill/>
        </p:spPr>
        <p:txBody>
          <a:bodyPr wrap="square" rtlCol="0">
            <a:spAutoFit/>
          </a:bodyPr>
          <a:lstStyle/>
          <a:p>
            <a:r>
              <a:rPr lang="en-US" sz="1400" dirty="0">
                <a:solidFill>
                  <a:schemeClr val="bg1"/>
                </a:solidFill>
              </a:rPr>
              <a:t>3</a:t>
            </a:r>
          </a:p>
        </p:txBody>
      </p:sp>
      <p:sp>
        <p:nvSpPr>
          <p:cNvPr id="71" name="TextBox 70"/>
          <p:cNvSpPr txBox="1"/>
          <p:nvPr/>
        </p:nvSpPr>
        <p:spPr>
          <a:xfrm>
            <a:off x="9108347" y="2744166"/>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Tree>
    <p:extLst>
      <p:ext uri="{BB962C8B-B14F-4D97-AF65-F5344CB8AC3E}">
        <p14:creationId xmlns:p14="http://schemas.microsoft.com/office/powerpoint/2010/main" val="1628943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a:t>
            </a:r>
            <a:endParaRPr lang="en-US" dirty="0"/>
          </a:p>
        </p:txBody>
      </p:sp>
      <p:sp>
        <p:nvSpPr>
          <p:cNvPr id="9" name="TextBox 8"/>
          <p:cNvSpPr txBox="1"/>
          <p:nvPr/>
        </p:nvSpPr>
        <p:spPr>
          <a:xfrm>
            <a:off x="3732525" y="1335549"/>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27" name="TextBox 26"/>
          <p:cNvSpPr txBox="1"/>
          <p:nvPr/>
        </p:nvSpPr>
        <p:spPr>
          <a:xfrm>
            <a:off x="9764730" y="1335549"/>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y</a:t>
            </a:r>
          </a:p>
        </p:txBody>
      </p:sp>
      <p:pic>
        <p:nvPicPr>
          <p:cNvPr id="35" name="Picture 4" descr="http://pixabay.com/static/uploads/photo/2012/04/24/11/21/merging-39400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Rectangle 32"/>
          <p:cNvSpPr/>
          <p:nvPr/>
        </p:nvSpPr>
        <p:spPr>
          <a:xfrm>
            <a:off x="5469646" y="4378616"/>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5937230" y="4379895"/>
            <a:ext cx="911511" cy="307777"/>
          </a:xfrm>
          <a:prstGeom prst="rect">
            <a:avLst/>
          </a:prstGeom>
          <a:noFill/>
        </p:spPr>
        <p:txBody>
          <a:bodyPr wrap="square" rtlCol="0">
            <a:spAutoFit/>
          </a:bodyPr>
          <a:lstStyle/>
          <a:p>
            <a:r>
              <a:rPr lang="en-US" sz="1400" dirty="0" smtClean="0">
                <a:solidFill>
                  <a:schemeClr val="bg1"/>
                </a:solidFill>
              </a:rPr>
              <a:t>(2, 5)</a:t>
            </a:r>
            <a:endParaRPr lang="en-US" sz="1400" dirty="0">
              <a:solidFill>
                <a:schemeClr val="bg1"/>
              </a:solidFill>
            </a:endParaRPr>
          </a:p>
        </p:txBody>
      </p:sp>
      <p:pic>
        <p:nvPicPr>
          <p:cNvPr id="45" name="Picture 2" descr="http://upload.wikimedia.org/wikipedia/commons/thumb/6/6d/Venn_A_intersect_B.svg/2000px-Venn_A_intersect_B.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a14="http://schemas.microsoft.com/office/drawing/2010/main" xmlns="">
                <a:solidFill>
                  <a:srgbClr val="FFFFFF"/>
                </a:solidFill>
              </a14:hiddenFill>
            </a:ext>
          </a:extLst>
        </p:spPr>
      </p:pic>
      <p:sp>
        <p:nvSpPr>
          <p:cNvPr id="67" name="TextBox 66"/>
          <p:cNvSpPr txBox="1"/>
          <p:nvPr/>
        </p:nvSpPr>
        <p:spPr>
          <a:xfrm>
            <a:off x="8491202" y="4337718"/>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z</a:t>
            </a:r>
          </a:p>
        </p:txBody>
      </p:sp>
      <p:sp>
        <p:nvSpPr>
          <p:cNvPr id="74" name="TextBox 73"/>
          <p:cNvSpPr txBox="1"/>
          <p:nvPr/>
        </p:nvSpPr>
        <p:spPr>
          <a:xfrm>
            <a:off x="5480004" y="4389035"/>
            <a:ext cx="344792" cy="307777"/>
          </a:xfrm>
          <a:prstGeom prst="rect">
            <a:avLst/>
          </a:prstGeom>
          <a:solidFill>
            <a:srgbClr val="FFFF00"/>
          </a:solidFill>
        </p:spPr>
        <p:txBody>
          <a:bodyPr wrap="square" rtlCol="0">
            <a:spAutoFit/>
          </a:bodyPr>
          <a:lstStyle/>
          <a:p>
            <a:pPr algn="ctr"/>
            <a:r>
              <a:rPr lang="en-US" sz="1400" dirty="0"/>
              <a:t>B</a:t>
            </a:r>
          </a:p>
        </p:txBody>
      </p:sp>
      <p:sp>
        <p:nvSpPr>
          <p:cNvPr id="36" name="Rectangle 35"/>
          <p:cNvSpPr/>
          <p:nvPr/>
        </p:nvSpPr>
        <p:spPr>
          <a:xfrm>
            <a:off x="5754531" y="468877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6220712" y="4687672"/>
            <a:ext cx="845577" cy="307777"/>
          </a:xfrm>
          <a:prstGeom prst="rect">
            <a:avLst/>
          </a:prstGeom>
          <a:noFill/>
        </p:spPr>
        <p:txBody>
          <a:bodyPr wrap="square" rtlCol="0">
            <a:spAutoFit/>
          </a:bodyPr>
          <a:lstStyle/>
          <a:p>
            <a:r>
              <a:rPr lang="en-US" sz="1400" dirty="0" smtClean="0">
                <a:solidFill>
                  <a:schemeClr val="bg1"/>
                </a:solidFill>
              </a:rPr>
              <a:t>(1, 4)</a:t>
            </a:r>
            <a:endParaRPr lang="en-US" sz="1400" dirty="0">
              <a:solidFill>
                <a:schemeClr val="bg1"/>
              </a:solidFill>
            </a:endParaRPr>
          </a:p>
        </p:txBody>
      </p:sp>
      <p:sp>
        <p:nvSpPr>
          <p:cNvPr id="75" name="TextBox 74"/>
          <p:cNvSpPr txBox="1"/>
          <p:nvPr/>
        </p:nvSpPr>
        <p:spPr>
          <a:xfrm>
            <a:off x="5767562" y="4702035"/>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37" name="Rectangle 36"/>
          <p:cNvSpPr/>
          <p:nvPr/>
        </p:nvSpPr>
        <p:spPr>
          <a:xfrm>
            <a:off x="6082577" y="49954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6546846" y="4996473"/>
            <a:ext cx="985624" cy="307777"/>
          </a:xfrm>
          <a:prstGeom prst="rect">
            <a:avLst/>
          </a:prstGeom>
          <a:noFill/>
        </p:spPr>
        <p:txBody>
          <a:bodyPr wrap="square" rtlCol="0">
            <a:spAutoFit/>
          </a:bodyPr>
          <a:lstStyle/>
          <a:p>
            <a:r>
              <a:rPr lang="en-US" sz="1400" dirty="0" smtClean="0">
                <a:solidFill>
                  <a:schemeClr val="bg1"/>
                </a:solidFill>
              </a:rPr>
              <a:t>(1, 3)</a:t>
            </a:r>
            <a:endParaRPr lang="en-US" sz="1400" dirty="0">
              <a:solidFill>
                <a:schemeClr val="bg1"/>
              </a:solidFill>
            </a:endParaRPr>
          </a:p>
        </p:txBody>
      </p:sp>
      <p:sp>
        <p:nvSpPr>
          <p:cNvPr id="76" name="TextBox 75"/>
          <p:cNvSpPr txBox="1"/>
          <p:nvPr/>
        </p:nvSpPr>
        <p:spPr>
          <a:xfrm>
            <a:off x="6097878" y="5007645"/>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38" name="Rectangle 37"/>
          <p:cNvSpPr/>
          <p:nvPr/>
        </p:nvSpPr>
        <p:spPr>
          <a:xfrm>
            <a:off x="8827390" y="192014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9194494" y="1932058"/>
            <a:ext cx="301896" cy="307777"/>
          </a:xfrm>
          <a:prstGeom prst="rect">
            <a:avLst/>
          </a:prstGeom>
          <a:noFill/>
        </p:spPr>
        <p:txBody>
          <a:bodyPr wrap="square" rtlCol="0">
            <a:spAutoFit/>
          </a:bodyPr>
          <a:lstStyle/>
          <a:p>
            <a:r>
              <a:rPr lang="en-US" sz="1400" dirty="0">
                <a:solidFill>
                  <a:schemeClr val="bg1"/>
                </a:solidFill>
              </a:rPr>
              <a:t>5</a:t>
            </a:r>
          </a:p>
        </p:txBody>
      </p:sp>
      <p:sp>
        <p:nvSpPr>
          <p:cNvPr id="43" name="TextBox 42"/>
          <p:cNvSpPr txBox="1"/>
          <p:nvPr/>
        </p:nvSpPr>
        <p:spPr>
          <a:xfrm>
            <a:off x="8843799" y="1938507"/>
            <a:ext cx="344792" cy="307777"/>
          </a:xfrm>
          <a:prstGeom prst="rect">
            <a:avLst/>
          </a:prstGeom>
          <a:solidFill>
            <a:srgbClr val="FFFF00"/>
          </a:solidFill>
        </p:spPr>
        <p:txBody>
          <a:bodyPr wrap="square" rtlCol="0">
            <a:spAutoFit/>
          </a:bodyPr>
          <a:lstStyle/>
          <a:p>
            <a:pPr algn="ctr"/>
            <a:r>
              <a:rPr lang="en-US" sz="1400" dirty="0"/>
              <a:t>B</a:t>
            </a:r>
          </a:p>
        </p:txBody>
      </p:sp>
      <p:sp>
        <p:nvSpPr>
          <p:cNvPr id="44" name="Rectangle 43"/>
          <p:cNvSpPr/>
          <p:nvPr/>
        </p:nvSpPr>
        <p:spPr>
          <a:xfrm>
            <a:off x="3002287" y="217950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959771" y="232638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9323478" y="2336252"/>
            <a:ext cx="827022" cy="307777"/>
          </a:xfrm>
          <a:prstGeom prst="rect">
            <a:avLst/>
          </a:prstGeom>
          <a:noFill/>
        </p:spPr>
        <p:txBody>
          <a:bodyPr wrap="square" rtlCol="0">
            <a:spAutoFit/>
          </a:bodyPr>
          <a:lstStyle/>
          <a:p>
            <a:r>
              <a:rPr lang="en-US" sz="1400" dirty="0" smtClean="0">
                <a:solidFill>
                  <a:schemeClr val="bg1"/>
                </a:solidFill>
              </a:rPr>
              <a:t>4</a:t>
            </a:r>
            <a:endParaRPr lang="en-US" sz="1400" dirty="0">
              <a:solidFill>
                <a:schemeClr val="bg1"/>
              </a:solidFill>
            </a:endParaRPr>
          </a:p>
        </p:txBody>
      </p:sp>
      <p:sp>
        <p:nvSpPr>
          <p:cNvPr id="50" name="TextBox 49"/>
          <p:cNvSpPr txBox="1"/>
          <p:nvPr/>
        </p:nvSpPr>
        <p:spPr>
          <a:xfrm>
            <a:off x="3366444" y="2183148"/>
            <a:ext cx="301896" cy="307777"/>
          </a:xfrm>
          <a:prstGeom prst="rect">
            <a:avLst/>
          </a:prstGeom>
          <a:noFill/>
        </p:spPr>
        <p:txBody>
          <a:bodyPr wrap="square" rtlCol="0">
            <a:spAutoFit/>
          </a:bodyPr>
          <a:lstStyle/>
          <a:p>
            <a:r>
              <a:rPr lang="en-US" sz="1400" dirty="0" smtClean="0">
                <a:solidFill>
                  <a:schemeClr val="bg1"/>
                </a:solidFill>
              </a:rPr>
              <a:t>2</a:t>
            </a:r>
            <a:endParaRPr lang="en-US" sz="1400" dirty="0">
              <a:solidFill>
                <a:schemeClr val="bg1"/>
              </a:solidFill>
            </a:endParaRPr>
          </a:p>
        </p:txBody>
      </p:sp>
      <p:sp>
        <p:nvSpPr>
          <p:cNvPr id="51" name="TextBox 50"/>
          <p:cNvSpPr txBox="1"/>
          <p:nvPr/>
        </p:nvSpPr>
        <p:spPr>
          <a:xfrm>
            <a:off x="3015728" y="2191815"/>
            <a:ext cx="344792" cy="307777"/>
          </a:xfrm>
          <a:prstGeom prst="rect">
            <a:avLst/>
          </a:prstGeom>
          <a:solidFill>
            <a:srgbClr val="FFFF00"/>
          </a:solidFill>
        </p:spPr>
        <p:txBody>
          <a:bodyPr wrap="square" rtlCol="0">
            <a:spAutoFit/>
          </a:bodyPr>
          <a:lstStyle/>
          <a:p>
            <a:pPr algn="ctr"/>
            <a:r>
              <a:rPr lang="en-US" sz="1400" dirty="0"/>
              <a:t>B</a:t>
            </a:r>
          </a:p>
        </p:txBody>
      </p:sp>
      <p:sp>
        <p:nvSpPr>
          <p:cNvPr id="53" name="TextBox 52"/>
          <p:cNvSpPr txBox="1"/>
          <p:nvPr/>
        </p:nvSpPr>
        <p:spPr>
          <a:xfrm>
            <a:off x="8971632" y="2335290"/>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55" name="Rectangle 54"/>
          <p:cNvSpPr/>
          <p:nvPr/>
        </p:nvSpPr>
        <p:spPr>
          <a:xfrm>
            <a:off x="3134668" y="2559451"/>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3492318" y="2561563"/>
            <a:ext cx="301896" cy="307777"/>
          </a:xfrm>
          <a:prstGeom prst="rect">
            <a:avLst/>
          </a:prstGeom>
          <a:noFill/>
        </p:spPr>
        <p:txBody>
          <a:bodyPr wrap="square" rtlCol="0">
            <a:spAutoFit/>
          </a:bodyPr>
          <a:lstStyle/>
          <a:p>
            <a:r>
              <a:rPr lang="en-US" sz="1400" dirty="0" smtClean="0">
                <a:solidFill>
                  <a:schemeClr val="bg1"/>
                </a:solidFill>
              </a:rPr>
              <a:t>1</a:t>
            </a:r>
            <a:endParaRPr lang="en-US" sz="1400" dirty="0">
              <a:solidFill>
                <a:schemeClr val="bg1"/>
              </a:solidFill>
            </a:endParaRPr>
          </a:p>
        </p:txBody>
      </p:sp>
      <p:sp>
        <p:nvSpPr>
          <p:cNvPr id="62" name="TextBox 61"/>
          <p:cNvSpPr txBox="1"/>
          <p:nvPr/>
        </p:nvSpPr>
        <p:spPr>
          <a:xfrm>
            <a:off x="3148119" y="2575276"/>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65" name="Rectangle 64"/>
          <p:cNvSpPr/>
          <p:nvPr/>
        </p:nvSpPr>
        <p:spPr>
          <a:xfrm>
            <a:off x="9092152" y="273261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9447464" y="2751155"/>
            <a:ext cx="1067912" cy="307777"/>
          </a:xfrm>
          <a:prstGeom prst="rect">
            <a:avLst/>
          </a:prstGeom>
          <a:noFill/>
        </p:spPr>
        <p:txBody>
          <a:bodyPr wrap="square" rtlCol="0">
            <a:spAutoFit/>
          </a:bodyPr>
          <a:lstStyle/>
          <a:p>
            <a:r>
              <a:rPr lang="en-US" sz="1400" dirty="0">
                <a:solidFill>
                  <a:schemeClr val="bg1"/>
                </a:solidFill>
              </a:rPr>
              <a:t>3</a:t>
            </a:r>
          </a:p>
        </p:txBody>
      </p:sp>
      <p:sp>
        <p:nvSpPr>
          <p:cNvPr id="71" name="TextBox 70"/>
          <p:cNvSpPr txBox="1"/>
          <p:nvPr/>
        </p:nvSpPr>
        <p:spPr>
          <a:xfrm>
            <a:off x="9108347" y="2744166"/>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cxnSp>
        <p:nvCxnSpPr>
          <p:cNvPr id="72" name="Straight Arrow Connector 71"/>
          <p:cNvCxnSpPr/>
          <p:nvPr/>
        </p:nvCxnSpPr>
        <p:spPr>
          <a:xfrm>
            <a:off x="5761414" y="2419358"/>
            <a:ext cx="1190257" cy="17486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flipH="1">
            <a:off x="7214974" y="2283545"/>
            <a:ext cx="1363668" cy="18844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273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a:t>
            </a:r>
            <a:endParaRPr lang="en-US" dirty="0"/>
          </a:p>
        </p:txBody>
      </p:sp>
      <p:sp>
        <p:nvSpPr>
          <p:cNvPr id="6" name="Rectangle 5"/>
          <p:cNvSpPr/>
          <p:nvPr/>
        </p:nvSpPr>
        <p:spPr>
          <a:xfrm>
            <a:off x="4661386" y="46413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8" y="5460815"/>
            <a:ext cx="384473" cy="56634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560" y="3815985"/>
            <a:ext cx="564230" cy="564230"/>
          </a:xfrm>
          <a:prstGeom prst="rect">
            <a:avLst/>
          </a:prstGeom>
        </p:spPr>
      </p:pic>
      <p:cxnSp>
        <p:nvCxnSpPr>
          <p:cNvPr id="14" name="Straight Connector 13"/>
          <p:cNvCxnSpPr/>
          <p:nvPr/>
        </p:nvCxnSpPr>
        <p:spPr>
          <a:xfrm>
            <a:off x="1163785" y="4874724"/>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1008837" y="3549135"/>
            <a:ext cx="6663529" cy="954107"/>
          </a:xfrm>
          <a:prstGeom prst="rect">
            <a:avLst/>
          </a:prstGeom>
          <a:noFill/>
        </p:spPr>
        <p:txBody>
          <a:bodyPr wrap="square" rtlCol="0">
            <a:spAutoFit/>
          </a:bodyPr>
          <a:lstStyle/>
          <a:p>
            <a:r>
              <a:rPr lang="en-US" sz="14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b="1" dirty="0" smtClean="0">
                <a:latin typeface="Consolas" panose="020B0609020204030204" pitchFamily="49" charset="0"/>
                <a:ea typeface="Anonymous Pro" panose="02060609030202000504" pitchFamily="49" charset="0"/>
                <a:cs typeface="Consolas" panose="020B0609020204030204" pitchFamily="49" charset="0"/>
              </a:rPr>
              <a:t> </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([("a", 1), ("b", 2)])</a:t>
            </a:r>
          </a:p>
          <a:p>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([("a", 3), ("a", 4), ("b", 5)])</a:t>
            </a:r>
          </a:p>
          <a:p>
            <a:r>
              <a:rPr lang="en-US" sz="14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z</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.join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p>
          <a:p>
            <a:r>
              <a:rPr lang="en-US" sz="1400" dirty="0" smtClean="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z</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p>
        </p:txBody>
      </p:sp>
      <p:sp>
        <p:nvSpPr>
          <p:cNvPr id="17" name="TextBox 16"/>
          <p:cNvSpPr txBox="1"/>
          <p:nvPr/>
        </p:nvSpPr>
        <p:spPr>
          <a:xfrm>
            <a:off x="7463542" y="4100240"/>
            <a:ext cx="4913764" cy="1169551"/>
          </a:xfrm>
          <a:prstGeom prst="rect">
            <a:avLst/>
          </a:prstGeom>
          <a:noFill/>
        </p:spPr>
        <p:txBody>
          <a:bodyPr wrap="square" rtlCol="0">
            <a:spAutoFit/>
          </a:bodyPr>
          <a:lstStyle/>
          <a:p>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dirty="0">
                <a:latin typeface="Consolas" panose="020B0609020204030204" pitchFamily="49" charset="0"/>
                <a:ea typeface="Anonymous Pro" panose="02060609030202000504" pitchFamily="49" charset="0"/>
                <a:cs typeface="Consolas" panose="020B0609020204030204" pitchFamily="49" charset="0"/>
              </a:rPr>
              <a:t>a", 1), ("b", 2</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r>
            <a:br>
              <a:rPr lang="en-US" sz="1400" dirty="0">
                <a:latin typeface="Consolas" panose="020B0609020204030204" pitchFamily="49" charset="0"/>
                <a:cs typeface="Consolas" panose="020B0609020204030204" pitchFamily="49" charset="0"/>
              </a:rPr>
            </a:br>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dirty="0">
                <a:latin typeface="Consolas" panose="020B0609020204030204" pitchFamily="49" charset="0"/>
                <a:ea typeface="Anonymous Pro" panose="02060609030202000504" pitchFamily="49" charset="0"/>
                <a:cs typeface="Consolas" panose="020B0609020204030204" pitchFamily="49" charset="0"/>
              </a:rPr>
              <a:t>a", 3), ("a", 4), ("b", 5</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[('a</a:t>
            </a:r>
            <a:r>
              <a:rPr lang="en-US" sz="1400" dirty="0">
                <a:latin typeface="Consolas" panose="020B0609020204030204" pitchFamily="49" charset="0"/>
                <a:cs typeface="Consolas" panose="020B0609020204030204" pitchFamily="49" charset="0"/>
              </a:rPr>
              <a:t>', (1, 3)), ('a', (1, 4)), ('b', (2, 5))]</a:t>
            </a:r>
          </a:p>
        </p:txBody>
      </p:sp>
      <p:pic>
        <p:nvPicPr>
          <p:cNvPr id="18" name="Picture 17"/>
          <p:cNvPicPr>
            <a:picLocks noChangeAspect="1"/>
          </p:cNvPicPr>
          <p:nvPr/>
        </p:nvPicPr>
        <p:blipFill>
          <a:blip r:embed="rId5"/>
          <a:stretch>
            <a:fillRect/>
          </a:stretch>
        </p:blipFill>
        <p:spPr>
          <a:xfrm>
            <a:off x="9132281" y="3434581"/>
            <a:ext cx="542450" cy="542450"/>
          </a:xfrm>
          <a:prstGeom prst="rect">
            <a:avLst/>
          </a:prstGeom>
        </p:spPr>
      </p:pic>
      <p:sp>
        <p:nvSpPr>
          <p:cNvPr id="21" name="TextBox 20"/>
          <p:cNvSpPr txBox="1"/>
          <p:nvPr/>
        </p:nvSpPr>
        <p:spPr>
          <a:xfrm>
            <a:off x="7111487" y="4079933"/>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22" name="TextBox 21"/>
          <p:cNvSpPr txBox="1"/>
          <p:nvPr/>
        </p:nvSpPr>
        <p:spPr>
          <a:xfrm>
            <a:off x="7122120" y="4499682"/>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1482AC"/>
              </a:solidFill>
            </a:endParaRPr>
          </a:p>
        </p:txBody>
      </p:sp>
      <p:sp>
        <p:nvSpPr>
          <p:cNvPr id="25" name="TextBox 24"/>
          <p:cNvSpPr txBox="1"/>
          <p:nvPr/>
        </p:nvSpPr>
        <p:spPr>
          <a:xfrm>
            <a:off x="5967436" y="2915242"/>
            <a:ext cx="4834284" cy="307777"/>
          </a:xfrm>
          <a:prstGeom prst="rect">
            <a:avLst/>
          </a:prstGeom>
          <a:noFill/>
        </p:spPr>
        <p:txBody>
          <a:bodyPr wrap="square" rtlCol="0">
            <a:spAutoFit/>
          </a:bodyPr>
          <a:lstStyle/>
          <a:p>
            <a:r>
              <a:rPr lang="en-US" sz="1400" b="1" dirty="0" smtClean="0">
                <a:latin typeface="Consolas" panose="020B0609020204030204" pitchFamily="49" charset="0"/>
                <a:cs typeface="Consolas" panose="020B0609020204030204" pitchFamily="49" charset="0"/>
              </a:rPr>
              <a:t>join(</a:t>
            </a:r>
            <a:r>
              <a:rPr lang="en-US" sz="1400" b="1" i="1" dirty="0" err="1" smtClean="0">
                <a:solidFill>
                  <a:srgbClr val="915CCC"/>
                </a:solidFill>
                <a:latin typeface="Consolas" panose="020B0609020204030204" pitchFamily="49" charset="0"/>
                <a:cs typeface="Consolas" panose="020B0609020204030204" pitchFamily="49" charset="0"/>
              </a:rPr>
              <a:t>otherRDD</a:t>
            </a:r>
            <a:r>
              <a:rPr lang="en-US" sz="1400" b="1" i="1" dirty="0" smtClean="0">
                <a:solidFill>
                  <a:srgbClr val="915CCC"/>
                </a:solidFill>
                <a:latin typeface="Consolas" panose="020B0609020204030204" pitchFamily="49" charset="0"/>
                <a:cs typeface="Consolas" panose="020B0609020204030204" pitchFamily="49" charset="0"/>
              </a:rPr>
              <a:t>, </a:t>
            </a:r>
            <a:r>
              <a:rPr lang="en-US" sz="1400" b="1" i="1" dirty="0" err="1" smtClean="0">
                <a:solidFill>
                  <a:srgbClr val="915CCC"/>
                </a:solidFill>
                <a:latin typeface="Consolas" panose="020B0609020204030204" pitchFamily="49" charset="0"/>
                <a:cs typeface="Consolas" panose="020B0609020204030204" pitchFamily="49" charset="0"/>
              </a:rPr>
              <a:t>numPartitions</a:t>
            </a:r>
            <a:r>
              <a:rPr lang="en-US" sz="1400" b="1" i="1" dirty="0" smtClean="0">
                <a:solidFill>
                  <a:srgbClr val="915CCC"/>
                </a:solidFill>
                <a:latin typeface="Consolas" panose="020B0609020204030204" pitchFamily="49" charset="0"/>
                <a:cs typeface="Consolas" panose="020B0609020204030204" pitchFamily="49" charset="0"/>
              </a:rPr>
              <a:t>=None</a:t>
            </a:r>
            <a:r>
              <a:rPr lang="en-US" sz="1400" b="1" dirty="0" smtClean="0">
                <a:latin typeface="Consolas" panose="020B0609020204030204" pitchFamily="49" charset="0"/>
                <a:cs typeface="Consolas" panose="020B0609020204030204" pitchFamily="49" charset="0"/>
              </a:rPr>
              <a:t>)</a:t>
            </a:r>
            <a:endParaRPr lang="en-US" sz="1400" b="1" dirty="0">
              <a:latin typeface="Consolas" panose="020B0609020204030204" pitchFamily="49" charset="0"/>
              <a:cs typeface="Consolas" panose="020B0609020204030204" pitchFamily="49" charset="0"/>
            </a:endParaRPr>
          </a:p>
        </p:txBody>
      </p:sp>
      <p:sp>
        <p:nvSpPr>
          <p:cNvPr id="26" name="TextBox 25"/>
          <p:cNvSpPr txBox="1"/>
          <p:nvPr/>
        </p:nvSpPr>
        <p:spPr>
          <a:xfrm>
            <a:off x="3549259" y="2562004"/>
            <a:ext cx="8615923" cy="369332"/>
          </a:xfrm>
          <a:prstGeom prst="rect">
            <a:avLst/>
          </a:prstGeom>
          <a:noFill/>
        </p:spPr>
        <p:txBody>
          <a:bodyPr wrap="square" rtlCol="0">
            <a:spAutoFit/>
          </a:bodyPr>
          <a:lstStyle/>
          <a:p>
            <a:r>
              <a:rPr lang="en-US" dirty="0" smtClean="0"/>
              <a:t>Return a new RDD containing all pairs of elements having the same key in the original RDDs</a:t>
            </a:r>
            <a:endParaRPr lang="en-US" dirty="0"/>
          </a:p>
        </p:txBody>
      </p:sp>
      <p:pic>
        <p:nvPicPr>
          <p:cNvPr id="28" name="Picture 2" descr="http://www.insideoutretreats.com/site/images/TransformationButterfli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TextBox 30"/>
          <p:cNvSpPr txBox="1"/>
          <p:nvPr/>
        </p:nvSpPr>
        <p:spPr>
          <a:xfrm>
            <a:off x="1008839" y="5239409"/>
            <a:ext cx="6038222" cy="954107"/>
          </a:xfrm>
          <a:prstGeom prst="rect">
            <a:avLst/>
          </a:prstGeom>
          <a:noFill/>
        </p:spPr>
        <p:txBody>
          <a:bodyPr wrap="square" rtlCol="0">
            <a:spAutoFit/>
          </a:bodyPr>
          <a:lstStyle/>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(Array(("a", 1), ("b", 2)))</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(Array(("a", 3), ("a", 4), ("b", 5)))</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z</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.join</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a:t>
            </a:r>
          </a:p>
          <a:p>
            <a:r>
              <a:rPr lang="en-US" sz="1400" dirty="0" err="1">
                <a:latin typeface="Consolas" panose="020B0609020204030204" pitchFamily="49" charset="0"/>
                <a:ea typeface="Anonymous Pro" panose="02060609030202000504" pitchFamily="49" charset="0"/>
                <a:cs typeface="Consolas" panose="020B0609020204030204" pitchFamily="49" charset="0"/>
              </a:rPr>
              <a:t>println</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z</a:t>
            </a:r>
            <a:r>
              <a:rPr lang="en-US" sz="1400" dirty="0" err="1">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p:txBody>
      </p:sp>
      <p:sp>
        <p:nvSpPr>
          <p:cNvPr id="27" name="Rectangle 26"/>
          <p:cNvSpPr/>
          <p:nvPr/>
        </p:nvSpPr>
        <p:spPr>
          <a:xfrm>
            <a:off x="4813786" y="61653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9026008" y="460249"/>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178408" y="612649"/>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894661" y="130155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047061" y="145395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199461" y="160635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flipH="1">
            <a:off x="8097792" y="822248"/>
            <a:ext cx="623841" cy="3267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a:off x="6331985" y="894912"/>
            <a:ext cx="456775" cy="2569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4" name="Picture 2" descr="http://upload.wikimedia.org/wikipedia/commons/thumb/6/6d/Venn_A_intersect_B.svg/2000px-Venn_A_intersect_B.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a14="http://schemas.microsoft.com/office/drawing/2010/main" xmlns="">
                <a:solidFill>
                  <a:srgbClr val="FFFFFF"/>
                </a:solidFill>
              </a14:hiddenFill>
            </a:ext>
          </a:extLst>
        </p:spPr>
      </p:pic>
      <p:sp>
        <p:nvSpPr>
          <p:cNvPr id="45" name="TextBox 44"/>
          <p:cNvSpPr txBox="1"/>
          <p:nvPr/>
        </p:nvSpPr>
        <p:spPr>
          <a:xfrm>
            <a:off x="7122120" y="4957510"/>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z:</a:t>
            </a:r>
            <a:endParaRPr lang="en-US" b="1" dirty="0">
              <a:solidFill>
                <a:srgbClr val="1482AC"/>
              </a:solidFill>
            </a:endParaRPr>
          </a:p>
        </p:txBody>
      </p:sp>
      <p:pic>
        <p:nvPicPr>
          <p:cNvPr id="30" name="Picture 4" descr="http://pixabay.com/static/uploads/photo/2012/04/24/11/21/merging-39400_64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a14="http://schemas.microsoft.com/office/drawing/2010/main" xmlns="">
                <a:solidFill>
                  <a:srgbClr val="FFFFFF"/>
                </a:solidFill>
              </a14:hiddenFill>
            </a:ext>
          </a:extLst>
        </p:spPr>
      </p:pic>
      <p:sp>
        <p:nvSpPr>
          <p:cNvPr id="47" name="TextBox 46"/>
          <p:cNvSpPr txBox="1"/>
          <p:nvPr/>
        </p:nvSpPr>
        <p:spPr>
          <a:xfrm>
            <a:off x="4671718" y="476096"/>
            <a:ext cx="95561" cy="121941"/>
          </a:xfrm>
          <a:prstGeom prst="rect">
            <a:avLst/>
          </a:prstGeom>
          <a:solidFill>
            <a:srgbClr val="FFFF00"/>
          </a:solidFill>
        </p:spPr>
        <p:txBody>
          <a:bodyPr wrap="square" rtlCol="0">
            <a:spAutoFit/>
          </a:bodyPr>
          <a:lstStyle/>
          <a:p>
            <a:pPr algn="ctr"/>
            <a:endParaRPr lang="en-US" sz="1400" dirty="0">
              <a:solidFill>
                <a:schemeClr val="bg1"/>
              </a:solidFill>
            </a:endParaRPr>
          </a:p>
        </p:txBody>
      </p:sp>
      <p:sp>
        <p:nvSpPr>
          <p:cNvPr id="48" name="TextBox 47"/>
          <p:cNvSpPr txBox="1"/>
          <p:nvPr/>
        </p:nvSpPr>
        <p:spPr>
          <a:xfrm>
            <a:off x="4822346" y="622133"/>
            <a:ext cx="95561" cy="121941"/>
          </a:xfrm>
          <a:prstGeom prst="rect">
            <a:avLst/>
          </a:prstGeom>
          <a:solidFill>
            <a:srgbClr val="7030A0"/>
          </a:solidFill>
        </p:spPr>
        <p:txBody>
          <a:bodyPr wrap="square" rtlCol="0">
            <a:spAutoFit/>
          </a:bodyPr>
          <a:lstStyle/>
          <a:p>
            <a:pPr algn="ctr"/>
            <a:endParaRPr lang="en-US" sz="1400" dirty="0">
              <a:solidFill>
                <a:schemeClr val="bg1"/>
              </a:solidFill>
            </a:endParaRPr>
          </a:p>
        </p:txBody>
      </p:sp>
      <p:sp>
        <p:nvSpPr>
          <p:cNvPr id="50" name="TextBox 49"/>
          <p:cNvSpPr txBox="1"/>
          <p:nvPr/>
        </p:nvSpPr>
        <p:spPr>
          <a:xfrm>
            <a:off x="9036720" y="474188"/>
            <a:ext cx="95561" cy="121941"/>
          </a:xfrm>
          <a:prstGeom prst="rect">
            <a:avLst/>
          </a:prstGeom>
          <a:solidFill>
            <a:srgbClr val="FFFF00"/>
          </a:solidFill>
        </p:spPr>
        <p:txBody>
          <a:bodyPr wrap="square" rtlCol="0">
            <a:spAutoFit/>
          </a:bodyPr>
          <a:lstStyle/>
          <a:p>
            <a:pPr algn="ctr"/>
            <a:endParaRPr lang="en-US" sz="1400" dirty="0">
              <a:solidFill>
                <a:schemeClr val="bg1"/>
              </a:solidFill>
            </a:endParaRPr>
          </a:p>
        </p:txBody>
      </p:sp>
      <p:sp>
        <p:nvSpPr>
          <p:cNvPr id="51" name="TextBox 50"/>
          <p:cNvSpPr txBox="1"/>
          <p:nvPr/>
        </p:nvSpPr>
        <p:spPr>
          <a:xfrm>
            <a:off x="9187348" y="620225"/>
            <a:ext cx="95561" cy="121941"/>
          </a:xfrm>
          <a:prstGeom prst="rect">
            <a:avLst/>
          </a:prstGeom>
          <a:solidFill>
            <a:srgbClr val="7030A0"/>
          </a:solidFill>
        </p:spPr>
        <p:txBody>
          <a:bodyPr wrap="square" rtlCol="0">
            <a:spAutoFit/>
          </a:bodyPr>
          <a:lstStyle/>
          <a:p>
            <a:pPr algn="ctr"/>
            <a:endParaRPr lang="en-US" sz="1400" dirty="0">
              <a:solidFill>
                <a:schemeClr val="bg1"/>
              </a:solidFill>
            </a:endParaRPr>
          </a:p>
        </p:txBody>
      </p:sp>
      <p:sp>
        <p:nvSpPr>
          <p:cNvPr id="32" name="Rectangle 31"/>
          <p:cNvSpPr/>
          <p:nvPr/>
        </p:nvSpPr>
        <p:spPr>
          <a:xfrm>
            <a:off x="9330383" y="76893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9342471" y="777881"/>
            <a:ext cx="95561" cy="121941"/>
          </a:xfrm>
          <a:prstGeom prst="rect">
            <a:avLst/>
          </a:prstGeom>
          <a:solidFill>
            <a:srgbClr val="7030A0"/>
          </a:solidFill>
        </p:spPr>
        <p:txBody>
          <a:bodyPr wrap="square" rtlCol="0">
            <a:spAutoFit/>
          </a:bodyPr>
          <a:lstStyle/>
          <a:p>
            <a:pPr algn="ctr"/>
            <a:endParaRPr lang="en-US" sz="1400" dirty="0">
              <a:solidFill>
                <a:schemeClr val="bg1"/>
              </a:solidFill>
            </a:endParaRPr>
          </a:p>
        </p:txBody>
      </p:sp>
      <p:sp>
        <p:nvSpPr>
          <p:cNvPr id="52" name="TextBox 51"/>
          <p:cNvSpPr txBox="1"/>
          <p:nvPr/>
        </p:nvSpPr>
        <p:spPr>
          <a:xfrm>
            <a:off x="6903329" y="1311993"/>
            <a:ext cx="95561" cy="121941"/>
          </a:xfrm>
          <a:prstGeom prst="rect">
            <a:avLst/>
          </a:prstGeom>
          <a:solidFill>
            <a:srgbClr val="FFFF00"/>
          </a:solidFill>
        </p:spPr>
        <p:txBody>
          <a:bodyPr wrap="square" rtlCol="0">
            <a:spAutoFit/>
          </a:bodyPr>
          <a:lstStyle/>
          <a:p>
            <a:pPr algn="ctr"/>
            <a:endParaRPr lang="en-US" sz="1400" dirty="0">
              <a:solidFill>
                <a:schemeClr val="bg1"/>
              </a:solidFill>
            </a:endParaRPr>
          </a:p>
        </p:txBody>
      </p:sp>
      <p:sp>
        <p:nvSpPr>
          <p:cNvPr id="53" name="TextBox 52"/>
          <p:cNvSpPr txBox="1"/>
          <p:nvPr/>
        </p:nvSpPr>
        <p:spPr>
          <a:xfrm>
            <a:off x="7053957" y="1466698"/>
            <a:ext cx="95561" cy="121941"/>
          </a:xfrm>
          <a:prstGeom prst="rect">
            <a:avLst/>
          </a:prstGeom>
          <a:solidFill>
            <a:srgbClr val="7030A0"/>
          </a:solidFill>
        </p:spPr>
        <p:txBody>
          <a:bodyPr wrap="square" rtlCol="0">
            <a:spAutoFit/>
          </a:bodyPr>
          <a:lstStyle/>
          <a:p>
            <a:pPr algn="ctr"/>
            <a:endParaRPr lang="en-US" sz="1400" dirty="0">
              <a:solidFill>
                <a:schemeClr val="bg1"/>
              </a:solidFill>
            </a:endParaRPr>
          </a:p>
        </p:txBody>
      </p:sp>
      <p:sp>
        <p:nvSpPr>
          <p:cNvPr id="54" name="TextBox 53"/>
          <p:cNvSpPr txBox="1"/>
          <p:nvPr/>
        </p:nvSpPr>
        <p:spPr>
          <a:xfrm>
            <a:off x="7204746" y="1615686"/>
            <a:ext cx="95561" cy="121941"/>
          </a:xfrm>
          <a:prstGeom prst="rect">
            <a:avLst/>
          </a:prstGeom>
          <a:solidFill>
            <a:srgbClr val="7030A0"/>
          </a:solidFill>
        </p:spPr>
        <p:txBody>
          <a:bodyPr wrap="square" rtlCol="0">
            <a:spAutoFit/>
          </a:bodyPr>
          <a:lstStyle/>
          <a:p>
            <a:pPr algn="ctr"/>
            <a:endParaRPr lang="en-US" sz="1400" dirty="0">
              <a:solidFill>
                <a:schemeClr val="bg1"/>
              </a:solidFill>
            </a:endParaRPr>
          </a:p>
        </p:txBody>
      </p:sp>
    </p:spTree>
    <p:extLst>
      <p:ext uri="{BB962C8B-B14F-4D97-AF65-F5344CB8AC3E}">
        <p14:creationId xmlns:p14="http://schemas.microsoft.com/office/powerpoint/2010/main" val="1591725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 descr="http://pixabay.com/static/uploads/photo/2012/04/24/11/21/merging-39400_64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70089" y="156159"/>
            <a:ext cx="759121" cy="75912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distinct</a:t>
            </a:r>
            <a:endParaRPr lang="en-US" dirty="0"/>
          </a:p>
        </p:txBody>
      </p:sp>
      <p:pic>
        <p:nvPicPr>
          <p:cNvPr id="11"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pic>
        <p:nvPicPr>
          <p:cNvPr id="19" name="Picture 2" descr="http://upload.wikimedia.org/wikipedia/commons/thumb/6/6d/Venn_A_intersect_B.svg/2000px-Venn_A_intersect_B.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a14="http://schemas.microsoft.com/office/drawing/2010/main" xmlns="">
                <a:solidFill>
                  <a:srgbClr val="FFFFFF"/>
                </a:solidFill>
              </a14:hiddenFill>
            </a:ext>
          </a:extLst>
        </p:spPr>
      </p:pic>
      <p:sp>
        <p:nvSpPr>
          <p:cNvPr id="26" name="Rectangle 25"/>
          <p:cNvSpPr/>
          <p:nvPr/>
        </p:nvSpPr>
        <p:spPr>
          <a:xfrm>
            <a:off x="2764662" y="2295816"/>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049547" y="260597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377593" y="29126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677158" y="322145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976723" y="3507955"/>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2781049" y="2317823"/>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32" name="TextBox 31"/>
          <p:cNvSpPr txBox="1"/>
          <p:nvPr/>
        </p:nvSpPr>
        <p:spPr>
          <a:xfrm>
            <a:off x="3064531" y="2625600"/>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34" name="TextBox 33"/>
          <p:cNvSpPr txBox="1"/>
          <p:nvPr/>
        </p:nvSpPr>
        <p:spPr>
          <a:xfrm>
            <a:off x="3390664" y="2934401"/>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35" name="TextBox 34"/>
          <p:cNvSpPr txBox="1"/>
          <p:nvPr/>
        </p:nvSpPr>
        <p:spPr>
          <a:xfrm>
            <a:off x="3678748" y="3245826"/>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40" name="TextBox 39"/>
          <p:cNvSpPr txBox="1"/>
          <p:nvPr/>
        </p:nvSpPr>
        <p:spPr>
          <a:xfrm>
            <a:off x="3971806" y="3530795"/>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41" name="TextBox 40"/>
          <p:cNvSpPr txBox="1"/>
          <p:nvPr/>
        </p:nvSpPr>
        <p:spPr>
          <a:xfrm>
            <a:off x="3577572" y="1664104"/>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spTree>
    <p:extLst>
      <p:ext uri="{BB962C8B-B14F-4D97-AF65-F5344CB8AC3E}">
        <p14:creationId xmlns:p14="http://schemas.microsoft.com/office/powerpoint/2010/main" val="1655364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 descr="http://pixabay.com/static/uploads/photo/2012/04/24/11/21/merging-39400_64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70089" y="156159"/>
            <a:ext cx="759121" cy="75912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distinct</a:t>
            </a:r>
            <a:endParaRPr lang="en-US" dirty="0"/>
          </a:p>
        </p:txBody>
      </p:sp>
      <p:sp>
        <p:nvSpPr>
          <p:cNvPr id="9" name="TextBox 8"/>
          <p:cNvSpPr txBox="1"/>
          <p:nvPr/>
        </p:nvSpPr>
        <p:spPr>
          <a:xfrm>
            <a:off x="3577572" y="1664104"/>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Rectangle 32"/>
          <p:cNvSpPr/>
          <p:nvPr/>
        </p:nvSpPr>
        <p:spPr>
          <a:xfrm>
            <a:off x="2764662" y="2295816"/>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049547" y="260597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377593" y="29126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677158" y="322145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976723" y="3507955"/>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http://upload.wikimedia.org/wikipedia/commons/thumb/6/6d/Venn_A_intersect_B.svg/2000px-Venn_A_intersect_B.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TextBox 19"/>
          <p:cNvSpPr txBox="1"/>
          <p:nvPr/>
        </p:nvSpPr>
        <p:spPr>
          <a:xfrm>
            <a:off x="2781049" y="2317823"/>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21" name="TextBox 20"/>
          <p:cNvSpPr txBox="1"/>
          <p:nvPr/>
        </p:nvSpPr>
        <p:spPr>
          <a:xfrm>
            <a:off x="3064531" y="2625600"/>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22" name="TextBox 21"/>
          <p:cNvSpPr txBox="1"/>
          <p:nvPr/>
        </p:nvSpPr>
        <p:spPr>
          <a:xfrm>
            <a:off x="3390664" y="2934401"/>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23" name="TextBox 22"/>
          <p:cNvSpPr txBox="1"/>
          <p:nvPr/>
        </p:nvSpPr>
        <p:spPr>
          <a:xfrm>
            <a:off x="3678748" y="3245826"/>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24" name="TextBox 23"/>
          <p:cNvSpPr txBox="1"/>
          <p:nvPr/>
        </p:nvSpPr>
        <p:spPr>
          <a:xfrm>
            <a:off x="3971806" y="3530795"/>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25" name="Rectangle 24"/>
          <p:cNvSpPr/>
          <p:nvPr/>
        </p:nvSpPr>
        <p:spPr>
          <a:xfrm>
            <a:off x="7651519" y="2280187"/>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936404" y="2590344"/>
            <a:ext cx="2519122" cy="1079995"/>
          </a:xfrm>
          <a:prstGeom prst="rect">
            <a:avLst/>
          </a:prstGeom>
          <a:solidFill>
            <a:srgbClr val="FFFFFF">
              <a:alpha val="75000"/>
            </a:srgbClr>
          </a:solidFill>
          <a:ln w="190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64450" y="289702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564015" y="3205821"/>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863580" y="3492326"/>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7667906" y="2302194"/>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42" name="TextBox 41"/>
          <p:cNvSpPr txBox="1"/>
          <p:nvPr/>
        </p:nvSpPr>
        <p:spPr>
          <a:xfrm>
            <a:off x="7951388" y="2609971"/>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43" name="TextBox 42"/>
          <p:cNvSpPr txBox="1"/>
          <p:nvPr/>
        </p:nvSpPr>
        <p:spPr>
          <a:xfrm>
            <a:off x="8277521" y="2918772"/>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44" name="TextBox 43"/>
          <p:cNvSpPr txBox="1"/>
          <p:nvPr/>
        </p:nvSpPr>
        <p:spPr>
          <a:xfrm>
            <a:off x="8565605" y="3230197"/>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45" name="TextBox 44"/>
          <p:cNvSpPr txBox="1"/>
          <p:nvPr/>
        </p:nvSpPr>
        <p:spPr>
          <a:xfrm>
            <a:off x="8858663" y="3515166"/>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46" name="TextBox 45"/>
          <p:cNvSpPr txBox="1"/>
          <p:nvPr/>
        </p:nvSpPr>
        <p:spPr>
          <a:xfrm>
            <a:off x="8450932" y="1686546"/>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y</a:t>
            </a:r>
            <a:endParaRPr lang="en-US" sz="2000" b="1" dirty="0">
              <a:solidFill>
                <a:srgbClr val="1482AC"/>
              </a:solidFill>
            </a:endParaRPr>
          </a:p>
        </p:txBody>
      </p:sp>
    </p:spTree>
    <p:extLst>
      <p:ext uri="{BB962C8B-B14F-4D97-AF65-F5344CB8AC3E}">
        <p14:creationId xmlns:p14="http://schemas.microsoft.com/office/powerpoint/2010/main" val="1174919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 descr="http://pixabay.com/static/uploads/photo/2012/04/24/11/21/merging-39400_64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70089" y="156159"/>
            <a:ext cx="759121" cy="75912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distinct</a:t>
            </a:r>
            <a:endParaRPr lang="en-US" dirty="0"/>
          </a:p>
        </p:txBody>
      </p:sp>
      <p:sp>
        <p:nvSpPr>
          <p:cNvPr id="9" name="TextBox 8"/>
          <p:cNvSpPr txBox="1"/>
          <p:nvPr/>
        </p:nvSpPr>
        <p:spPr>
          <a:xfrm>
            <a:off x="3577572" y="1664104"/>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Rectangle 32"/>
          <p:cNvSpPr/>
          <p:nvPr/>
        </p:nvSpPr>
        <p:spPr>
          <a:xfrm>
            <a:off x="2764662" y="2295816"/>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049547" y="260597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377593" y="29126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677158" y="322145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976723" y="3507955"/>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http://upload.wikimedia.org/wikipedia/commons/thumb/6/6d/Venn_A_intersect_B.svg/2000px-Venn_A_intersect_B.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TextBox 19"/>
          <p:cNvSpPr txBox="1"/>
          <p:nvPr/>
        </p:nvSpPr>
        <p:spPr>
          <a:xfrm>
            <a:off x="2781049" y="2317823"/>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21" name="TextBox 20"/>
          <p:cNvSpPr txBox="1"/>
          <p:nvPr/>
        </p:nvSpPr>
        <p:spPr>
          <a:xfrm>
            <a:off x="3064531" y="2625600"/>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22" name="TextBox 21"/>
          <p:cNvSpPr txBox="1"/>
          <p:nvPr/>
        </p:nvSpPr>
        <p:spPr>
          <a:xfrm>
            <a:off x="3390664" y="2934401"/>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23" name="TextBox 22"/>
          <p:cNvSpPr txBox="1"/>
          <p:nvPr/>
        </p:nvSpPr>
        <p:spPr>
          <a:xfrm>
            <a:off x="3678748" y="3245826"/>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24" name="TextBox 23"/>
          <p:cNvSpPr txBox="1"/>
          <p:nvPr/>
        </p:nvSpPr>
        <p:spPr>
          <a:xfrm>
            <a:off x="3971806" y="3530795"/>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25" name="Rectangle 24"/>
          <p:cNvSpPr/>
          <p:nvPr/>
        </p:nvSpPr>
        <p:spPr>
          <a:xfrm>
            <a:off x="7651519" y="2280187"/>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936404" y="260597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235969" y="2914774"/>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535534" y="320127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7667906" y="2302194"/>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43" name="TextBox 42"/>
          <p:cNvSpPr txBox="1"/>
          <p:nvPr/>
        </p:nvSpPr>
        <p:spPr>
          <a:xfrm>
            <a:off x="7949475" y="2627725"/>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44" name="TextBox 43"/>
          <p:cNvSpPr txBox="1"/>
          <p:nvPr/>
        </p:nvSpPr>
        <p:spPr>
          <a:xfrm>
            <a:off x="8237559" y="2939150"/>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45" name="TextBox 44"/>
          <p:cNvSpPr txBox="1"/>
          <p:nvPr/>
        </p:nvSpPr>
        <p:spPr>
          <a:xfrm>
            <a:off x="8530617" y="3224119"/>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46" name="TextBox 45"/>
          <p:cNvSpPr txBox="1"/>
          <p:nvPr/>
        </p:nvSpPr>
        <p:spPr>
          <a:xfrm>
            <a:off x="8450932" y="1686546"/>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y</a:t>
            </a:r>
            <a:endParaRPr lang="en-US" sz="2000" b="1" dirty="0">
              <a:solidFill>
                <a:srgbClr val="1482AC"/>
              </a:solidFill>
            </a:endParaRPr>
          </a:p>
        </p:txBody>
      </p:sp>
    </p:spTree>
    <p:extLst>
      <p:ext uri="{BB962C8B-B14F-4D97-AF65-F5344CB8AC3E}">
        <p14:creationId xmlns:p14="http://schemas.microsoft.com/office/powerpoint/2010/main" val="413062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722978" y="987807"/>
            <a:ext cx="9353404" cy="3638124"/>
          </a:xfrm>
          <a:prstGeom prst="roundRect">
            <a:avLst/>
          </a:prstGeom>
          <a:noFill/>
          <a:ln w="15875">
            <a:solidFill>
              <a:schemeClr val="accent3"/>
            </a:solidFill>
          </a:ln>
          <a:effectLst>
            <a:outerShdw blurRad="40000" dist="254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cxnSp>
        <p:nvCxnSpPr>
          <p:cNvPr id="19" name="Straight Arrow Connector 18"/>
          <p:cNvCxnSpPr/>
          <p:nvPr/>
        </p:nvCxnSpPr>
        <p:spPr>
          <a:xfrm>
            <a:off x="8257179" y="4545744"/>
            <a:ext cx="1278252" cy="700160"/>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p:nvPr/>
        </p:nvCxnSpPr>
        <p:spPr>
          <a:xfrm flipH="1">
            <a:off x="3064979" y="4545745"/>
            <a:ext cx="1296408" cy="684977"/>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4187441" y="4545745"/>
            <a:ext cx="932225" cy="692691"/>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cxnSp>
        <p:nvCxnSpPr>
          <p:cNvPr id="22" name="Straight Arrow Connector 21"/>
          <p:cNvCxnSpPr/>
          <p:nvPr/>
        </p:nvCxnSpPr>
        <p:spPr>
          <a:xfrm>
            <a:off x="7460799" y="4545745"/>
            <a:ext cx="952171" cy="710256"/>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sp>
        <p:nvSpPr>
          <p:cNvPr id="33" name="Rounded Rectangle 32"/>
          <p:cNvSpPr/>
          <p:nvPr/>
        </p:nvSpPr>
        <p:spPr>
          <a:xfrm>
            <a:off x="1836621" y="1097546"/>
            <a:ext cx="9353404" cy="3637820"/>
          </a:xfrm>
          <a:prstGeom prst="roundRect">
            <a:avLst/>
          </a:prstGeom>
          <a:noFill/>
          <a:ln w="158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34" name="Rounded Rectangle 33"/>
          <p:cNvSpPr/>
          <p:nvPr/>
        </p:nvSpPr>
        <p:spPr>
          <a:xfrm>
            <a:off x="1961419" y="1222373"/>
            <a:ext cx="9353404" cy="3622689"/>
          </a:xfrm>
          <a:prstGeom prst="roundRect">
            <a:avLst/>
          </a:prstGeom>
          <a:noFill/>
          <a:ln w="1587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41" name="TextBox 40"/>
          <p:cNvSpPr txBox="1"/>
          <p:nvPr/>
        </p:nvSpPr>
        <p:spPr>
          <a:xfrm>
            <a:off x="0" y="449161"/>
            <a:ext cx="2399968" cy="482120"/>
          </a:xfrm>
          <a:prstGeom prst="rect">
            <a:avLst/>
          </a:prstGeom>
          <a:noFill/>
        </p:spPr>
        <p:txBody>
          <a:bodyPr wrap="square" rtlCol="0">
            <a:spAutoFit/>
          </a:bodyPr>
          <a:lstStyle/>
          <a:p>
            <a:r>
              <a:rPr lang="en-US" sz="2533" dirty="0">
                <a:solidFill>
                  <a:schemeClr val="accent3">
                    <a:lumMod val="75000"/>
                  </a:schemeClr>
                </a:solidFill>
                <a:latin typeface="Source Sans Pro Light" panose="020B0403030403020204" pitchFamily="34" charset="0"/>
              </a:rPr>
              <a:t>Environments</a:t>
            </a:r>
          </a:p>
        </p:txBody>
      </p:sp>
      <p:sp>
        <p:nvSpPr>
          <p:cNvPr id="45" name="Rectangle 44"/>
          <p:cNvSpPr/>
          <p:nvPr/>
        </p:nvSpPr>
        <p:spPr>
          <a:xfrm>
            <a:off x="300156" y="937569"/>
            <a:ext cx="1239480" cy="4146304"/>
          </a:xfrm>
          <a:prstGeom prst="rect">
            <a:avLst/>
          </a:prstGeom>
          <a:noFill/>
          <a:ln w="1270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46" name="TextBox 45"/>
          <p:cNvSpPr txBox="1"/>
          <p:nvPr/>
        </p:nvSpPr>
        <p:spPr>
          <a:xfrm>
            <a:off x="9175997" y="1320863"/>
            <a:ext cx="1580882" cy="482120"/>
          </a:xfrm>
          <a:prstGeom prst="rect">
            <a:avLst/>
          </a:prstGeom>
          <a:noFill/>
        </p:spPr>
        <p:txBody>
          <a:bodyPr wrap="none" rtlCol="0">
            <a:spAutoFit/>
          </a:bodyPr>
          <a:lstStyle/>
          <a:p>
            <a:r>
              <a:rPr lang="en-US" sz="2533" dirty="0">
                <a:solidFill>
                  <a:schemeClr val="accent1">
                    <a:lumMod val="75000"/>
                  </a:schemeClr>
                </a:solidFill>
                <a:latin typeface="Source Sans Pro Light"/>
                <a:cs typeface="Source Sans Pro Light"/>
              </a:rPr>
              <a:t>Workloads</a:t>
            </a:r>
          </a:p>
        </p:txBody>
      </p:sp>
      <p:sp>
        <p:nvSpPr>
          <p:cNvPr id="47" name="Rectangle 46"/>
          <p:cNvSpPr/>
          <p:nvPr/>
        </p:nvSpPr>
        <p:spPr>
          <a:xfrm rot="5400000">
            <a:off x="5311610" y="-1109345"/>
            <a:ext cx="2456645" cy="8291993"/>
          </a:xfrm>
          <a:prstGeom prst="rect">
            <a:avLst/>
          </a:prstGeom>
          <a:noFill/>
          <a:ln w="12700">
            <a:solidFill>
              <a:schemeClr val="accent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48" name="Title 5"/>
          <p:cNvSpPr>
            <a:spLocks noGrp="1"/>
          </p:cNvSpPr>
          <p:nvPr>
            <p:ph type="title"/>
          </p:nvPr>
        </p:nvSpPr>
        <p:spPr>
          <a:xfrm>
            <a:off x="2622493" y="2524235"/>
            <a:ext cx="7839031" cy="1246031"/>
          </a:xfrm>
        </p:spPr>
        <p:txBody>
          <a:bodyPr>
            <a:noAutofit/>
          </a:bodyPr>
          <a:lstStyle/>
          <a:p>
            <a:r>
              <a:rPr lang="en-US" sz="3200" dirty="0">
                <a:latin typeface="Newslab Light" panose="02000000000000000000" pitchFamily="50" charset="0"/>
              </a:rPr>
              <a:t>Goal: unified engine </a:t>
            </a:r>
            <a:r>
              <a:rPr lang="en-US" sz="3200" dirty="0" smtClean="0">
                <a:latin typeface="Newslab Light" panose="02000000000000000000" pitchFamily="50" charset="0"/>
              </a:rPr>
              <a:t>across </a:t>
            </a:r>
            <a:r>
              <a:rPr lang="en-US" sz="3200" dirty="0">
                <a:solidFill>
                  <a:schemeClr val="accent2"/>
                </a:solidFill>
                <a:latin typeface="Newslab Light" panose="02000000000000000000" pitchFamily="50" charset="0"/>
              </a:rPr>
              <a:t>sources </a:t>
            </a:r>
            <a:r>
              <a:rPr lang="en-US" sz="3200" dirty="0" smtClean="0">
                <a:latin typeface="Newslab Light" panose="02000000000000000000" pitchFamily="50" charset="0"/>
              </a:rPr>
              <a:t> data</a:t>
            </a:r>
            <a:r>
              <a:rPr lang="en-US" sz="3200" dirty="0" smtClean="0">
                <a:solidFill>
                  <a:schemeClr val="tx1"/>
                </a:solidFill>
                <a:latin typeface="Newslab Light" panose="02000000000000000000" pitchFamily="50" charset="0"/>
              </a:rPr>
              <a:t> </a:t>
            </a:r>
            <a:r>
              <a:rPr lang="en-US" sz="3200" dirty="0" smtClean="0">
                <a:solidFill>
                  <a:srgbClr val="1EA3B5"/>
                </a:solidFill>
                <a:latin typeface="Newslab Light" panose="02000000000000000000" pitchFamily="50" charset="0"/>
              </a:rPr>
              <a:t>workloads</a:t>
            </a:r>
            <a:r>
              <a:rPr lang="en-US" sz="3200" dirty="0" smtClean="0">
                <a:latin typeface="Newslab Light" panose="02000000000000000000" pitchFamily="50" charset="0"/>
              </a:rPr>
              <a:t> </a:t>
            </a:r>
            <a:r>
              <a:rPr lang="en-US" sz="3200" dirty="0" smtClean="0">
                <a:solidFill>
                  <a:srgbClr val="404040"/>
                </a:solidFill>
                <a:latin typeface="Newslab Light" panose="02000000000000000000" pitchFamily="50" charset="0"/>
              </a:rPr>
              <a:t>and</a:t>
            </a:r>
            <a:r>
              <a:rPr lang="en-US" sz="3200" dirty="0" smtClean="0"/>
              <a:t> </a:t>
            </a:r>
            <a:r>
              <a:rPr lang="en-US" sz="3200" dirty="0" smtClean="0">
                <a:solidFill>
                  <a:schemeClr val="accent3"/>
                </a:solidFill>
                <a:latin typeface="Newslab Light" panose="02000000000000000000" pitchFamily="50" charset="0"/>
              </a:rPr>
              <a:t>environments</a:t>
            </a:r>
            <a:r>
              <a:rPr lang="en-US" sz="3200" dirty="0" smtClean="0">
                <a:latin typeface="Newslab Light" panose="02000000000000000000" pitchFamily="50" charset="0"/>
              </a:rPr>
              <a:t> </a:t>
            </a:r>
            <a:endParaRPr lang="en-US" sz="3200" dirty="0">
              <a:solidFill>
                <a:schemeClr val="accent3"/>
              </a:solidFill>
              <a:latin typeface="Newslab Light" panose="02000000000000000000" pitchFamily="50" charset="0"/>
            </a:endParaRPr>
          </a:p>
        </p:txBody>
      </p:sp>
      <p:sp>
        <p:nvSpPr>
          <p:cNvPr id="49" name="TextBox 48"/>
          <p:cNvSpPr txBox="1"/>
          <p:nvPr/>
        </p:nvSpPr>
        <p:spPr>
          <a:xfrm>
            <a:off x="9455807" y="6075449"/>
            <a:ext cx="1920719" cy="482120"/>
          </a:xfrm>
          <a:prstGeom prst="rect">
            <a:avLst/>
          </a:prstGeom>
          <a:noFill/>
        </p:spPr>
        <p:txBody>
          <a:bodyPr wrap="none" rtlCol="0">
            <a:spAutoFit/>
          </a:bodyPr>
          <a:lstStyle/>
          <a:p>
            <a:r>
              <a:rPr lang="en-US" sz="2533" dirty="0">
                <a:solidFill>
                  <a:srgbClr val="F66945"/>
                </a:solidFill>
                <a:latin typeface="Source Sans Pro Light"/>
                <a:cs typeface="Source Sans Pro Light"/>
              </a:rPr>
              <a:t>Data Sources</a:t>
            </a:r>
          </a:p>
        </p:txBody>
      </p:sp>
      <p:sp>
        <p:nvSpPr>
          <p:cNvPr id="50" name="Rectangle 49"/>
          <p:cNvSpPr/>
          <p:nvPr/>
        </p:nvSpPr>
        <p:spPr>
          <a:xfrm>
            <a:off x="1821303" y="5329437"/>
            <a:ext cx="9460531" cy="750224"/>
          </a:xfrm>
          <a:prstGeom prst="rect">
            <a:avLst/>
          </a:prstGeom>
          <a:noFill/>
          <a:ln w="12700">
            <a:solidFill>
              <a:schemeClr val="accent2"/>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Tree>
    <p:extLst>
      <p:ext uri="{BB962C8B-B14F-4D97-AF65-F5344CB8AC3E}">
        <p14:creationId xmlns:p14="http://schemas.microsoft.com/office/powerpoint/2010/main" val="14397254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distinct</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589" y="5316440"/>
            <a:ext cx="384473" cy="56634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5711" y="3955985"/>
            <a:ext cx="564230" cy="564230"/>
          </a:xfrm>
          <a:prstGeom prst="rect">
            <a:avLst/>
          </a:prstGeom>
        </p:spPr>
      </p:pic>
      <p:cxnSp>
        <p:nvCxnSpPr>
          <p:cNvPr id="14" name="Straight Connector 13"/>
          <p:cNvCxnSpPr/>
          <p:nvPr/>
        </p:nvCxnSpPr>
        <p:spPr>
          <a:xfrm>
            <a:off x="2401936" y="4874724"/>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2246988" y="3689135"/>
            <a:ext cx="6663529" cy="954107"/>
          </a:xfrm>
          <a:prstGeom prst="rect">
            <a:avLst/>
          </a:prstGeom>
          <a:noFill/>
        </p:spPr>
        <p:txBody>
          <a:bodyPr wrap="square" rtlCol="0">
            <a:spAutoFit/>
          </a:bodyPr>
          <a:lstStyle/>
          <a:p>
            <a:r>
              <a:rPr lang="en-US" sz="14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([1,2,3,3,4])</a:t>
            </a:r>
          </a:p>
          <a:p>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solidFill>
                  <a:srgbClr val="1482AC"/>
                </a:solidFill>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.distinct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p>
          <a:p>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a:latin typeface="Consolas" panose="020B0609020204030204" pitchFamily="49" charset="0"/>
                <a:ea typeface="Anonymous Pro" panose="02060609030202000504" pitchFamily="49" charset="0"/>
                <a:cs typeface="Consolas" panose="020B0609020204030204" pitchFamily="49" charset="0"/>
              </a:rPr>
              <a:t>print(</a:t>
            </a:r>
            <a:r>
              <a:rPr lang="en-US" sz="1400" dirty="0" err="1">
                <a:latin typeface="Consolas" panose="020B0609020204030204" pitchFamily="49" charset="0"/>
                <a:ea typeface="Anonymous Pro" panose="02060609030202000504" pitchFamily="49" charset="0"/>
                <a:cs typeface="Consolas" panose="020B0609020204030204" pitchFamily="49" charset="0"/>
              </a:rPr>
              <a:t>y.collect</a:t>
            </a:r>
            <a:r>
              <a:rPr lang="en-US" sz="1400" dirty="0">
                <a:latin typeface="Consolas" panose="020B0609020204030204" pitchFamily="49" charset="0"/>
                <a:ea typeface="Anonymous Pro" panose="02060609030202000504" pitchFamily="49" charset="0"/>
                <a:cs typeface="Consolas" panose="020B0609020204030204" pitchFamily="49" charset="0"/>
              </a:rPr>
              <a:t>())</a:t>
            </a:r>
          </a:p>
        </p:txBody>
      </p:sp>
      <p:sp>
        <p:nvSpPr>
          <p:cNvPr id="17" name="TextBox 16"/>
          <p:cNvSpPr txBox="1"/>
          <p:nvPr/>
        </p:nvSpPr>
        <p:spPr>
          <a:xfrm>
            <a:off x="8686521" y="4485232"/>
            <a:ext cx="4913764" cy="738664"/>
          </a:xfrm>
          <a:prstGeom prst="rect">
            <a:avLst/>
          </a:prstGeom>
          <a:noFill/>
        </p:spPr>
        <p:txBody>
          <a:bodyPr wrap="square" rtlCol="0">
            <a:spAutoFit/>
          </a:bodyPr>
          <a:lstStyle/>
          <a:p>
            <a:r>
              <a:rPr lang="en-US" sz="1400" dirty="0" smtClean="0">
                <a:latin typeface="Consolas" panose="020B0609020204030204" pitchFamily="49" charset="0"/>
                <a:ea typeface="Anonymous Pro" panose="02060609030202000504" pitchFamily="49" charset="0"/>
                <a:cs typeface="Consolas" panose="020B0609020204030204" pitchFamily="49" charset="0"/>
              </a:rPr>
              <a:t>[1, 2, 3, 3, 4]</a:t>
            </a:r>
            <a:r>
              <a:rPr lang="en-US" sz="1400" dirty="0">
                <a:latin typeface="Consolas" panose="020B0609020204030204" pitchFamily="49" charset="0"/>
                <a:cs typeface="Consolas" panose="020B0609020204030204" pitchFamily="49" charset="0"/>
              </a:rPr>
              <a:t/>
            </a:r>
            <a:br>
              <a:rPr lang="en-US" sz="1400" dirty="0">
                <a:latin typeface="Consolas" panose="020B0609020204030204" pitchFamily="49" charset="0"/>
                <a:cs typeface="Consolas" panose="020B0609020204030204" pitchFamily="49" charset="0"/>
              </a:rPr>
            </a:br>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ea typeface="Anonymous Pro" panose="02060609030202000504" pitchFamily="49" charset="0"/>
                <a:cs typeface="Consolas" panose="020B0609020204030204" pitchFamily="49" charset="0"/>
              </a:rPr>
              <a:t>[1, 2, 3, 4]</a:t>
            </a:r>
            <a:endParaRPr lang="en-US" sz="1400" dirty="0">
              <a:latin typeface="Consolas" panose="020B0609020204030204" pitchFamily="49" charset="0"/>
              <a:cs typeface="Consolas" panose="020B0609020204030204" pitchFamily="49" charset="0"/>
            </a:endParaRPr>
          </a:p>
        </p:txBody>
      </p:sp>
      <p:pic>
        <p:nvPicPr>
          <p:cNvPr id="18" name="Picture 17"/>
          <p:cNvPicPr>
            <a:picLocks noChangeAspect="1"/>
          </p:cNvPicPr>
          <p:nvPr/>
        </p:nvPicPr>
        <p:blipFill>
          <a:blip r:embed="rId5"/>
          <a:stretch>
            <a:fillRect/>
          </a:stretch>
        </p:blipFill>
        <p:spPr>
          <a:xfrm>
            <a:off x="9121502" y="3815959"/>
            <a:ext cx="542450" cy="542450"/>
          </a:xfrm>
          <a:prstGeom prst="rect">
            <a:avLst/>
          </a:prstGeom>
        </p:spPr>
      </p:pic>
      <p:sp>
        <p:nvSpPr>
          <p:cNvPr id="21" name="TextBox 20"/>
          <p:cNvSpPr txBox="1"/>
          <p:nvPr/>
        </p:nvSpPr>
        <p:spPr>
          <a:xfrm>
            <a:off x="8334466" y="4464925"/>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22" name="TextBox 21"/>
          <p:cNvSpPr txBox="1"/>
          <p:nvPr/>
        </p:nvSpPr>
        <p:spPr>
          <a:xfrm>
            <a:off x="8345099" y="4884674"/>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1482AC"/>
              </a:solidFill>
            </a:endParaRPr>
          </a:p>
        </p:txBody>
      </p:sp>
      <p:sp>
        <p:nvSpPr>
          <p:cNvPr id="25" name="TextBox 24"/>
          <p:cNvSpPr txBox="1"/>
          <p:nvPr/>
        </p:nvSpPr>
        <p:spPr>
          <a:xfrm>
            <a:off x="5967436" y="2915242"/>
            <a:ext cx="4834284" cy="307777"/>
          </a:xfrm>
          <a:prstGeom prst="rect">
            <a:avLst/>
          </a:prstGeom>
          <a:noFill/>
        </p:spPr>
        <p:txBody>
          <a:bodyPr wrap="square" rtlCol="0">
            <a:spAutoFit/>
          </a:bodyPr>
          <a:lstStyle/>
          <a:p>
            <a:r>
              <a:rPr lang="en-US" sz="1400" b="1" dirty="0" smtClean="0">
                <a:latin typeface="Consolas" panose="020B0609020204030204" pitchFamily="49" charset="0"/>
                <a:cs typeface="Consolas" panose="020B0609020204030204" pitchFamily="49" charset="0"/>
              </a:rPr>
              <a:t>distinct(</a:t>
            </a:r>
            <a:r>
              <a:rPr lang="en-US" sz="1400" b="1" i="1" dirty="0" err="1" smtClean="0">
                <a:solidFill>
                  <a:srgbClr val="915CCC"/>
                </a:solidFill>
                <a:latin typeface="Consolas" panose="020B0609020204030204" pitchFamily="49" charset="0"/>
                <a:cs typeface="Consolas" panose="020B0609020204030204" pitchFamily="49" charset="0"/>
              </a:rPr>
              <a:t>numPartitions</a:t>
            </a:r>
            <a:r>
              <a:rPr lang="en-US" sz="1400" b="1" i="1" dirty="0" smtClean="0">
                <a:solidFill>
                  <a:srgbClr val="915CCC"/>
                </a:solidFill>
                <a:latin typeface="Consolas" panose="020B0609020204030204" pitchFamily="49" charset="0"/>
                <a:cs typeface="Consolas" panose="020B0609020204030204" pitchFamily="49" charset="0"/>
              </a:rPr>
              <a:t>=None</a:t>
            </a:r>
            <a:r>
              <a:rPr lang="en-US" sz="1400" b="1" dirty="0" smtClean="0">
                <a:latin typeface="Consolas" panose="020B0609020204030204" pitchFamily="49" charset="0"/>
                <a:cs typeface="Consolas" panose="020B0609020204030204" pitchFamily="49" charset="0"/>
              </a:rPr>
              <a:t>)</a:t>
            </a:r>
            <a:endParaRPr lang="en-US" sz="1400" b="1" dirty="0">
              <a:latin typeface="Consolas" panose="020B0609020204030204" pitchFamily="49" charset="0"/>
              <a:cs typeface="Consolas" panose="020B0609020204030204" pitchFamily="49" charset="0"/>
            </a:endParaRPr>
          </a:p>
        </p:txBody>
      </p:sp>
      <p:sp>
        <p:nvSpPr>
          <p:cNvPr id="26" name="TextBox 25"/>
          <p:cNvSpPr txBox="1"/>
          <p:nvPr/>
        </p:nvSpPr>
        <p:spPr>
          <a:xfrm>
            <a:off x="3549259" y="2562004"/>
            <a:ext cx="8615923" cy="369332"/>
          </a:xfrm>
          <a:prstGeom prst="rect">
            <a:avLst/>
          </a:prstGeom>
          <a:noFill/>
        </p:spPr>
        <p:txBody>
          <a:bodyPr wrap="square" rtlCol="0">
            <a:spAutoFit/>
          </a:bodyPr>
          <a:lstStyle/>
          <a:p>
            <a:r>
              <a:rPr lang="en-US" dirty="0" smtClean="0"/>
              <a:t>Return a new RDD containing distinct items from the original RDD (omitting all duplicates)</a:t>
            </a:r>
            <a:endParaRPr lang="en-US" dirty="0"/>
          </a:p>
        </p:txBody>
      </p:sp>
      <p:pic>
        <p:nvPicPr>
          <p:cNvPr id="28" name="Picture 2" descr="http://www.insideoutretreats.com/site/images/TransformationButterfli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TextBox 30"/>
          <p:cNvSpPr txBox="1"/>
          <p:nvPr/>
        </p:nvSpPr>
        <p:spPr>
          <a:xfrm>
            <a:off x="2246990" y="5095034"/>
            <a:ext cx="6038222" cy="954107"/>
          </a:xfrm>
          <a:prstGeom prst="rect">
            <a:avLst/>
          </a:prstGeom>
          <a:noFill/>
        </p:spPr>
        <p:txBody>
          <a:bodyPr wrap="square" rtlCol="0">
            <a:spAutoFit/>
          </a:bodyPr>
          <a:lstStyle/>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(Array(1,2,3,3,4))</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solidFill>
                  <a:srgbClr val="1482AC"/>
                </a:solidFill>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.distinct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p>
          <a:p>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err="1">
                <a:latin typeface="Consolas" panose="020B0609020204030204" pitchFamily="49" charset="0"/>
                <a:ea typeface="Anonymous Pro" panose="02060609030202000504" pitchFamily="49" charset="0"/>
                <a:cs typeface="Consolas" panose="020B0609020204030204" pitchFamily="49" charset="0"/>
              </a:rPr>
              <a:t>println</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p:txBody>
      </p:sp>
      <p:sp>
        <p:nvSpPr>
          <p:cNvPr id="34" name="Rectangle 33"/>
          <p:cNvSpPr/>
          <p:nvPr/>
        </p:nvSpPr>
        <p:spPr>
          <a:xfrm>
            <a:off x="9168198" y="620253"/>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318059" y="473081"/>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470459" y="625481"/>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622859" y="777881"/>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a:off x="8197792" y="783346"/>
            <a:ext cx="591530" cy="841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4" name="Picture 2" descr="http://upload.wikimedia.org/wikipedia/commons/thumb/6/6d/Venn_A_intersect_B.svg/2000px-Venn_A_intersect_B.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4" descr="http://pixabay.com/static/uploads/photo/2012/04/24/11/21/merging-39400_64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a14="http://schemas.microsoft.com/office/drawing/2010/main" xmlns="">
                <a:solidFill>
                  <a:srgbClr val="FFFFFF"/>
                </a:solidFill>
              </a14:hiddenFill>
            </a:ext>
          </a:extLst>
        </p:spPr>
      </p:pic>
      <p:sp>
        <p:nvSpPr>
          <p:cNvPr id="32" name="Rectangle 31"/>
          <p:cNvSpPr/>
          <p:nvPr/>
        </p:nvSpPr>
        <p:spPr>
          <a:xfrm>
            <a:off x="9330383" y="76893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79510" y="727879"/>
            <a:ext cx="178710"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sp>
        <p:nvSpPr>
          <p:cNvPr id="39" name="TextBox 38"/>
          <p:cNvSpPr txBox="1"/>
          <p:nvPr/>
        </p:nvSpPr>
        <p:spPr>
          <a:xfrm>
            <a:off x="9121502" y="555964"/>
            <a:ext cx="178710"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sp>
        <p:nvSpPr>
          <p:cNvPr id="40" name="TextBox 39"/>
          <p:cNvSpPr txBox="1"/>
          <p:nvPr/>
        </p:nvSpPr>
        <p:spPr>
          <a:xfrm>
            <a:off x="6276135" y="422004"/>
            <a:ext cx="178710"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sp>
        <p:nvSpPr>
          <p:cNvPr id="41" name="TextBox 40"/>
          <p:cNvSpPr txBox="1"/>
          <p:nvPr/>
        </p:nvSpPr>
        <p:spPr>
          <a:xfrm>
            <a:off x="6399384" y="546524"/>
            <a:ext cx="178710" cy="338554"/>
          </a:xfrm>
          <a:prstGeom prst="rect">
            <a:avLst/>
          </a:prstGeom>
          <a:noFill/>
        </p:spPr>
        <p:txBody>
          <a:bodyPr wrap="square" rtlCol="0">
            <a:spAutoFit/>
          </a:bodyPr>
          <a:lstStyle/>
          <a:p>
            <a:r>
              <a:rPr lang="en-US" sz="1600" dirty="0" smtClean="0">
                <a:solidFill>
                  <a:schemeClr val="bg1"/>
                </a:solidFill>
              </a:rPr>
              <a:t>¤</a:t>
            </a:r>
            <a:endParaRPr lang="en-US" sz="1600" dirty="0">
              <a:solidFill>
                <a:schemeClr val="bg1"/>
              </a:solidFill>
            </a:endParaRPr>
          </a:p>
        </p:txBody>
      </p:sp>
      <p:sp>
        <p:nvSpPr>
          <p:cNvPr id="46" name="TextBox 45"/>
          <p:cNvSpPr txBox="1"/>
          <p:nvPr/>
        </p:nvSpPr>
        <p:spPr>
          <a:xfrm>
            <a:off x="9257553" y="682943"/>
            <a:ext cx="178710" cy="338554"/>
          </a:xfrm>
          <a:prstGeom prst="rect">
            <a:avLst/>
          </a:prstGeom>
          <a:noFill/>
        </p:spPr>
        <p:txBody>
          <a:bodyPr wrap="square" rtlCol="0">
            <a:spAutoFit/>
          </a:bodyPr>
          <a:lstStyle/>
          <a:p>
            <a:r>
              <a:rPr lang="en-US" sz="1600" dirty="0" smtClean="0">
                <a:solidFill>
                  <a:schemeClr val="bg1"/>
                </a:solidFill>
              </a:rPr>
              <a:t>¤</a:t>
            </a:r>
            <a:endParaRPr lang="en-US" sz="1600" dirty="0">
              <a:solidFill>
                <a:schemeClr val="bg1"/>
              </a:solidFill>
            </a:endParaRPr>
          </a:p>
        </p:txBody>
      </p:sp>
    </p:spTree>
    <p:extLst>
      <p:ext uri="{BB962C8B-B14F-4D97-AF65-F5344CB8AC3E}">
        <p14:creationId xmlns:p14="http://schemas.microsoft.com/office/powerpoint/2010/main" val="367432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 descr="http://pixabay.com/static/uploads/photo/2012/04/24/11/21/merging-39400_64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70089" y="156159"/>
            <a:ext cx="759121" cy="75912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coalesce</a:t>
            </a:r>
            <a:endParaRPr lang="en-US" dirty="0"/>
          </a:p>
        </p:txBody>
      </p:sp>
      <p:sp>
        <p:nvSpPr>
          <p:cNvPr id="9" name="TextBox 8"/>
          <p:cNvSpPr txBox="1"/>
          <p:nvPr/>
        </p:nvSpPr>
        <p:spPr>
          <a:xfrm>
            <a:off x="3874636" y="1664104"/>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Rectangle 32"/>
          <p:cNvSpPr/>
          <p:nvPr/>
        </p:nvSpPr>
        <p:spPr>
          <a:xfrm>
            <a:off x="3061726" y="2295816"/>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346611" y="260597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674657" y="29126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974222" y="322145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273787" y="3507955"/>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3401009" y="3933861"/>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701225" y="4424301"/>
            <a:ext cx="193793" cy="338554"/>
          </a:xfrm>
          <a:prstGeom prst="rect">
            <a:avLst/>
          </a:prstGeom>
          <a:noFill/>
        </p:spPr>
        <p:txBody>
          <a:bodyPr wrap="square" rtlCol="0">
            <a:spAutoFit/>
          </a:bodyPr>
          <a:lstStyle/>
          <a:p>
            <a:r>
              <a:rPr lang="en-US" sz="1600" dirty="0"/>
              <a:t>A</a:t>
            </a:r>
          </a:p>
        </p:txBody>
      </p:sp>
      <p:sp>
        <p:nvSpPr>
          <p:cNvPr id="53" name="TextBox 52"/>
          <p:cNvSpPr txBox="1"/>
          <p:nvPr/>
        </p:nvSpPr>
        <p:spPr>
          <a:xfrm>
            <a:off x="3285062" y="3987440"/>
            <a:ext cx="193793" cy="338554"/>
          </a:xfrm>
          <a:prstGeom prst="rect">
            <a:avLst/>
          </a:prstGeom>
          <a:noFill/>
        </p:spPr>
        <p:txBody>
          <a:bodyPr wrap="square" rtlCol="0">
            <a:spAutoFit/>
          </a:bodyPr>
          <a:lstStyle/>
          <a:p>
            <a:r>
              <a:rPr lang="en-US" sz="1600" dirty="0"/>
              <a:t>B</a:t>
            </a:r>
          </a:p>
        </p:txBody>
      </p:sp>
      <p:sp>
        <p:nvSpPr>
          <p:cNvPr id="66" name="TextBox 65"/>
          <p:cNvSpPr txBox="1"/>
          <p:nvPr/>
        </p:nvSpPr>
        <p:spPr>
          <a:xfrm>
            <a:off x="2769716" y="3562122"/>
            <a:ext cx="193793" cy="338554"/>
          </a:xfrm>
          <a:prstGeom prst="rect">
            <a:avLst/>
          </a:prstGeom>
          <a:noFill/>
        </p:spPr>
        <p:txBody>
          <a:bodyPr wrap="square" rtlCol="0">
            <a:spAutoFit/>
          </a:bodyPr>
          <a:lstStyle/>
          <a:p>
            <a:r>
              <a:rPr lang="en-US" sz="1600" dirty="0" smtClean="0"/>
              <a:t>C</a:t>
            </a:r>
            <a:endParaRPr lang="en-US" sz="1600" dirty="0"/>
          </a:p>
        </p:txBody>
      </p:sp>
      <p:pic>
        <p:nvPicPr>
          <p:cNvPr id="68"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5483" y="1901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cxnSp>
        <p:nvCxnSpPr>
          <p:cNvPr id="8" name="Straight Connector 7"/>
          <p:cNvCxnSpPr/>
          <p:nvPr/>
        </p:nvCxnSpPr>
        <p:spPr>
          <a:xfrm flipH="1">
            <a:off x="11078295" y="50800"/>
            <a:ext cx="191794" cy="90424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928117" y="3453733"/>
            <a:ext cx="306228" cy="3239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803201" y="4326254"/>
            <a:ext cx="372268" cy="393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1855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 descr="http://pixabay.com/static/uploads/photo/2012/04/24/11/21/merging-39400_64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70089" y="156159"/>
            <a:ext cx="759121" cy="75912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coalesce</a:t>
            </a:r>
            <a:endParaRPr lang="en-US" dirty="0"/>
          </a:p>
        </p:txBody>
      </p:sp>
      <p:sp>
        <p:nvSpPr>
          <p:cNvPr id="9" name="TextBox 8"/>
          <p:cNvSpPr txBox="1"/>
          <p:nvPr/>
        </p:nvSpPr>
        <p:spPr>
          <a:xfrm>
            <a:off x="3874636" y="1664104"/>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Rectangle 32"/>
          <p:cNvSpPr/>
          <p:nvPr/>
        </p:nvSpPr>
        <p:spPr>
          <a:xfrm>
            <a:off x="3061726" y="2295816"/>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346611" y="260597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3285062" y="3987440"/>
            <a:ext cx="193793" cy="338554"/>
          </a:xfrm>
          <a:prstGeom prst="rect">
            <a:avLst/>
          </a:prstGeom>
          <a:noFill/>
        </p:spPr>
        <p:txBody>
          <a:bodyPr wrap="square" rtlCol="0">
            <a:spAutoFit/>
          </a:bodyPr>
          <a:lstStyle/>
          <a:p>
            <a:r>
              <a:rPr lang="en-US" sz="1600" dirty="0"/>
              <a:t>B</a:t>
            </a:r>
          </a:p>
        </p:txBody>
      </p:sp>
      <p:cxnSp>
        <p:nvCxnSpPr>
          <p:cNvPr id="65" name="Straight Connector 64"/>
          <p:cNvCxnSpPr/>
          <p:nvPr/>
        </p:nvCxnSpPr>
        <p:spPr>
          <a:xfrm>
            <a:off x="2928117" y="3453733"/>
            <a:ext cx="306228" cy="3239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769716" y="3562122"/>
            <a:ext cx="193793" cy="338554"/>
          </a:xfrm>
          <a:prstGeom prst="rect">
            <a:avLst/>
          </a:prstGeom>
          <a:noFill/>
        </p:spPr>
        <p:txBody>
          <a:bodyPr wrap="square" rtlCol="0">
            <a:spAutoFit/>
          </a:bodyPr>
          <a:lstStyle/>
          <a:p>
            <a:r>
              <a:rPr lang="en-US" sz="1600" dirty="0" smtClean="0"/>
              <a:t>C</a:t>
            </a:r>
            <a:endParaRPr lang="en-US" sz="1600" dirty="0"/>
          </a:p>
        </p:txBody>
      </p:sp>
      <p:pic>
        <p:nvPicPr>
          <p:cNvPr id="68"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5483" y="1901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cxnSp>
        <p:nvCxnSpPr>
          <p:cNvPr id="8" name="Straight Connector 7"/>
          <p:cNvCxnSpPr/>
          <p:nvPr/>
        </p:nvCxnSpPr>
        <p:spPr>
          <a:xfrm flipH="1">
            <a:off x="11078295" y="50800"/>
            <a:ext cx="191794" cy="904240"/>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9157836" y="1664104"/>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y</a:t>
            </a:r>
            <a:endParaRPr lang="en-US" sz="2000" b="1" dirty="0">
              <a:solidFill>
                <a:srgbClr val="1482AC"/>
              </a:solidFill>
            </a:endParaRPr>
          </a:p>
        </p:txBody>
      </p:sp>
      <p:sp>
        <p:nvSpPr>
          <p:cNvPr id="25" name="Rectangle 24"/>
          <p:cNvSpPr/>
          <p:nvPr/>
        </p:nvSpPr>
        <p:spPr>
          <a:xfrm>
            <a:off x="3674657" y="29126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974222" y="322145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273787" y="3507955"/>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3803201" y="4326254"/>
            <a:ext cx="372268" cy="393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401009" y="3933861"/>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701225" y="4424301"/>
            <a:ext cx="193793" cy="338554"/>
          </a:xfrm>
          <a:prstGeom prst="rect">
            <a:avLst/>
          </a:prstGeom>
          <a:noFill/>
        </p:spPr>
        <p:txBody>
          <a:bodyPr wrap="square" rtlCol="0">
            <a:spAutoFit/>
          </a:bodyPr>
          <a:lstStyle/>
          <a:p>
            <a:r>
              <a:rPr lang="en-US" sz="1600" dirty="0"/>
              <a:t>A</a:t>
            </a:r>
          </a:p>
        </p:txBody>
      </p:sp>
      <p:sp>
        <p:nvSpPr>
          <p:cNvPr id="32" name="Rectangle 31"/>
          <p:cNvSpPr/>
          <p:nvPr/>
        </p:nvSpPr>
        <p:spPr>
          <a:xfrm>
            <a:off x="8556537" y="29126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856102" y="322145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155667" y="3507955"/>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8354009" y="4015141"/>
            <a:ext cx="723602" cy="7150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333129" y="4299260"/>
            <a:ext cx="500945" cy="338554"/>
          </a:xfrm>
          <a:prstGeom prst="rect">
            <a:avLst/>
          </a:prstGeom>
          <a:noFill/>
        </p:spPr>
        <p:txBody>
          <a:bodyPr wrap="square" rtlCol="0">
            <a:spAutoFit/>
          </a:bodyPr>
          <a:lstStyle/>
          <a:p>
            <a:r>
              <a:rPr lang="en-US" sz="1600" dirty="0" smtClean="0"/>
              <a:t>AB</a:t>
            </a:r>
            <a:endParaRPr lang="en-US" sz="1600" dirty="0"/>
          </a:p>
        </p:txBody>
      </p:sp>
    </p:spTree>
    <p:extLst>
      <p:ext uri="{BB962C8B-B14F-4D97-AF65-F5344CB8AC3E}">
        <p14:creationId xmlns:p14="http://schemas.microsoft.com/office/powerpoint/2010/main" val="1832227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7994406" y="2295816"/>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8279291" y="260597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p:nvPr/>
        </p:nvCxnSpPr>
        <p:spPr>
          <a:xfrm>
            <a:off x="7860797" y="3453733"/>
            <a:ext cx="306228" cy="3239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7702396" y="3562122"/>
            <a:ext cx="193793" cy="338554"/>
          </a:xfrm>
          <a:prstGeom prst="rect">
            <a:avLst/>
          </a:prstGeom>
          <a:noFill/>
        </p:spPr>
        <p:txBody>
          <a:bodyPr wrap="square" rtlCol="0">
            <a:spAutoFit/>
          </a:bodyPr>
          <a:lstStyle/>
          <a:p>
            <a:r>
              <a:rPr lang="en-US" sz="1600" dirty="0" smtClean="0"/>
              <a:t>C</a:t>
            </a:r>
            <a:endParaRPr lang="en-US" sz="1600" dirty="0"/>
          </a:p>
        </p:txBody>
      </p:sp>
      <p:pic>
        <p:nvPicPr>
          <p:cNvPr id="47" name="Picture 4" descr="http://pixabay.com/static/uploads/photo/2012/04/24/11/21/merging-39400_64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70089" y="156159"/>
            <a:ext cx="759121" cy="759121"/>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p:cNvSpPr>
            <a:spLocks noGrp="1"/>
          </p:cNvSpPr>
          <p:nvPr>
            <p:ph type="title"/>
          </p:nvPr>
        </p:nvSpPr>
        <p:spPr/>
        <p:txBody>
          <a:bodyPr/>
          <a:lstStyle/>
          <a:p>
            <a:r>
              <a:rPr lang="en-US" dirty="0" smtClean="0"/>
              <a:t>coalesce</a:t>
            </a:r>
            <a:endParaRPr lang="en-US" dirty="0"/>
          </a:p>
        </p:txBody>
      </p:sp>
      <p:sp>
        <p:nvSpPr>
          <p:cNvPr id="9" name="TextBox 8"/>
          <p:cNvSpPr txBox="1"/>
          <p:nvPr/>
        </p:nvSpPr>
        <p:spPr>
          <a:xfrm>
            <a:off x="3874636" y="1664104"/>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33" name="Rectangle 32"/>
          <p:cNvSpPr/>
          <p:nvPr/>
        </p:nvSpPr>
        <p:spPr>
          <a:xfrm>
            <a:off x="3061726" y="2295816"/>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346611" y="260597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3285062" y="3987440"/>
            <a:ext cx="193793" cy="338554"/>
          </a:xfrm>
          <a:prstGeom prst="rect">
            <a:avLst/>
          </a:prstGeom>
          <a:noFill/>
        </p:spPr>
        <p:txBody>
          <a:bodyPr wrap="square" rtlCol="0">
            <a:spAutoFit/>
          </a:bodyPr>
          <a:lstStyle/>
          <a:p>
            <a:r>
              <a:rPr lang="en-US" sz="1600" dirty="0"/>
              <a:t>B</a:t>
            </a:r>
          </a:p>
        </p:txBody>
      </p:sp>
      <p:cxnSp>
        <p:nvCxnSpPr>
          <p:cNvPr id="65" name="Straight Connector 64"/>
          <p:cNvCxnSpPr/>
          <p:nvPr/>
        </p:nvCxnSpPr>
        <p:spPr>
          <a:xfrm>
            <a:off x="2928117" y="3453733"/>
            <a:ext cx="306228" cy="3239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769716" y="3562122"/>
            <a:ext cx="193793" cy="338554"/>
          </a:xfrm>
          <a:prstGeom prst="rect">
            <a:avLst/>
          </a:prstGeom>
          <a:noFill/>
        </p:spPr>
        <p:txBody>
          <a:bodyPr wrap="square" rtlCol="0">
            <a:spAutoFit/>
          </a:bodyPr>
          <a:lstStyle/>
          <a:p>
            <a:r>
              <a:rPr lang="en-US" sz="1600" dirty="0" smtClean="0"/>
              <a:t>C</a:t>
            </a:r>
            <a:endParaRPr lang="en-US" sz="1600" dirty="0"/>
          </a:p>
        </p:txBody>
      </p:sp>
      <p:pic>
        <p:nvPicPr>
          <p:cNvPr id="68"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5483" y="1901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cxnSp>
        <p:nvCxnSpPr>
          <p:cNvPr id="8" name="Straight Connector 7"/>
          <p:cNvCxnSpPr/>
          <p:nvPr/>
        </p:nvCxnSpPr>
        <p:spPr>
          <a:xfrm flipH="1">
            <a:off x="11078295" y="50800"/>
            <a:ext cx="191794" cy="904240"/>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9157836" y="1664104"/>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y</a:t>
            </a:r>
            <a:endParaRPr lang="en-US" sz="2000" b="1" dirty="0">
              <a:solidFill>
                <a:srgbClr val="1482AC"/>
              </a:solidFill>
            </a:endParaRPr>
          </a:p>
        </p:txBody>
      </p:sp>
      <p:sp>
        <p:nvSpPr>
          <p:cNvPr id="25" name="Rectangle 24"/>
          <p:cNvSpPr/>
          <p:nvPr/>
        </p:nvSpPr>
        <p:spPr>
          <a:xfrm>
            <a:off x="3674657" y="29126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974222" y="322145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273787" y="3507955"/>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3401009" y="3933861"/>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701225" y="4424301"/>
            <a:ext cx="193793" cy="338554"/>
          </a:xfrm>
          <a:prstGeom prst="rect">
            <a:avLst/>
          </a:prstGeom>
          <a:noFill/>
        </p:spPr>
        <p:txBody>
          <a:bodyPr wrap="square" rtlCol="0">
            <a:spAutoFit/>
          </a:bodyPr>
          <a:lstStyle/>
          <a:p>
            <a:r>
              <a:rPr lang="en-US" sz="1600" dirty="0"/>
              <a:t>A</a:t>
            </a:r>
          </a:p>
        </p:txBody>
      </p:sp>
      <p:sp>
        <p:nvSpPr>
          <p:cNvPr id="32" name="Rectangle 31"/>
          <p:cNvSpPr/>
          <p:nvPr/>
        </p:nvSpPr>
        <p:spPr>
          <a:xfrm>
            <a:off x="8556537" y="29126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856102" y="322145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155667" y="3507955"/>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8354009" y="4015141"/>
            <a:ext cx="723602" cy="7150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333129" y="4299260"/>
            <a:ext cx="500945" cy="338554"/>
          </a:xfrm>
          <a:prstGeom prst="rect">
            <a:avLst/>
          </a:prstGeom>
          <a:noFill/>
        </p:spPr>
        <p:txBody>
          <a:bodyPr wrap="square" rtlCol="0">
            <a:spAutoFit/>
          </a:bodyPr>
          <a:lstStyle/>
          <a:p>
            <a:r>
              <a:rPr lang="en-US" sz="1600" dirty="0" smtClean="0"/>
              <a:t>AB</a:t>
            </a:r>
            <a:endParaRPr lang="en-US" sz="1600" dirty="0"/>
          </a:p>
        </p:txBody>
      </p:sp>
      <p:cxnSp>
        <p:nvCxnSpPr>
          <p:cNvPr id="31" name="Straight Connector 30"/>
          <p:cNvCxnSpPr/>
          <p:nvPr/>
        </p:nvCxnSpPr>
        <p:spPr>
          <a:xfrm>
            <a:off x="3803201" y="4326254"/>
            <a:ext cx="372268" cy="393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81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coalesce</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878" y="5460815"/>
            <a:ext cx="384473" cy="56634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000" y="3815985"/>
            <a:ext cx="564230" cy="564230"/>
          </a:xfrm>
          <a:prstGeom prst="rect">
            <a:avLst/>
          </a:prstGeom>
        </p:spPr>
      </p:pic>
      <p:cxnSp>
        <p:nvCxnSpPr>
          <p:cNvPr id="14" name="Straight Connector 13"/>
          <p:cNvCxnSpPr/>
          <p:nvPr/>
        </p:nvCxnSpPr>
        <p:spPr>
          <a:xfrm>
            <a:off x="1890225" y="4874724"/>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1735277" y="3549135"/>
            <a:ext cx="6663529" cy="954107"/>
          </a:xfrm>
          <a:prstGeom prst="rect">
            <a:avLst/>
          </a:prstGeom>
          <a:noFill/>
        </p:spPr>
        <p:txBody>
          <a:bodyPr wrap="square" rtlCol="0">
            <a:spAutoFit/>
          </a:bodyPr>
          <a:lstStyle/>
          <a:p>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([1, 2, 3, 4, 5], 3)</a:t>
            </a:r>
          </a:p>
          <a:p>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.coalesce</a:t>
            </a:r>
            <a:r>
              <a:rPr lang="en-US" sz="1400" dirty="0">
                <a:latin typeface="Consolas" panose="020B0609020204030204" pitchFamily="49" charset="0"/>
                <a:ea typeface="Anonymous Pro" panose="02060609030202000504" pitchFamily="49" charset="0"/>
                <a:cs typeface="Consolas" panose="020B0609020204030204" pitchFamily="49" charset="0"/>
              </a:rPr>
              <a:t>(2)</a:t>
            </a:r>
          </a:p>
          <a:p>
            <a:r>
              <a:rPr lang="en-US" sz="1400" dirty="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.glom</a:t>
            </a:r>
            <a:r>
              <a:rPr lang="en-US" sz="1400" dirty="0">
                <a:latin typeface="Consolas" panose="020B0609020204030204" pitchFamily="49" charset="0"/>
                <a:ea typeface="Anonymous Pro" panose="02060609030202000504" pitchFamily="49" charset="0"/>
                <a:cs typeface="Consolas" panose="020B0609020204030204" pitchFamily="49" charset="0"/>
              </a:rPr>
              <a:t>().collect())</a:t>
            </a:r>
          </a:p>
          <a:p>
            <a:r>
              <a:rPr lang="en-US" sz="1400" dirty="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a:latin typeface="Consolas" panose="020B0609020204030204" pitchFamily="49" charset="0"/>
                <a:ea typeface="Anonymous Pro" panose="02060609030202000504" pitchFamily="49" charset="0"/>
                <a:cs typeface="Consolas" panose="020B0609020204030204" pitchFamily="49" charset="0"/>
              </a:rPr>
              <a:t>.glom</a:t>
            </a:r>
            <a:r>
              <a:rPr lang="en-US" sz="1400" dirty="0">
                <a:latin typeface="Consolas" panose="020B0609020204030204" pitchFamily="49" charset="0"/>
                <a:ea typeface="Anonymous Pro" panose="02060609030202000504" pitchFamily="49" charset="0"/>
                <a:cs typeface="Consolas" panose="020B0609020204030204" pitchFamily="49" charset="0"/>
              </a:rPr>
              <a:t>().collect())</a:t>
            </a:r>
          </a:p>
        </p:txBody>
      </p:sp>
      <p:sp>
        <p:nvSpPr>
          <p:cNvPr id="17" name="TextBox 16"/>
          <p:cNvSpPr txBox="1"/>
          <p:nvPr/>
        </p:nvSpPr>
        <p:spPr>
          <a:xfrm>
            <a:off x="8169662" y="4481240"/>
            <a:ext cx="4913764" cy="738664"/>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1], [2, 3], [4, 5</a:t>
            </a:r>
            <a:r>
              <a:rPr lang="en-US" sz="1400" dirty="0" smtClean="0">
                <a:latin typeface="Consolas" panose="020B0609020204030204" pitchFamily="49" charset="0"/>
                <a:cs typeface="Consolas" panose="020B0609020204030204" pitchFamily="49" charset="0"/>
              </a:rPr>
              <a:t>]]</a:t>
            </a:r>
          </a:p>
          <a:p>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1], [2, 3, 4, 5</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pic>
        <p:nvPicPr>
          <p:cNvPr id="18" name="Picture 17"/>
          <p:cNvPicPr>
            <a:picLocks noChangeAspect="1"/>
          </p:cNvPicPr>
          <p:nvPr/>
        </p:nvPicPr>
        <p:blipFill>
          <a:blip r:embed="rId5"/>
          <a:stretch>
            <a:fillRect/>
          </a:stretch>
        </p:blipFill>
        <p:spPr>
          <a:xfrm>
            <a:off x="8913841" y="3815581"/>
            <a:ext cx="542450" cy="542450"/>
          </a:xfrm>
          <a:prstGeom prst="rect">
            <a:avLst/>
          </a:prstGeom>
        </p:spPr>
      </p:pic>
      <p:sp>
        <p:nvSpPr>
          <p:cNvPr id="21" name="TextBox 20"/>
          <p:cNvSpPr txBox="1"/>
          <p:nvPr/>
        </p:nvSpPr>
        <p:spPr>
          <a:xfrm>
            <a:off x="7837927" y="4460933"/>
            <a:ext cx="516367" cy="338554"/>
          </a:xfrm>
          <a:prstGeom prst="rect">
            <a:avLst/>
          </a:prstGeom>
          <a:noFill/>
        </p:spPr>
        <p:txBody>
          <a:bodyPr wrap="square" rtlCol="0">
            <a:spAutoFit/>
          </a:bodyPr>
          <a:lstStyle/>
          <a:p>
            <a:r>
              <a:rPr lang="en-US" sz="1600" b="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22" name="TextBox 21"/>
          <p:cNvSpPr txBox="1"/>
          <p:nvPr/>
        </p:nvSpPr>
        <p:spPr>
          <a:xfrm>
            <a:off x="7848560" y="4880682"/>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1482AC"/>
              </a:solidFill>
            </a:endParaRPr>
          </a:p>
        </p:txBody>
      </p:sp>
      <p:sp>
        <p:nvSpPr>
          <p:cNvPr id="25" name="TextBox 24"/>
          <p:cNvSpPr txBox="1"/>
          <p:nvPr/>
        </p:nvSpPr>
        <p:spPr>
          <a:xfrm>
            <a:off x="6032127" y="2681191"/>
            <a:ext cx="4834284" cy="307777"/>
          </a:xfrm>
          <a:prstGeom prst="rect">
            <a:avLst/>
          </a:prstGeom>
          <a:noFill/>
        </p:spPr>
        <p:txBody>
          <a:bodyPr wrap="square" rtlCol="0">
            <a:spAutoFit/>
          </a:bodyPr>
          <a:lstStyle/>
          <a:p>
            <a:r>
              <a:rPr lang="en-US" sz="1400" b="1" dirty="0" smtClean="0">
                <a:latin typeface="Consolas" panose="020B0609020204030204" pitchFamily="49" charset="0"/>
                <a:cs typeface="Consolas" panose="020B0609020204030204" pitchFamily="49" charset="0"/>
              </a:rPr>
              <a:t>coalesce(</a:t>
            </a:r>
            <a:r>
              <a:rPr lang="en-US" sz="1400" b="1" i="1" dirty="0" err="1" smtClean="0">
                <a:solidFill>
                  <a:srgbClr val="915CCC"/>
                </a:solidFill>
                <a:latin typeface="Consolas" panose="020B0609020204030204" pitchFamily="49" charset="0"/>
                <a:cs typeface="Consolas" panose="020B0609020204030204" pitchFamily="49" charset="0"/>
              </a:rPr>
              <a:t>numPartitions</a:t>
            </a:r>
            <a:r>
              <a:rPr lang="en-US" sz="1400" b="1" i="1" dirty="0" smtClean="0">
                <a:solidFill>
                  <a:srgbClr val="915CCC"/>
                </a:solidFill>
                <a:latin typeface="Consolas" panose="020B0609020204030204" pitchFamily="49" charset="0"/>
                <a:cs typeface="Consolas" panose="020B0609020204030204" pitchFamily="49" charset="0"/>
              </a:rPr>
              <a:t>, shuffle=False</a:t>
            </a:r>
            <a:r>
              <a:rPr lang="en-US" sz="1400" b="1" dirty="0" smtClean="0">
                <a:latin typeface="Consolas" panose="020B0609020204030204" pitchFamily="49" charset="0"/>
                <a:cs typeface="Consolas" panose="020B0609020204030204" pitchFamily="49" charset="0"/>
              </a:rPr>
              <a:t>)</a:t>
            </a:r>
            <a:endParaRPr lang="en-US" sz="1400" b="1" dirty="0">
              <a:latin typeface="Consolas" panose="020B0609020204030204" pitchFamily="49" charset="0"/>
              <a:cs typeface="Consolas" panose="020B0609020204030204" pitchFamily="49" charset="0"/>
            </a:endParaRPr>
          </a:p>
        </p:txBody>
      </p:sp>
      <p:sp>
        <p:nvSpPr>
          <p:cNvPr id="26" name="TextBox 25"/>
          <p:cNvSpPr txBox="1"/>
          <p:nvPr/>
        </p:nvSpPr>
        <p:spPr>
          <a:xfrm>
            <a:off x="4903618" y="2264752"/>
            <a:ext cx="7288382" cy="369332"/>
          </a:xfrm>
          <a:prstGeom prst="rect">
            <a:avLst/>
          </a:prstGeom>
          <a:noFill/>
        </p:spPr>
        <p:txBody>
          <a:bodyPr wrap="square" rtlCol="0">
            <a:spAutoFit/>
          </a:bodyPr>
          <a:lstStyle/>
          <a:p>
            <a:r>
              <a:rPr lang="en-US" dirty="0" smtClean="0"/>
              <a:t>Return a new RDD which is reduced to a smaller number of partitions</a:t>
            </a:r>
            <a:endParaRPr lang="en-US" dirty="0"/>
          </a:p>
        </p:txBody>
      </p:sp>
      <p:pic>
        <p:nvPicPr>
          <p:cNvPr id="28" name="Picture 2" descr="http://www.insideoutretreats.com/site/images/TransformationButterfli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TextBox 30"/>
          <p:cNvSpPr txBox="1"/>
          <p:nvPr/>
        </p:nvSpPr>
        <p:spPr>
          <a:xfrm>
            <a:off x="1735279" y="5239409"/>
            <a:ext cx="6038222" cy="954107"/>
          </a:xfrm>
          <a:prstGeom prst="rect">
            <a:avLst/>
          </a:prstGeom>
          <a:noFill/>
        </p:spPr>
        <p:txBody>
          <a:bodyPr wrap="square" rtlCol="0">
            <a:spAutoFit/>
          </a:bodyPr>
          <a:lstStyle/>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(Array(1, 2, 3, 4, 5), 3)</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.coalesce</a:t>
            </a:r>
            <a:r>
              <a:rPr lang="en-US" sz="1400" dirty="0">
                <a:latin typeface="Consolas" panose="020B0609020204030204" pitchFamily="49" charset="0"/>
                <a:ea typeface="Anonymous Pro" panose="02060609030202000504" pitchFamily="49" charset="0"/>
                <a:cs typeface="Consolas" panose="020B0609020204030204" pitchFamily="49" charset="0"/>
              </a:rPr>
              <a:t>(2)</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xOut</a:t>
            </a:r>
            <a:r>
              <a:rPr lang="en-US" sz="1400" dirty="0">
                <a:solidFill>
                  <a:srgbClr val="1482AC"/>
                </a:solidFill>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.glom</a:t>
            </a:r>
            <a:r>
              <a:rPr lang="en-US" sz="1400" dirty="0">
                <a:latin typeface="Consolas" panose="020B0609020204030204" pitchFamily="49" charset="0"/>
                <a:ea typeface="Anonymous Pro" panose="02060609030202000504" pitchFamily="49" charset="0"/>
                <a:cs typeface="Consolas" panose="020B0609020204030204" pitchFamily="49" charset="0"/>
              </a:rPr>
              <a:t>().collect()</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yOut</a:t>
            </a:r>
            <a:r>
              <a:rPr lang="en-US" sz="1400" dirty="0">
                <a:solidFill>
                  <a:srgbClr val="1482AC"/>
                </a:solidFill>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a:latin typeface="Consolas" panose="020B0609020204030204" pitchFamily="49" charset="0"/>
                <a:ea typeface="Anonymous Pro" panose="02060609030202000504" pitchFamily="49" charset="0"/>
                <a:cs typeface="Consolas" panose="020B0609020204030204" pitchFamily="49" charset="0"/>
              </a:rPr>
              <a:t>.glom</a:t>
            </a:r>
            <a:r>
              <a:rPr lang="en-US" sz="1400" dirty="0">
                <a:latin typeface="Consolas" panose="020B0609020204030204" pitchFamily="49" charset="0"/>
                <a:ea typeface="Anonymous Pro" panose="02060609030202000504" pitchFamily="49" charset="0"/>
                <a:cs typeface="Consolas" panose="020B0609020204030204" pitchFamily="49" charset="0"/>
              </a:rPr>
              <a:t>().collect()</a:t>
            </a:r>
          </a:p>
        </p:txBody>
      </p:sp>
      <p:cxnSp>
        <p:nvCxnSpPr>
          <p:cNvPr id="39" name="Straight Connector 38"/>
          <p:cNvCxnSpPr/>
          <p:nvPr/>
        </p:nvCxnSpPr>
        <p:spPr>
          <a:xfrm>
            <a:off x="8781309" y="317413"/>
            <a:ext cx="306228" cy="3239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622908" y="425802"/>
            <a:ext cx="193793" cy="338554"/>
          </a:xfrm>
          <a:prstGeom prst="rect">
            <a:avLst/>
          </a:prstGeom>
          <a:noFill/>
        </p:spPr>
        <p:txBody>
          <a:bodyPr wrap="square" rtlCol="0">
            <a:spAutoFit/>
          </a:bodyPr>
          <a:lstStyle/>
          <a:p>
            <a:r>
              <a:rPr lang="en-US" sz="1600" dirty="0" smtClean="0"/>
              <a:t>C</a:t>
            </a:r>
            <a:endParaRPr lang="en-US" sz="1600" dirty="0"/>
          </a:p>
        </p:txBody>
      </p:sp>
      <p:sp>
        <p:nvSpPr>
          <p:cNvPr id="41" name="TextBox 40"/>
          <p:cNvSpPr txBox="1"/>
          <p:nvPr/>
        </p:nvSpPr>
        <p:spPr>
          <a:xfrm>
            <a:off x="6056422" y="989112"/>
            <a:ext cx="193793" cy="338554"/>
          </a:xfrm>
          <a:prstGeom prst="rect">
            <a:avLst/>
          </a:prstGeom>
          <a:noFill/>
        </p:spPr>
        <p:txBody>
          <a:bodyPr wrap="square" rtlCol="0">
            <a:spAutoFit/>
          </a:bodyPr>
          <a:lstStyle/>
          <a:p>
            <a:r>
              <a:rPr lang="en-US" sz="1600" dirty="0"/>
              <a:t>B</a:t>
            </a:r>
          </a:p>
        </p:txBody>
      </p:sp>
      <p:cxnSp>
        <p:nvCxnSpPr>
          <p:cNvPr id="46" name="Straight Connector 45"/>
          <p:cNvCxnSpPr/>
          <p:nvPr/>
        </p:nvCxnSpPr>
        <p:spPr>
          <a:xfrm>
            <a:off x="5699477" y="455405"/>
            <a:ext cx="306228" cy="3239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5541076" y="563794"/>
            <a:ext cx="193793" cy="338554"/>
          </a:xfrm>
          <a:prstGeom prst="rect">
            <a:avLst/>
          </a:prstGeom>
          <a:noFill/>
        </p:spPr>
        <p:txBody>
          <a:bodyPr wrap="square" rtlCol="0">
            <a:spAutoFit/>
          </a:bodyPr>
          <a:lstStyle/>
          <a:p>
            <a:r>
              <a:rPr lang="en-US" sz="1600" dirty="0" smtClean="0"/>
              <a:t>C</a:t>
            </a:r>
            <a:endParaRPr lang="en-US" sz="1600" dirty="0"/>
          </a:p>
        </p:txBody>
      </p:sp>
      <p:cxnSp>
        <p:nvCxnSpPr>
          <p:cNvPr id="58" name="Straight Connector 57"/>
          <p:cNvCxnSpPr/>
          <p:nvPr/>
        </p:nvCxnSpPr>
        <p:spPr>
          <a:xfrm>
            <a:off x="6172369" y="935533"/>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472585" y="1425973"/>
            <a:ext cx="193793" cy="338554"/>
          </a:xfrm>
          <a:prstGeom prst="rect">
            <a:avLst/>
          </a:prstGeom>
          <a:noFill/>
        </p:spPr>
        <p:txBody>
          <a:bodyPr wrap="square" rtlCol="0">
            <a:spAutoFit/>
          </a:bodyPr>
          <a:lstStyle/>
          <a:p>
            <a:r>
              <a:rPr lang="en-US" sz="1600" dirty="0"/>
              <a:t>A</a:t>
            </a:r>
          </a:p>
        </p:txBody>
      </p:sp>
      <p:cxnSp>
        <p:nvCxnSpPr>
          <p:cNvPr id="60" name="Straight Connector 59"/>
          <p:cNvCxnSpPr/>
          <p:nvPr/>
        </p:nvCxnSpPr>
        <p:spPr>
          <a:xfrm>
            <a:off x="9325321" y="873741"/>
            <a:ext cx="723602" cy="7150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9253641" y="1162940"/>
            <a:ext cx="500945" cy="338554"/>
          </a:xfrm>
          <a:prstGeom prst="rect">
            <a:avLst/>
          </a:prstGeom>
          <a:noFill/>
        </p:spPr>
        <p:txBody>
          <a:bodyPr wrap="square" rtlCol="0">
            <a:spAutoFit/>
          </a:bodyPr>
          <a:lstStyle/>
          <a:p>
            <a:r>
              <a:rPr lang="en-US" sz="1600" dirty="0" smtClean="0"/>
              <a:t>AB</a:t>
            </a:r>
            <a:endParaRPr lang="en-US" sz="1600" dirty="0"/>
          </a:p>
        </p:txBody>
      </p:sp>
      <p:cxnSp>
        <p:nvCxnSpPr>
          <p:cNvPr id="62" name="Straight Connector 61"/>
          <p:cNvCxnSpPr/>
          <p:nvPr/>
        </p:nvCxnSpPr>
        <p:spPr>
          <a:xfrm>
            <a:off x="6574561" y="1327926"/>
            <a:ext cx="372268" cy="393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7167639" y="1267551"/>
            <a:ext cx="1691881" cy="126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Arrow Connector 63"/>
          <p:cNvCxnSpPr/>
          <p:nvPr/>
        </p:nvCxnSpPr>
        <p:spPr>
          <a:xfrm>
            <a:off x="6429477" y="587601"/>
            <a:ext cx="1691881" cy="126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65" name="Picture 4" descr="http://pixabay.com/static/uploads/photo/2012/04/24/11/21/merging-39400_64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270089" y="156159"/>
            <a:ext cx="759121" cy="759121"/>
          </a:xfrm>
          <a:prstGeom prst="rect">
            <a:avLst/>
          </a:prstGeom>
          <a:noFill/>
          <a:extLst>
            <a:ext uri="{909E8E84-426E-40dd-AFC4-6F175D3DCCD1}">
              <a14:hiddenFill xmlns:a14="http://schemas.microsoft.com/office/drawing/2010/main" xmlns="">
                <a:solidFill>
                  <a:srgbClr val="FFFFFF"/>
                </a:solidFill>
              </a14:hiddenFill>
            </a:ext>
          </a:extLst>
        </p:spPr>
      </p:pic>
      <p:pic>
        <p:nvPicPr>
          <p:cNvPr id="66" name="Picture 3" descr="C:\Dropbox\Databricks\images etc\green (Mobil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95483" y="1901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cxnSp>
        <p:nvCxnSpPr>
          <p:cNvPr id="67" name="Straight Connector 66"/>
          <p:cNvCxnSpPr/>
          <p:nvPr/>
        </p:nvCxnSpPr>
        <p:spPr>
          <a:xfrm flipH="1">
            <a:off x="11078295" y="50800"/>
            <a:ext cx="191794" cy="90424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15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t>
            </a:r>
            <a:r>
              <a:rPr lang="en-US" dirty="0" err="1" smtClean="0"/>
              <a:t>eyBy</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TextBox 19"/>
          <p:cNvSpPr txBox="1"/>
          <p:nvPr/>
        </p:nvSpPr>
        <p:spPr>
          <a:xfrm>
            <a:off x="1734400" y="2869122"/>
            <a:ext cx="650755" cy="307777"/>
          </a:xfrm>
          <a:prstGeom prst="rect">
            <a:avLst/>
          </a:prstGeom>
          <a:noFill/>
        </p:spPr>
        <p:txBody>
          <a:bodyPr wrap="square" rtlCol="0">
            <a:spAutoFit/>
          </a:bodyPr>
          <a:lstStyle/>
          <a:p>
            <a:r>
              <a:rPr lang="en-US" sz="1400" dirty="0" smtClean="0">
                <a:solidFill>
                  <a:schemeClr val="bg1"/>
                </a:solidFill>
              </a:rPr>
              <a:t>James</a:t>
            </a:r>
            <a:endParaRPr lang="en-US" sz="1400" dirty="0">
              <a:solidFill>
                <a:schemeClr val="bg1"/>
              </a:solidFill>
            </a:endParaRPr>
          </a:p>
        </p:txBody>
      </p:sp>
      <p:sp>
        <p:nvSpPr>
          <p:cNvPr id="22" name="TextBox 21"/>
          <p:cNvSpPr txBox="1"/>
          <p:nvPr/>
        </p:nvSpPr>
        <p:spPr>
          <a:xfrm>
            <a:off x="2126749" y="3229948"/>
            <a:ext cx="649352" cy="307777"/>
          </a:xfrm>
          <a:prstGeom prst="rect">
            <a:avLst/>
          </a:prstGeom>
          <a:noFill/>
        </p:spPr>
        <p:txBody>
          <a:bodyPr wrap="square" rtlCol="0">
            <a:spAutoFit/>
          </a:bodyPr>
          <a:lstStyle/>
          <a:p>
            <a:r>
              <a:rPr lang="en-US" sz="1400" dirty="0" smtClean="0">
                <a:solidFill>
                  <a:schemeClr val="bg1"/>
                </a:solidFill>
              </a:rPr>
              <a:t>Anna</a:t>
            </a:r>
            <a:endParaRPr lang="en-US" sz="1400" dirty="0">
              <a:solidFill>
                <a:schemeClr val="bg1"/>
              </a:solidFill>
            </a:endParaRPr>
          </a:p>
        </p:txBody>
      </p:sp>
      <p:cxnSp>
        <p:nvCxnSpPr>
          <p:cNvPr id="43" name="Straight Arrow Connector 42"/>
          <p:cNvCxnSpPr/>
          <p:nvPr/>
        </p:nvCxnSpPr>
        <p:spPr>
          <a:xfrm>
            <a:off x="5722893" y="4365057"/>
            <a:ext cx="2193886" cy="2021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545878" y="3566403"/>
            <a:ext cx="568225" cy="305652"/>
          </a:xfrm>
          <a:prstGeom prst="rect">
            <a:avLst/>
          </a:prstGeom>
          <a:noFill/>
        </p:spPr>
        <p:txBody>
          <a:bodyPr wrap="square" rtlCol="0">
            <a:spAutoFit/>
          </a:bodyPr>
          <a:lstStyle/>
          <a:p>
            <a:r>
              <a:rPr lang="en-US" sz="1400" dirty="0" smtClean="0">
                <a:solidFill>
                  <a:schemeClr val="bg1"/>
                </a:solidFill>
              </a:rPr>
              <a:t>Fred</a:t>
            </a:r>
            <a:endParaRPr lang="en-US" sz="1400" dirty="0">
              <a:solidFill>
                <a:schemeClr val="bg1"/>
              </a:solidFill>
            </a:endParaRPr>
          </a:p>
        </p:txBody>
      </p:sp>
      <p:sp>
        <p:nvSpPr>
          <p:cNvPr id="12" name="Rectangle 11"/>
          <p:cNvSpPr/>
          <p:nvPr/>
        </p:nvSpPr>
        <p:spPr>
          <a:xfrm>
            <a:off x="2864353" y="394783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898685" y="3985622"/>
            <a:ext cx="820132" cy="307777"/>
          </a:xfrm>
          <a:prstGeom prst="rect">
            <a:avLst/>
          </a:prstGeom>
          <a:noFill/>
        </p:spPr>
        <p:txBody>
          <a:bodyPr wrap="square" rtlCol="0">
            <a:spAutoFit/>
          </a:bodyPr>
          <a:lstStyle/>
          <a:p>
            <a:r>
              <a:rPr lang="en-US" sz="1400" dirty="0" smtClean="0">
                <a:solidFill>
                  <a:schemeClr val="bg1"/>
                </a:solidFill>
              </a:rPr>
              <a:t>John</a:t>
            </a:r>
            <a:endParaRPr lang="en-US" sz="1400" dirty="0">
              <a:solidFill>
                <a:schemeClr val="bg1"/>
              </a:solidFill>
            </a:endParaRPr>
          </a:p>
        </p:txBody>
      </p:sp>
      <p:sp>
        <p:nvSpPr>
          <p:cNvPr id="34" name="TextBox 33"/>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pic>
        <p:nvPicPr>
          <p:cNvPr id="35" name="Picture 3" descr="C:\Dropbox\Databricks\images etc\green (Mobi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8237425" y="3947837"/>
            <a:ext cx="2519122" cy="1079995"/>
            <a:chOff x="7660526" y="3985622"/>
            <a:chExt cx="2519122" cy="1079995"/>
          </a:xfrm>
        </p:grpSpPr>
        <p:sp>
          <p:nvSpPr>
            <p:cNvPr id="21" name="Rectangle 20"/>
            <p:cNvSpPr/>
            <p:nvPr/>
          </p:nvSpPr>
          <p:spPr>
            <a:xfrm>
              <a:off x="7660526" y="3985622"/>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675274" y="3992686"/>
              <a:ext cx="344792" cy="307777"/>
            </a:xfrm>
            <a:prstGeom prst="rect">
              <a:avLst/>
            </a:prstGeom>
            <a:solidFill>
              <a:srgbClr val="7030A0"/>
            </a:solidFill>
          </p:spPr>
          <p:txBody>
            <a:bodyPr wrap="square" rtlCol="0">
              <a:spAutoFit/>
            </a:bodyPr>
            <a:lstStyle/>
            <a:p>
              <a:pPr algn="ctr"/>
              <a:r>
                <a:rPr lang="en-US" sz="1400" dirty="0" smtClean="0">
                  <a:solidFill>
                    <a:schemeClr val="bg1"/>
                  </a:solidFill>
                </a:rPr>
                <a:t>J</a:t>
              </a:r>
              <a:endParaRPr lang="en-US" sz="1400" dirty="0">
                <a:solidFill>
                  <a:schemeClr val="bg1"/>
                </a:solidFill>
              </a:endParaRPr>
            </a:p>
          </p:txBody>
        </p:sp>
        <p:sp>
          <p:nvSpPr>
            <p:cNvPr id="27" name="TextBox 26"/>
            <p:cNvSpPr txBox="1"/>
            <p:nvPr/>
          </p:nvSpPr>
          <p:spPr>
            <a:xfrm>
              <a:off x="8024470" y="3985622"/>
              <a:ext cx="1742369" cy="307777"/>
            </a:xfrm>
            <a:prstGeom prst="rect">
              <a:avLst/>
            </a:prstGeom>
            <a:noFill/>
          </p:spPr>
          <p:txBody>
            <a:bodyPr wrap="square" rtlCol="0">
              <a:spAutoFit/>
            </a:bodyPr>
            <a:lstStyle/>
            <a:p>
              <a:r>
                <a:rPr lang="en-US" sz="1400" dirty="0" smtClean="0">
                  <a:solidFill>
                    <a:schemeClr val="bg1"/>
                  </a:solidFill>
                </a:rPr>
                <a:t>“John”</a:t>
              </a:r>
              <a:endParaRPr lang="en-US" sz="1400" dirty="0">
                <a:solidFill>
                  <a:schemeClr val="bg1"/>
                </a:solidFill>
              </a:endParaRPr>
            </a:p>
          </p:txBody>
        </p:sp>
      </p:grpSp>
      <p:sp>
        <p:nvSpPr>
          <p:cNvPr id="16" name="Rounded Rectangle 15"/>
          <p:cNvSpPr/>
          <p:nvPr/>
        </p:nvSpPr>
        <p:spPr>
          <a:xfrm>
            <a:off x="2748348" y="3817200"/>
            <a:ext cx="2777319" cy="1309967"/>
          </a:xfrm>
          <a:prstGeom prst="roundRect">
            <a:avLst/>
          </a:prstGeom>
          <a:noFill/>
          <a:ln w="41275">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175982" y="4949827"/>
            <a:ext cx="605698" cy="276999"/>
          </a:xfrm>
          <a:prstGeom prst="rect">
            <a:avLst/>
          </a:prstGeom>
          <a:noFill/>
        </p:spPr>
        <p:txBody>
          <a:bodyPr wrap="square" rtlCol="0">
            <a:spAutoFit/>
          </a:bodyPr>
          <a:lstStyle/>
          <a:p>
            <a:r>
              <a:rPr lang="en-US" sz="1200" dirty="0" smtClean="0"/>
              <a:t>emits</a:t>
            </a:r>
            <a:endParaRPr lang="en-US" sz="1200" dirty="0"/>
          </a:p>
        </p:txBody>
      </p:sp>
      <p:cxnSp>
        <p:nvCxnSpPr>
          <p:cNvPr id="18" name="Straight Arrow Connector 17"/>
          <p:cNvCxnSpPr/>
          <p:nvPr/>
        </p:nvCxnSpPr>
        <p:spPr>
          <a:xfrm flipH="1">
            <a:off x="2132328" y="4978538"/>
            <a:ext cx="520733"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812821" y="4778483"/>
            <a:ext cx="605698" cy="400110"/>
          </a:xfrm>
          <a:prstGeom prst="rect">
            <a:avLst/>
          </a:prstGeom>
          <a:noFill/>
        </p:spPr>
        <p:txBody>
          <a:bodyPr wrap="square" rtlCol="0">
            <a:spAutoFit/>
          </a:bodyPr>
          <a:lstStyle/>
          <a:p>
            <a:r>
              <a:rPr lang="en-US" sz="2000" dirty="0" smtClean="0"/>
              <a:t>‘J’</a:t>
            </a:r>
            <a:endParaRPr lang="en-US" sz="1600" dirty="0"/>
          </a:p>
        </p:txBody>
      </p:sp>
    </p:spTree>
    <p:extLst>
      <p:ext uri="{BB962C8B-B14F-4D97-AF65-F5344CB8AC3E}">
        <p14:creationId xmlns:p14="http://schemas.microsoft.com/office/powerpoint/2010/main" val="2143392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keyBy</a:t>
            </a:r>
            <a:endParaRPr lang="en-US" dirty="0"/>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TextBox 19"/>
          <p:cNvSpPr txBox="1"/>
          <p:nvPr/>
        </p:nvSpPr>
        <p:spPr>
          <a:xfrm>
            <a:off x="1734400" y="2869122"/>
            <a:ext cx="650755" cy="307777"/>
          </a:xfrm>
          <a:prstGeom prst="rect">
            <a:avLst/>
          </a:prstGeom>
          <a:noFill/>
        </p:spPr>
        <p:txBody>
          <a:bodyPr wrap="square" rtlCol="0">
            <a:spAutoFit/>
          </a:bodyPr>
          <a:lstStyle/>
          <a:p>
            <a:r>
              <a:rPr lang="en-US" sz="1400" dirty="0" smtClean="0">
                <a:solidFill>
                  <a:schemeClr val="bg1"/>
                </a:solidFill>
              </a:rPr>
              <a:t>James</a:t>
            </a:r>
            <a:endParaRPr lang="en-US" sz="1400" dirty="0">
              <a:solidFill>
                <a:schemeClr val="bg1"/>
              </a:solidFill>
            </a:endParaRPr>
          </a:p>
        </p:txBody>
      </p:sp>
      <p:sp>
        <p:nvSpPr>
          <p:cNvPr id="22" name="TextBox 21"/>
          <p:cNvSpPr txBox="1"/>
          <p:nvPr/>
        </p:nvSpPr>
        <p:spPr>
          <a:xfrm>
            <a:off x="2126749" y="3229948"/>
            <a:ext cx="649352" cy="307777"/>
          </a:xfrm>
          <a:prstGeom prst="rect">
            <a:avLst/>
          </a:prstGeom>
          <a:noFill/>
        </p:spPr>
        <p:txBody>
          <a:bodyPr wrap="square" rtlCol="0">
            <a:spAutoFit/>
          </a:bodyPr>
          <a:lstStyle/>
          <a:p>
            <a:r>
              <a:rPr lang="en-US" sz="1400" dirty="0" smtClean="0">
                <a:solidFill>
                  <a:schemeClr val="bg1"/>
                </a:solidFill>
              </a:rPr>
              <a:t>Anna</a:t>
            </a:r>
            <a:endParaRPr lang="en-US" sz="1400" dirty="0">
              <a:solidFill>
                <a:schemeClr val="bg1"/>
              </a:solidFill>
            </a:endParaRPr>
          </a:p>
        </p:txBody>
      </p:sp>
      <p:cxnSp>
        <p:nvCxnSpPr>
          <p:cNvPr id="18" name="Straight Arrow Connector 17"/>
          <p:cNvCxnSpPr/>
          <p:nvPr/>
        </p:nvCxnSpPr>
        <p:spPr>
          <a:xfrm flipH="1">
            <a:off x="1769135" y="4602290"/>
            <a:ext cx="520733"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49628" y="4402235"/>
            <a:ext cx="605698" cy="400110"/>
          </a:xfrm>
          <a:prstGeom prst="rect">
            <a:avLst/>
          </a:prstGeom>
          <a:noFill/>
        </p:spPr>
        <p:txBody>
          <a:bodyPr wrap="square" rtlCol="0">
            <a:spAutoFit/>
          </a:bodyPr>
          <a:lstStyle/>
          <a:p>
            <a:r>
              <a:rPr lang="en-US" sz="2000" dirty="0" smtClean="0"/>
              <a:t>‘F’</a:t>
            </a:r>
            <a:endParaRPr lang="en-US" sz="1600" dirty="0"/>
          </a:p>
        </p:txBody>
      </p:sp>
      <p:cxnSp>
        <p:nvCxnSpPr>
          <p:cNvPr id="43" name="Straight Arrow Connector 42"/>
          <p:cNvCxnSpPr/>
          <p:nvPr/>
        </p:nvCxnSpPr>
        <p:spPr>
          <a:xfrm>
            <a:off x="5630051" y="3771046"/>
            <a:ext cx="1958852" cy="2570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545878" y="3566403"/>
            <a:ext cx="568225" cy="305652"/>
          </a:xfrm>
          <a:prstGeom prst="rect">
            <a:avLst/>
          </a:prstGeom>
          <a:noFill/>
        </p:spPr>
        <p:txBody>
          <a:bodyPr wrap="square" rtlCol="0">
            <a:spAutoFit/>
          </a:bodyPr>
          <a:lstStyle/>
          <a:p>
            <a:r>
              <a:rPr lang="en-US" sz="1400" dirty="0" smtClean="0">
                <a:solidFill>
                  <a:schemeClr val="bg1"/>
                </a:solidFill>
              </a:rPr>
              <a:t>Fred</a:t>
            </a:r>
            <a:endParaRPr lang="en-US" sz="1400" dirty="0">
              <a:solidFill>
                <a:schemeClr val="bg1"/>
              </a:solidFill>
            </a:endParaRPr>
          </a:p>
        </p:txBody>
      </p:sp>
      <p:grpSp>
        <p:nvGrpSpPr>
          <p:cNvPr id="13" name="Group 12"/>
          <p:cNvGrpSpPr/>
          <p:nvPr/>
        </p:nvGrpSpPr>
        <p:grpSpPr>
          <a:xfrm>
            <a:off x="7824616" y="3568791"/>
            <a:ext cx="2519122" cy="1079995"/>
            <a:chOff x="7436661" y="3529425"/>
            <a:chExt cx="2519122" cy="1079995"/>
          </a:xfrm>
        </p:grpSpPr>
        <p:sp>
          <p:nvSpPr>
            <p:cNvPr id="29" name="Rectangle 28"/>
            <p:cNvSpPr/>
            <p:nvPr/>
          </p:nvSpPr>
          <p:spPr>
            <a:xfrm>
              <a:off x="7436661" y="3529425"/>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7800606" y="3529425"/>
              <a:ext cx="1067912" cy="307777"/>
            </a:xfrm>
            <a:prstGeom prst="rect">
              <a:avLst/>
            </a:prstGeom>
            <a:noFill/>
          </p:spPr>
          <p:txBody>
            <a:bodyPr wrap="square" rtlCol="0">
              <a:spAutoFit/>
            </a:bodyPr>
            <a:lstStyle/>
            <a:p>
              <a:r>
                <a:rPr lang="en-US" sz="1400" dirty="0" smtClean="0">
                  <a:solidFill>
                    <a:schemeClr val="bg1"/>
                  </a:solidFill>
                </a:rPr>
                <a:t>“Fred”</a:t>
              </a:r>
              <a:endParaRPr lang="en-US" sz="1400" dirty="0">
                <a:solidFill>
                  <a:schemeClr val="bg1"/>
                </a:solidFill>
              </a:endParaRPr>
            </a:p>
          </p:txBody>
        </p:sp>
        <p:sp>
          <p:nvSpPr>
            <p:cNvPr id="32" name="TextBox 31"/>
            <p:cNvSpPr txBox="1"/>
            <p:nvPr/>
          </p:nvSpPr>
          <p:spPr>
            <a:xfrm>
              <a:off x="7451409" y="3536489"/>
              <a:ext cx="344792" cy="307777"/>
            </a:xfrm>
            <a:prstGeom prst="rect">
              <a:avLst/>
            </a:prstGeom>
            <a:solidFill>
              <a:srgbClr val="FFFF00"/>
            </a:solidFill>
          </p:spPr>
          <p:txBody>
            <a:bodyPr wrap="square" rtlCol="0">
              <a:spAutoFit/>
            </a:bodyPr>
            <a:lstStyle/>
            <a:p>
              <a:pPr algn="ctr"/>
              <a:r>
                <a:rPr lang="en-US" sz="1400" dirty="0" smtClean="0"/>
                <a:t>F</a:t>
              </a:r>
              <a:endParaRPr lang="en-US" sz="1400" dirty="0"/>
            </a:p>
          </p:txBody>
        </p:sp>
      </p:grpSp>
      <p:sp>
        <p:nvSpPr>
          <p:cNvPr id="34" name="TextBox 33"/>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pic>
        <p:nvPicPr>
          <p:cNvPr id="35" name="Picture 3" descr="C:\Dropbox\Databricks\images etc\green (Mobi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8237425" y="3947837"/>
            <a:ext cx="2519122" cy="1079995"/>
            <a:chOff x="7660526" y="3985622"/>
            <a:chExt cx="2519122" cy="1079995"/>
          </a:xfrm>
        </p:grpSpPr>
        <p:sp>
          <p:nvSpPr>
            <p:cNvPr id="21" name="Rectangle 20"/>
            <p:cNvSpPr/>
            <p:nvPr/>
          </p:nvSpPr>
          <p:spPr>
            <a:xfrm>
              <a:off x="7660526" y="3985622"/>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675274" y="3992686"/>
              <a:ext cx="344792" cy="307777"/>
            </a:xfrm>
            <a:prstGeom prst="rect">
              <a:avLst/>
            </a:prstGeom>
            <a:solidFill>
              <a:srgbClr val="7030A0"/>
            </a:solidFill>
          </p:spPr>
          <p:txBody>
            <a:bodyPr wrap="square" rtlCol="0">
              <a:spAutoFit/>
            </a:bodyPr>
            <a:lstStyle/>
            <a:p>
              <a:pPr algn="ctr"/>
              <a:r>
                <a:rPr lang="en-US" sz="1400" dirty="0" smtClean="0">
                  <a:solidFill>
                    <a:schemeClr val="bg1"/>
                  </a:solidFill>
                </a:rPr>
                <a:t>J</a:t>
              </a:r>
              <a:endParaRPr lang="en-US" sz="1400" dirty="0">
                <a:solidFill>
                  <a:schemeClr val="bg1"/>
                </a:solidFill>
              </a:endParaRPr>
            </a:p>
          </p:txBody>
        </p:sp>
        <p:sp>
          <p:nvSpPr>
            <p:cNvPr id="27" name="TextBox 26"/>
            <p:cNvSpPr txBox="1"/>
            <p:nvPr/>
          </p:nvSpPr>
          <p:spPr>
            <a:xfrm>
              <a:off x="8024470" y="3985622"/>
              <a:ext cx="1742369" cy="307777"/>
            </a:xfrm>
            <a:prstGeom prst="rect">
              <a:avLst/>
            </a:prstGeom>
            <a:noFill/>
          </p:spPr>
          <p:txBody>
            <a:bodyPr wrap="square" rtlCol="0">
              <a:spAutoFit/>
            </a:bodyPr>
            <a:lstStyle/>
            <a:p>
              <a:r>
                <a:rPr lang="en-US" sz="1400" dirty="0" smtClean="0">
                  <a:solidFill>
                    <a:schemeClr val="bg1"/>
                  </a:solidFill>
                </a:rPr>
                <a:t>“John”</a:t>
              </a:r>
              <a:endParaRPr lang="en-US" sz="1400" dirty="0">
                <a:solidFill>
                  <a:schemeClr val="bg1"/>
                </a:solidFill>
              </a:endParaRPr>
            </a:p>
          </p:txBody>
        </p:sp>
      </p:grpSp>
      <p:sp>
        <p:nvSpPr>
          <p:cNvPr id="16" name="Rounded Rectangle 15"/>
          <p:cNvSpPr/>
          <p:nvPr/>
        </p:nvSpPr>
        <p:spPr>
          <a:xfrm>
            <a:off x="2385155" y="3440952"/>
            <a:ext cx="2777319" cy="1309967"/>
          </a:xfrm>
          <a:prstGeom prst="roundRect">
            <a:avLst/>
          </a:prstGeom>
          <a:noFill/>
          <a:ln w="41275">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864353" y="394783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898685" y="3985622"/>
            <a:ext cx="820132" cy="307777"/>
          </a:xfrm>
          <a:prstGeom prst="rect">
            <a:avLst/>
          </a:prstGeom>
          <a:noFill/>
        </p:spPr>
        <p:txBody>
          <a:bodyPr wrap="square" rtlCol="0">
            <a:spAutoFit/>
          </a:bodyPr>
          <a:lstStyle/>
          <a:p>
            <a:r>
              <a:rPr lang="en-US" sz="1400" dirty="0" smtClean="0">
                <a:solidFill>
                  <a:schemeClr val="bg1"/>
                </a:solidFill>
              </a:rPr>
              <a:t>John</a:t>
            </a:r>
            <a:endParaRPr lang="en-US" sz="1400" dirty="0">
              <a:solidFill>
                <a:schemeClr val="bg1"/>
              </a:solidFill>
            </a:endParaRPr>
          </a:p>
        </p:txBody>
      </p:sp>
    </p:spTree>
    <p:extLst>
      <p:ext uri="{BB962C8B-B14F-4D97-AF65-F5344CB8AC3E}">
        <p14:creationId xmlns:p14="http://schemas.microsoft.com/office/powerpoint/2010/main" val="852499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734400" y="2867843"/>
            <a:ext cx="2519122" cy="1079995"/>
            <a:chOff x="1734400" y="2867843"/>
            <a:chExt cx="2519122" cy="1079995"/>
          </a:xfrm>
        </p:grpSpPr>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734400" y="2869122"/>
              <a:ext cx="650755" cy="307777"/>
            </a:xfrm>
            <a:prstGeom prst="rect">
              <a:avLst/>
            </a:prstGeom>
            <a:noFill/>
          </p:spPr>
          <p:txBody>
            <a:bodyPr wrap="square" rtlCol="0">
              <a:spAutoFit/>
            </a:bodyPr>
            <a:lstStyle/>
            <a:p>
              <a:r>
                <a:rPr lang="en-US" sz="1400" dirty="0" smtClean="0">
                  <a:solidFill>
                    <a:schemeClr val="bg1"/>
                  </a:solidFill>
                </a:rPr>
                <a:t>James</a:t>
              </a:r>
              <a:endParaRPr lang="en-US" sz="1400" dirty="0">
                <a:solidFill>
                  <a:schemeClr val="bg1"/>
                </a:solidFill>
              </a:endParaRPr>
            </a:p>
          </p:txBody>
        </p:sp>
      </p:grpSp>
      <p:grpSp>
        <p:nvGrpSpPr>
          <p:cNvPr id="10" name="Group 9"/>
          <p:cNvGrpSpPr/>
          <p:nvPr/>
        </p:nvGrpSpPr>
        <p:grpSpPr>
          <a:xfrm>
            <a:off x="7520591" y="3228486"/>
            <a:ext cx="2519122" cy="1079995"/>
            <a:chOff x="7203225" y="4828721"/>
            <a:chExt cx="2519122" cy="1079995"/>
          </a:xfrm>
        </p:grpSpPr>
        <p:sp>
          <p:nvSpPr>
            <p:cNvPr id="40" name="Rectangle 39"/>
            <p:cNvSpPr/>
            <p:nvPr/>
          </p:nvSpPr>
          <p:spPr>
            <a:xfrm>
              <a:off x="7203225" y="4828721"/>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560519" y="4833534"/>
              <a:ext cx="1067912" cy="307777"/>
            </a:xfrm>
            <a:prstGeom prst="rect">
              <a:avLst/>
            </a:prstGeom>
            <a:noFill/>
          </p:spPr>
          <p:txBody>
            <a:bodyPr wrap="square" rtlCol="0">
              <a:spAutoFit/>
            </a:bodyPr>
            <a:lstStyle/>
            <a:p>
              <a:r>
                <a:rPr lang="en-US" sz="1400" dirty="0" smtClean="0">
                  <a:solidFill>
                    <a:schemeClr val="bg1"/>
                  </a:solidFill>
                </a:rPr>
                <a:t>“Anna”</a:t>
              </a:r>
              <a:endParaRPr lang="en-US" sz="1400" dirty="0">
                <a:solidFill>
                  <a:schemeClr val="bg1"/>
                </a:solidFill>
              </a:endParaRPr>
            </a:p>
          </p:txBody>
        </p:sp>
        <p:sp>
          <p:nvSpPr>
            <p:cNvPr id="33" name="TextBox 32"/>
            <p:cNvSpPr txBox="1"/>
            <p:nvPr/>
          </p:nvSpPr>
          <p:spPr>
            <a:xfrm>
              <a:off x="7216135" y="4840598"/>
              <a:ext cx="344792" cy="307777"/>
            </a:xfrm>
            <a:prstGeom prst="rect">
              <a:avLst/>
            </a:prstGeom>
            <a:solidFill>
              <a:srgbClr val="92D050"/>
            </a:solidFill>
          </p:spPr>
          <p:txBody>
            <a:bodyPr wrap="square" rtlCol="0">
              <a:spAutoFit/>
            </a:bodyPr>
            <a:lstStyle/>
            <a:p>
              <a:pPr algn="ctr"/>
              <a:r>
                <a:rPr lang="en-US" sz="1400" dirty="0"/>
                <a:t>A</a:t>
              </a:r>
            </a:p>
          </p:txBody>
        </p:sp>
      </p:grpSp>
      <p:sp>
        <p:nvSpPr>
          <p:cNvPr id="16" name="Rounded Rectangle 15"/>
          <p:cNvSpPr/>
          <p:nvPr/>
        </p:nvSpPr>
        <p:spPr>
          <a:xfrm>
            <a:off x="1995238" y="3129347"/>
            <a:ext cx="2777319" cy="1309967"/>
          </a:xfrm>
          <a:prstGeom prst="roundRect">
            <a:avLst/>
          </a:prstGeom>
          <a:noFill/>
          <a:ln w="41275">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keyBy</a:t>
            </a:r>
            <a:endParaRPr lang="en-US" dirty="0"/>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22" name="TextBox 21"/>
          <p:cNvSpPr txBox="1"/>
          <p:nvPr/>
        </p:nvSpPr>
        <p:spPr>
          <a:xfrm>
            <a:off x="2126749" y="3229948"/>
            <a:ext cx="649352" cy="307777"/>
          </a:xfrm>
          <a:prstGeom prst="rect">
            <a:avLst/>
          </a:prstGeom>
          <a:noFill/>
        </p:spPr>
        <p:txBody>
          <a:bodyPr wrap="square" rtlCol="0">
            <a:spAutoFit/>
          </a:bodyPr>
          <a:lstStyle/>
          <a:p>
            <a:r>
              <a:rPr lang="en-US" sz="1400" dirty="0" smtClean="0">
                <a:solidFill>
                  <a:schemeClr val="bg1"/>
                </a:solidFill>
              </a:rPr>
              <a:t>Anna</a:t>
            </a:r>
            <a:endParaRPr lang="en-US" sz="1400" dirty="0">
              <a:solidFill>
                <a:schemeClr val="bg1"/>
              </a:solidFill>
            </a:endParaRPr>
          </a:p>
        </p:txBody>
      </p:sp>
      <p:cxnSp>
        <p:nvCxnSpPr>
          <p:cNvPr id="18" name="Straight Arrow Connector 17"/>
          <p:cNvCxnSpPr/>
          <p:nvPr/>
        </p:nvCxnSpPr>
        <p:spPr>
          <a:xfrm flipH="1">
            <a:off x="1379218" y="4266620"/>
            <a:ext cx="520733"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59711" y="4066565"/>
            <a:ext cx="605698" cy="400110"/>
          </a:xfrm>
          <a:prstGeom prst="rect">
            <a:avLst/>
          </a:prstGeom>
          <a:noFill/>
        </p:spPr>
        <p:txBody>
          <a:bodyPr wrap="square" rtlCol="0">
            <a:spAutoFit/>
          </a:bodyPr>
          <a:lstStyle/>
          <a:p>
            <a:r>
              <a:rPr lang="en-US" sz="2000" dirty="0" smtClean="0"/>
              <a:t>‘A’</a:t>
            </a:r>
            <a:endParaRPr lang="en-US" sz="1600" dirty="0"/>
          </a:p>
        </p:txBody>
      </p:sp>
      <p:cxnSp>
        <p:nvCxnSpPr>
          <p:cNvPr id="43" name="Straight Arrow Connector 42"/>
          <p:cNvCxnSpPr/>
          <p:nvPr/>
        </p:nvCxnSpPr>
        <p:spPr>
          <a:xfrm>
            <a:off x="5212080" y="3429000"/>
            <a:ext cx="19828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545878" y="3566403"/>
            <a:ext cx="568225" cy="305652"/>
          </a:xfrm>
          <a:prstGeom prst="rect">
            <a:avLst/>
          </a:prstGeom>
          <a:noFill/>
        </p:spPr>
        <p:txBody>
          <a:bodyPr wrap="square" rtlCol="0">
            <a:spAutoFit/>
          </a:bodyPr>
          <a:lstStyle/>
          <a:p>
            <a:r>
              <a:rPr lang="en-US" sz="1400" dirty="0" smtClean="0">
                <a:solidFill>
                  <a:schemeClr val="bg1"/>
                </a:solidFill>
              </a:rPr>
              <a:t>Fred</a:t>
            </a:r>
            <a:endParaRPr lang="en-US" sz="1400" dirty="0">
              <a:solidFill>
                <a:schemeClr val="bg1"/>
              </a:solidFill>
            </a:endParaRPr>
          </a:p>
        </p:txBody>
      </p:sp>
      <p:sp>
        <p:nvSpPr>
          <p:cNvPr id="12" name="Rectangle 11"/>
          <p:cNvSpPr/>
          <p:nvPr/>
        </p:nvSpPr>
        <p:spPr>
          <a:xfrm>
            <a:off x="2864353" y="394783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898685" y="3985622"/>
            <a:ext cx="820132" cy="307777"/>
          </a:xfrm>
          <a:prstGeom prst="rect">
            <a:avLst/>
          </a:prstGeom>
          <a:noFill/>
        </p:spPr>
        <p:txBody>
          <a:bodyPr wrap="square" rtlCol="0">
            <a:spAutoFit/>
          </a:bodyPr>
          <a:lstStyle/>
          <a:p>
            <a:r>
              <a:rPr lang="en-US" sz="1400" dirty="0" smtClean="0">
                <a:solidFill>
                  <a:schemeClr val="bg1"/>
                </a:solidFill>
              </a:rPr>
              <a:t>John</a:t>
            </a:r>
            <a:endParaRPr lang="en-US" sz="1400" dirty="0">
              <a:solidFill>
                <a:schemeClr val="bg1"/>
              </a:solidFill>
            </a:endParaRPr>
          </a:p>
        </p:txBody>
      </p:sp>
      <p:grpSp>
        <p:nvGrpSpPr>
          <p:cNvPr id="13" name="Group 12"/>
          <p:cNvGrpSpPr/>
          <p:nvPr/>
        </p:nvGrpSpPr>
        <p:grpSpPr>
          <a:xfrm>
            <a:off x="7824616" y="3568791"/>
            <a:ext cx="2519122" cy="1079995"/>
            <a:chOff x="7436661" y="3529425"/>
            <a:chExt cx="2519122" cy="1079995"/>
          </a:xfrm>
        </p:grpSpPr>
        <p:sp>
          <p:nvSpPr>
            <p:cNvPr id="29" name="Rectangle 28"/>
            <p:cNvSpPr/>
            <p:nvPr/>
          </p:nvSpPr>
          <p:spPr>
            <a:xfrm>
              <a:off x="7436661" y="3529425"/>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7800606" y="3529425"/>
              <a:ext cx="1067912" cy="307777"/>
            </a:xfrm>
            <a:prstGeom prst="rect">
              <a:avLst/>
            </a:prstGeom>
            <a:noFill/>
          </p:spPr>
          <p:txBody>
            <a:bodyPr wrap="square" rtlCol="0">
              <a:spAutoFit/>
            </a:bodyPr>
            <a:lstStyle/>
            <a:p>
              <a:r>
                <a:rPr lang="en-US" sz="1400" dirty="0" smtClean="0">
                  <a:solidFill>
                    <a:schemeClr val="bg1"/>
                  </a:solidFill>
                </a:rPr>
                <a:t>“Fred”</a:t>
              </a:r>
              <a:endParaRPr lang="en-US" sz="1400" dirty="0">
                <a:solidFill>
                  <a:schemeClr val="bg1"/>
                </a:solidFill>
              </a:endParaRPr>
            </a:p>
          </p:txBody>
        </p:sp>
        <p:sp>
          <p:nvSpPr>
            <p:cNvPr id="32" name="TextBox 31"/>
            <p:cNvSpPr txBox="1"/>
            <p:nvPr/>
          </p:nvSpPr>
          <p:spPr>
            <a:xfrm>
              <a:off x="7451409" y="3536489"/>
              <a:ext cx="344792" cy="307777"/>
            </a:xfrm>
            <a:prstGeom prst="rect">
              <a:avLst/>
            </a:prstGeom>
            <a:solidFill>
              <a:srgbClr val="FFFF00"/>
            </a:solidFill>
          </p:spPr>
          <p:txBody>
            <a:bodyPr wrap="square" rtlCol="0">
              <a:spAutoFit/>
            </a:bodyPr>
            <a:lstStyle/>
            <a:p>
              <a:pPr algn="ctr"/>
              <a:r>
                <a:rPr lang="en-US" sz="1400" dirty="0" smtClean="0"/>
                <a:t>F</a:t>
              </a:r>
              <a:endParaRPr lang="en-US" sz="1400" dirty="0"/>
            </a:p>
          </p:txBody>
        </p:sp>
      </p:grpSp>
      <p:sp>
        <p:nvSpPr>
          <p:cNvPr id="34" name="TextBox 33"/>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pic>
        <p:nvPicPr>
          <p:cNvPr id="35" name="Picture 3" descr="C:\Dropbox\Databricks\images etc\green (Mobi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8237425" y="3947837"/>
            <a:ext cx="2519122" cy="1079995"/>
            <a:chOff x="7660526" y="3985622"/>
            <a:chExt cx="2519122" cy="1079995"/>
          </a:xfrm>
        </p:grpSpPr>
        <p:sp>
          <p:nvSpPr>
            <p:cNvPr id="21" name="Rectangle 20"/>
            <p:cNvSpPr/>
            <p:nvPr/>
          </p:nvSpPr>
          <p:spPr>
            <a:xfrm>
              <a:off x="7660526" y="3985622"/>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675274" y="3992686"/>
              <a:ext cx="344792" cy="307777"/>
            </a:xfrm>
            <a:prstGeom prst="rect">
              <a:avLst/>
            </a:prstGeom>
            <a:solidFill>
              <a:srgbClr val="7030A0"/>
            </a:solidFill>
          </p:spPr>
          <p:txBody>
            <a:bodyPr wrap="square" rtlCol="0">
              <a:spAutoFit/>
            </a:bodyPr>
            <a:lstStyle/>
            <a:p>
              <a:pPr algn="ctr"/>
              <a:r>
                <a:rPr lang="en-US" sz="1400" dirty="0" smtClean="0">
                  <a:solidFill>
                    <a:schemeClr val="bg1"/>
                  </a:solidFill>
                </a:rPr>
                <a:t>J</a:t>
              </a:r>
              <a:endParaRPr lang="en-US" sz="1400" dirty="0">
                <a:solidFill>
                  <a:schemeClr val="bg1"/>
                </a:solidFill>
              </a:endParaRPr>
            </a:p>
          </p:txBody>
        </p:sp>
        <p:sp>
          <p:nvSpPr>
            <p:cNvPr id="27" name="TextBox 26"/>
            <p:cNvSpPr txBox="1"/>
            <p:nvPr/>
          </p:nvSpPr>
          <p:spPr>
            <a:xfrm>
              <a:off x="8024470" y="3985622"/>
              <a:ext cx="1742369" cy="307777"/>
            </a:xfrm>
            <a:prstGeom prst="rect">
              <a:avLst/>
            </a:prstGeom>
            <a:noFill/>
          </p:spPr>
          <p:txBody>
            <a:bodyPr wrap="square" rtlCol="0">
              <a:spAutoFit/>
            </a:bodyPr>
            <a:lstStyle/>
            <a:p>
              <a:r>
                <a:rPr lang="en-US" sz="1400" dirty="0" smtClean="0">
                  <a:solidFill>
                    <a:schemeClr val="bg1"/>
                  </a:solidFill>
                </a:rPr>
                <a:t>“John”</a:t>
              </a:r>
              <a:endParaRPr lang="en-US" sz="1400" dirty="0">
                <a:solidFill>
                  <a:schemeClr val="bg1"/>
                </a:solidFill>
              </a:endParaRPr>
            </a:p>
          </p:txBody>
        </p:sp>
      </p:grpSp>
    </p:spTree>
    <p:extLst>
      <p:ext uri="{BB962C8B-B14F-4D97-AF65-F5344CB8AC3E}">
        <p14:creationId xmlns:p14="http://schemas.microsoft.com/office/powerpoint/2010/main" val="54951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7181653" y="2867842"/>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7196401" y="2874906"/>
            <a:ext cx="344792" cy="307777"/>
          </a:xfrm>
          <a:prstGeom prst="rect">
            <a:avLst/>
          </a:prstGeom>
          <a:solidFill>
            <a:srgbClr val="7030A0"/>
          </a:solidFill>
        </p:spPr>
        <p:txBody>
          <a:bodyPr wrap="square" rtlCol="0">
            <a:spAutoFit/>
          </a:bodyPr>
          <a:lstStyle/>
          <a:p>
            <a:pPr algn="ctr"/>
            <a:r>
              <a:rPr lang="en-US" sz="1400" dirty="0" smtClean="0">
                <a:solidFill>
                  <a:schemeClr val="bg1"/>
                </a:solidFill>
              </a:rPr>
              <a:t>J</a:t>
            </a:r>
            <a:endParaRPr lang="en-US" sz="1400" dirty="0">
              <a:solidFill>
                <a:schemeClr val="bg1"/>
              </a:solidFill>
            </a:endParaRPr>
          </a:p>
        </p:txBody>
      </p:sp>
      <p:sp>
        <p:nvSpPr>
          <p:cNvPr id="45" name="TextBox 44"/>
          <p:cNvSpPr txBox="1"/>
          <p:nvPr/>
        </p:nvSpPr>
        <p:spPr>
          <a:xfrm>
            <a:off x="7545597" y="2867842"/>
            <a:ext cx="1742369" cy="307777"/>
          </a:xfrm>
          <a:prstGeom prst="rect">
            <a:avLst/>
          </a:prstGeom>
          <a:noFill/>
        </p:spPr>
        <p:txBody>
          <a:bodyPr wrap="square" rtlCol="0">
            <a:spAutoFit/>
          </a:bodyPr>
          <a:lstStyle/>
          <a:p>
            <a:r>
              <a:rPr lang="en-US" sz="1400" dirty="0" smtClean="0">
                <a:solidFill>
                  <a:schemeClr val="bg1"/>
                </a:solidFill>
              </a:rPr>
              <a:t>“James”</a:t>
            </a:r>
            <a:endParaRPr lang="en-US" sz="1400" dirty="0">
              <a:solidFill>
                <a:schemeClr val="bg1"/>
              </a:solidFill>
            </a:endParaRPr>
          </a:p>
        </p:txBody>
      </p:sp>
      <p:sp>
        <p:nvSpPr>
          <p:cNvPr id="40" name="Rectangle 39"/>
          <p:cNvSpPr/>
          <p:nvPr/>
        </p:nvSpPr>
        <p:spPr>
          <a:xfrm>
            <a:off x="7520591" y="3228486"/>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877885" y="3233299"/>
            <a:ext cx="1067912" cy="307777"/>
          </a:xfrm>
          <a:prstGeom prst="rect">
            <a:avLst/>
          </a:prstGeom>
          <a:noFill/>
        </p:spPr>
        <p:txBody>
          <a:bodyPr wrap="square" rtlCol="0">
            <a:spAutoFit/>
          </a:bodyPr>
          <a:lstStyle/>
          <a:p>
            <a:r>
              <a:rPr lang="en-US" sz="1400" dirty="0" smtClean="0">
                <a:solidFill>
                  <a:schemeClr val="bg1"/>
                </a:solidFill>
              </a:rPr>
              <a:t>“Anna”</a:t>
            </a:r>
            <a:endParaRPr lang="en-US" sz="1400" dirty="0">
              <a:solidFill>
                <a:schemeClr val="bg1"/>
              </a:solidFill>
            </a:endParaRPr>
          </a:p>
        </p:txBody>
      </p:sp>
      <p:sp>
        <p:nvSpPr>
          <p:cNvPr id="33" name="TextBox 32"/>
          <p:cNvSpPr txBox="1"/>
          <p:nvPr/>
        </p:nvSpPr>
        <p:spPr>
          <a:xfrm>
            <a:off x="7533501" y="3240363"/>
            <a:ext cx="344792" cy="307777"/>
          </a:xfrm>
          <a:prstGeom prst="rect">
            <a:avLst/>
          </a:prstGeom>
          <a:solidFill>
            <a:srgbClr val="92D050"/>
          </a:solidFill>
        </p:spPr>
        <p:txBody>
          <a:bodyPr wrap="square" rtlCol="0">
            <a:spAutoFit/>
          </a:bodyPr>
          <a:lstStyle/>
          <a:p>
            <a:pPr algn="ctr"/>
            <a:r>
              <a:rPr lang="en-US" sz="1400" dirty="0"/>
              <a:t>A</a:t>
            </a:r>
          </a:p>
        </p:txBody>
      </p:sp>
      <p:sp>
        <p:nvSpPr>
          <p:cNvPr id="16" name="Rounded Rectangle 15"/>
          <p:cNvSpPr/>
          <p:nvPr/>
        </p:nvSpPr>
        <p:spPr>
          <a:xfrm>
            <a:off x="1594811" y="2738168"/>
            <a:ext cx="2777319" cy="1309967"/>
          </a:xfrm>
          <a:prstGeom prst="roundRect">
            <a:avLst/>
          </a:prstGeom>
          <a:noFill/>
          <a:ln w="41275">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keyBy</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20" name="TextBox 19"/>
          <p:cNvSpPr txBox="1"/>
          <p:nvPr/>
        </p:nvSpPr>
        <p:spPr>
          <a:xfrm>
            <a:off x="1734400" y="2869122"/>
            <a:ext cx="650755" cy="307777"/>
          </a:xfrm>
          <a:prstGeom prst="rect">
            <a:avLst/>
          </a:prstGeom>
          <a:noFill/>
        </p:spPr>
        <p:txBody>
          <a:bodyPr wrap="square" rtlCol="0">
            <a:spAutoFit/>
          </a:bodyPr>
          <a:lstStyle/>
          <a:p>
            <a:r>
              <a:rPr lang="en-US" sz="1400" dirty="0" smtClean="0">
                <a:solidFill>
                  <a:schemeClr val="bg1"/>
                </a:solidFill>
              </a:rPr>
              <a:t>James</a:t>
            </a:r>
            <a:endParaRPr lang="en-US" sz="1400" dirty="0">
              <a:solidFill>
                <a:schemeClr val="bg1"/>
              </a:solidFill>
            </a:endParaRPr>
          </a:p>
        </p:txBody>
      </p:sp>
      <p:sp>
        <p:nvSpPr>
          <p:cNvPr id="22" name="TextBox 21"/>
          <p:cNvSpPr txBox="1"/>
          <p:nvPr/>
        </p:nvSpPr>
        <p:spPr>
          <a:xfrm>
            <a:off x="2126749" y="3229948"/>
            <a:ext cx="649352" cy="307777"/>
          </a:xfrm>
          <a:prstGeom prst="rect">
            <a:avLst/>
          </a:prstGeom>
          <a:noFill/>
        </p:spPr>
        <p:txBody>
          <a:bodyPr wrap="square" rtlCol="0">
            <a:spAutoFit/>
          </a:bodyPr>
          <a:lstStyle/>
          <a:p>
            <a:r>
              <a:rPr lang="en-US" sz="1400" dirty="0" smtClean="0">
                <a:solidFill>
                  <a:schemeClr val="bg1"/>
                </a:solidFill>
              </a:rPr>
              <a:t>Anna</a:t>
            </a:r>
            <a:endParaRPr lang="en-US" sz="1400" dirty="0">
              <a:solidFill>
                <a:schemeClr val="bg1"/>
              </a:solidFill>
            </a:endParaRPr>
          </a:p>
        </p:txBody>
      </p:sp>
      <p:sp>
        <p:nvSpPr>
          <p:cNvPr id="17" name="TextBox 16"/>
          <p:cNvSpPr txBox="1"/>
          <p:nvPr/>
        </p:nvSpPr>
        <p:spPr>
          <a:xfrm>
            <a:off x="1022445" y="3870795"/>
            <a:ext cx="605698" cy="276999"/>
          </a:xfrm>
          <a:prstGeom prst="rect">
            <a:avLst/>
          </a:prstGeom>
          <a:noFill/>
        </p:spPr>
        <p:txBody>
          <a:bodyPr wrap="square" rtlCol="0">
            <a:spAutoFit/>
          </a:bodyPr>
          <a:lstStyle/>
          <a:p>
            <a:r>
              <a:rPr lang="en-US" sz="1200" dirty="0" smtClean="0"/>
              <a:t>emits</a:t>
            </a:r>
            <a:endParaRPr lang="en-US" sz="1200" dirty="0"/>
          </a:p>
        </p:txBody>
      </p:sp>
      <p:cxnSp>
        <p:nvCxnSpPr>
          <p:cNvPr id="18" name="Straight Arrow Connector 17"/>
          <p:cNvCxnSpPr/>
          <p:nvPr/>
        </p:nvCxnSpPr>
        <p:spPr>
          <a:xfrm flipH="1">
            <a:off x="978791" y="3899506"/>
            <a:ext cx="520733"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9284" y="3699451"/>
            <a:ext cx="605698" cy="400110"/>
          </a:xfrm>
          <a:prstGeom prst="rect">
            <a:avLst/>
          </a:prstGeom>
          <a:noFill/>
        </p:spPr>
        <p:txBody>
          <a:bodyPr wrap="square" rtlCol="0">
            <a:spAutoFit/>
          </a:bodyPr>
          <a:lstStyle/>
          <a:p>
            <a:r>
              <a:rPr lang="en-US" sz="2000" dirty="0" smtClean="0"/>
              <a:t>‘J’</a:t>
            </a:r>
            <a:endParaRPr lang="en-US" sz="1600" dirty="0"/>
          </a:p>
        </p:txBody>
      </p:sp>
      <p:cxnSp>
        <p:nvCxnSpPr>
          <p:cNvPr id="43" name="Straight Arrow Connector 42"/>
          <p:cNvCxnSpPr/>
          <p:nvPr/>
        </p:nvCxnSpPr>
        <p:spPr>
          <a:xfrm>
            <a:off x="4692316" y="2998269"/>
            <a:ext cx="2213810" cy="1773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545878" y="3566403"/>
            <a:ext cx="568225" cy="305652"/>
          </a:xfrm>
          <a:prstGeom prst="rect">
            <a:avLst/>
          </a:prstGeom>
          <a:noFill/>
        </p:spPr>
        <p:txBody>
          <a:bodyPr wrap="square" rtlCol="0">
            <a:spAutoFit/>
          </a:bodyPr>
          <a:lstStyle/>
          <a:p>
            <a:r>
              <a:rPr lang="en-US" sz="1400" dirty="0" smtClean="0">
                <a:solidFill>
                  <a:schemeClr val="bg1"/>
                </a:solidFill>
              </a:rPr>
              <a:t>Fred</a:t>
            </a:r>
            <a:endParaRPr lang="en-US" sz="1400" dirty="0">
              <a:solidFill>
                <a:schemeClr val="bg1"/>
              </a:solidFill>
            </a:endParaRPr>
          </a:p>
        </p:txBody>
      </p:sp>
      <p:sp>
        <p:nvSpPr>
          <p:cNvPr id="12" name="Rectangle 11"/>
          <p:cNvSpPr/>
          <p:nvPr/>
        </p:nvSpPr>
        <p:spPr>
          <a:xfrm>
            <a:off x="2864353" y="394783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898685" y="3985622"/>
            <a:ext cx="820132" cy="307777"/>
          </a:xfrm>
          <a:prstGeom prst="rect">
            <a:avLst/>
          </a:prstGeom>
          <a:noFill/>
        </p:spPr>
        <p:txBody>
          <a:bodyPr wrap="square" rtlCol="0">
            <a:spAutoFit/>
          </a:bodyPr>
          <a:lstStyle/>
          <a:p>
            <a:r>
              <a:rPr lang="en-US" sz="1400" dirty="0" smtClean="0">
                <a:solidFill>
                  <a:schemeClr val="bg1"/>
                </a:solidFill>
              </a:rPr>
              <a:t>John</a:t>
            </a:r>
            <a:endParaRPr lang="en-US" sz="1400" dirty="0">
              <a:solidFill>
                <a:schemeClr val="bg1"/>
              </a:solidFill>
            </a:endParaRPr>
          </a:p>
        </p:txBody>
      </p:sp>
      <p:sp>
        <p:nvSpPr>
          <p:cNvPr id="29" name="Rectangle 28"/>
          <p:cNvSpPr/>
          <p:nvPr/>
        </p:nvSpPr>
        <p:spPr>
          <a:xfrm>
            <a:off x="7824616" y="3568791"/>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188561" y="3568791"/>
            <a:ext cx="1067912" cy="307777"/>
          </a:xfrm>
          <a:prstGeom prst="rect">
            <a:avLst/>
          </a:prstGeom>
          <a:noFill/>
        </p:spPr>
        <p:txBody>
          <a:bodyPr wrap="square" rtlCol="0">
            <a:spAutoFit/>
          </a:bodyPr>
          <a:lstStyle/>
          <a:p>
            <a:r>
              <a:rPr lang="en-US" sz="1400" dirty="0" smtClean="0">
                <a:solidFill>
                  <a:schemeClr val="bg1"/>
                </a:solidFill>
              </a:rPr>
              <a:t>“Fred”</a:t>
            </a:r>
            <a:endParaRPr lang="en-US" sz="1400" dirty="0">
              <a:solidFill>
                <a:schemeClr val="bg1"/>
              </a:solidFill>
            </a:endParaRPr>
          </a:p>
        </p:txBody>
      </p:sp>
      <p:sp>
        <p:nvSpPr>
          <p:cNvPr id="32" name="TextBox 31"/>
          <p:cNvSpPr txBox="1"/>
          <p:nvPr/>
        </p:nvSpPr>
        <p:spPr>
          <a:xfrm>
            <a:off x="7839364" y="3575855"/>
            <a:ext cx="344792" cy="307777"/>
          </a:xfrm>
          <a:prstGeom prst="rect">
            <a:avLst/>
          </a:prstGeom>
          <a:solidFill>
            <a:srgbClr val="FFFF00"/>
          </a:solidFill>
        </p:spPr>
        <p:txBody>
          <a:bodyPr wrap="square" rtlCol="0">
            <a:spAutoFit/>
          </a:bodyPr>
          <a:lstStyle/>
          <a:p>
            <a:pPr algn="ctr"/>
            <a:r>
              <a:rPr lang="en-US" sz="1400" dirty="0" smtClean="0"/>
              <a:t>F</a:t>
            </a:r>
            <a:endParaRPr lang="en-US" sz="1400" dirty="0"/>
          </a:p>
        </p:txBody>
      </p:sp>
      <p:sp>
        <p:nvSpPr>
          <p:cNvPr id="34" name="TextBox 33"/>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pic>
        <p:nvPicPr>
          <p:cNvPr id="35" name="Picture 3" descr="C:\Dropbox\Databricks\images etc\green (Mobi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sp>
        <p:nvSpPr>
          <p:cNvPr id="21" name="Rectangle 20"/>
          <p:cNvSpPr/>
          <p:nvPr/>
        </p:nvSpPr>
        <p:spPr>
          <a:xfrm>
            <a:off x="8237425" y="3947837"/>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8247410" y="3954901"/>
            <a:ext cx="344792" cy="307777"/>
          </a:xfrm>
          <a:prstGeom prst="rect">
            <a:avLst/>
          </a:prstGeom>
          <a:solidFill>
            <a:srgbClr val="7030A0"/>
          </a:solidFill>
        </p:spPr>
        <p:txBody>
          <a:bodyPr wrap="square" rtlCol="0">
            <a:spAutoFit/>
          </a:bodyPr>
          <a:lstStyle/>
          <a:p>
            <a:pPr algn="ctr"/>
            <a:r>
              <a:rPr lang="en-US" sz="1400" dirty="0" smtClean="0">
                <a:solidFill>
                  <a:schemeClr val="bg1"/>
                </a:solidFill>
              </a:rPr>
              <a:t>J</a:t>
            </a:r>
            <a:endParaRPr lang="en-US" sz="1400" dirty="0">
              <a:solidFill>
                <a:schemeClr val="bg1"/>
              </a:solidFill>
            </a:endParaRPr>
          </a:p>
        </p:txBody>
      </p:sp>
      <p:sp>
        <p:nvSpPr>
          <p:cNvPr id="27" name="TextBox 26"/>
          <p:cNvSpPr txBox="1"/>
          <p:nvPr/>
        </p:nvSpPr>
        <p:spPr>
          <a:xfrm>
            <a:off x="8601369" y="3947837"/>
            <a:ext cx="1742369" cy="307777"/>
          </a:xfrm>
          <a:prstGeom prst="rect">
            <a:avLst/>
          </a:prstGeom>
          <a:noFill/>
        </p:spPr>
        <p:txBody>
          <a:bodyPr wrap="square" rtlCol="0">
            <a:spAutoFit/>
          </a:bodyPr>
          <a:lstStyle/>
          <a:p>
            <a:r>
              <a:rPr lang="en-US" sz="1400" dirty="0" smtClean="0">
                <a:solidFill>
                  <a:schemeClr val="bg1"/>
                </a:solidFill>
              </a:rPr>
              <a:t>“John”</a:t>
            </a:r>
            <a:endParaRPr lang="en-US" sz="1400" dirty="0">
              <a:solidFill>
                <a:schemeClr val="bg1"/>
              </a:solidFill>
            </a:endParaRPr>
          </a:p>
        </p:txBody>
      </p:sp>
    </p:spTree>
    <p:extLst>
      <p:ext uri="{BB962C8B-B14F-4D97-AF65-F5344CB8AC3E}">
        <p14:creationId xmlns:p14="http://schemas.microsoft.com/office/powerpoint/2010/main" val="799078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7681292" y="588273"/>
            <a:ext cx="1666988" cy="714669"/>
            <a:chOff x="8203699" y="983726"/>
            <a:chExt cx="1666988" cy="714669"/>
          </a:xfrm>
        </p:grpSpPr>
        <p:sp>
          <p:nvSpPr>
            <p:cNvPr id="35" name="Rectangle 34"/>
            <p:cNvSpPr/>
            <p:nvPr/>
          </p:nvSpPr>
          <p:spPr>
            <a:xfrm>
              <a:off x="8203699" y="983726"/>
              <a:ext cx="1666988" cy="714669"/>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8213932" y="992454"/>
              <a:ext cx="95561" cy="121941"/>
            </a:xfrm>
            <a:prstGeom prst="rect">
              <a:avLst/>
            </a:prstGeom>
            <a:solidFill>
              <a:srgbClr val="7030A0"/>
            </a:solidFill>
          </p:spPr>
          <p:txBody>
            <a:bodyPr wrap="square" rtlCol="0">
              <a:spAutoFit/>
            </a:bodyPr>
            <a:lstStyle/>
            <a:p>
              <a:pPr algn="ctr"/>
              <a:endParaRPr lang="en-US" sz="1400" dirty="0">
                <a:solidFill>
                  <a:schemeClr val="bg1"/>
                </a:solidFill>
              </a:endParaRPr>
            </a:p>
          </p:txBody>
        </p:sp>
      </p:grpSp>
      <p:sp>
        <p:nvSpPr>
          <p:cNvPr id="2" name="Title 1"/>
          <p:cNvSpPr>
            <a:spLocks noGrp="1"/>
          </p:cNvSpPr>
          <p:nvPr>
            <p:ph type="title"/>
          </p:nvPr>
        </p:nvSpPr>
        <p:spPr/>
        <p:txBody>
          <a:bodyPr/>
          <a:lstStyle/>
          <a:p>
            <a:r>
              <a:rPr lang="en-US" dirty="0" err="1"/>
              <a:t>keyBy</a:t>
            </a:r>
            <a:endParaRPr lang="en-US" dirty="0"/>
          </a:p>
        </p:txBody>
      </p:sp>
      <p:sp>
        <p:nvSpPr>
          <p:cNvPr id="3" name="Rectangle 2"/>
          <p:cNvSpPr/>
          <p:nvPr/>
        </p:nvSpPr>
        <p:spPr>
          <a:xfrm>
            <a:off x="7834322" y="721577"/>
            <a:ext cx="1666988" cy="714669"/>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984927" y="875960"/>
            <a:ext cx="1666988" cy="714669"/>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670668" y="562307"/>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819310" y="691668"/>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8" y="5496998"/>
            <a:ext cx="384473" cy="56634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562" y="4200174"/>
            <a:ext cx="564230" cy="564230"/>
          </a:xfrm>
          <a:prstGeom prst="rect">
            <a:avLst/>
          </a:prstGeom>
        </p:spPr>
      </p:pic>
      <p:cxnSp>
        <p:nvCxnSpPr>
          <p:cNvPr id="14" name="Straight Connector 13"/>
          <p:cNvCxnSpPr/>
          <p:nvPr/>
        </p:nvCxnSpPr>
        <p:spPr>
          <a:xfrm>
            <a:off x="1163785" y="4893485"/>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1160520" y="3933324"/>
            <a:ext cx="6216191" cy="738664"/>
          </a:xfrm>
          <a:prstGeom prst="rect">
            <a:avLst/>
          </a:prstGeom>
          <a:noFill/>
        </p:spPr>
        <p:txBody>
          <a:bodyPr wrap="square" rtlCol="0">
            <a:spAutoFit/>
          </a:bodyPr>
          <a:lstStyle/>
          <a:p>
            <a:r>
              <a:rPr lang="en-US" sz="1400" b="1" dirty="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(['John', 'Fred', 'Anna', 'James'])</a:t>
            </a:r>
          </a:p>
          <a:p>
            <a:r>
              <a:rPr lang="en-US" sz="1400" b="1" dirty="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.keyBy</a:t>
            </a:r>
            <a:r>
              <a:rPr lang="en-US" sz="1400" dirty="0" smtClean="0">
                <a:latin typeface="Consolas" panose="020B0609020204030204" pitchFamily="49" charset="0"/>
                <a:ea typeface="Anonymous Pro" panose="02060609030202000504" pitchFamily="49" charset="0"/>
                <a:cs typeface="Consolas" panose="020B0609020204030204" pitchFamily="49" charset="0"/>
              </a:rPr>
              <a:t>(lambda w: w[0</a:t>
            </a:r>
            <a:r>
              <a:rPr lang="en-US" sz="1400" dirty="0">
                <a:latin typeface="Consolas" panose="020B0609020204030204" pitchFamily="49" charset="0"/>
                <a:ea typeface="Anonymous Pro" panose="02060609030202000504" pitchFamily="49" charset="0"/>
                <a:cs typeface="Consolas" panose="020B0609020204030204" pitchFamily="49" charset="0"/>
              </a:rPr>
              <a:t>])</a:t>
            </a:r>
          </a:p>
          <a:p>
            <a:r>
              <a:rPr lang="en-US" sz="1400" dirty="0" smtClean="0">
                <a:latin typeface="Consolas" panose="020B0609020204030204" pitchFamily="49" charset="0"/>
                <a:ea typeface="Anonymous Pro" panose="02060609030202000504" pitchFamily="49" charset="0"/>
                <a:cs typeface="Consolas" panose="020B0609020204030204" pitchFamily="49" charset="0"/>
              </a:rPr>
              <a:t>print </a:t>
            </a:r>
            <a:r>
              <a:rPr lang="en-US" sz="1400" b="1" dirty="0" err="1"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endParaRPr lang="en-US" sz="1400" dirty="0">
              <a:latin typeface="Consolas" panose="020B0609020204030204" pitchFamily="49" charset="0"/>
              <a:ea typeface="Anonymous Pro" panose="02060609030202000504" pitchFamily="49" charset="0"/>
              <a:cs typeface="Consolas" panose="020B0609020204030204" pitchFamily="49" charset="0"/>
            </a:endParaRPr>
          </a:p>
        </p:txBody>
      </p:sp>
      <p:sp>
        <p:nvSpPr>
          <p:cNvPr id="17" name="TextBox 16"/>
          <p:cNvSpPr txBox="1"/>
          <p:nvPr/>
        </p:nvSpPr>
        <p:spPr>
          <a:xfrm>
            <a:off x="6642577" y="4619288"/>
            <a:ext cx="6414092" cy="738664"/>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['John', 'Fred', 'Anna', 'James</a:t>
            </a:r>
            <a:r>
              <a:rPr lang="en-US" sz="1400" dirty="0" smtClean="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J</a:t>
            </a:r>
            <a:r>
              <a:rPr lang="en-US" sz="1400" dirty="0" err="1" smtClean="0">
                <a:latin typeface="Consolas" panose="020B0609020204030204" pitchFamily="49" charset="0"/>
                <a:cs typeface="Consolas" panose="020B0609020204030204" pitchFamily="49" charset="0"/>
              </a:rPr>
              <a:t>','John</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F</a:t>
            </a:r>
            <a:r>
              <a:rPr lang="en-US" sz="1400" dirty="0" err="1" smtClean="0">
                <a:latin typeface="Consolas" panose="020B0609020204030204" pitchFamily="49" charset="0"/>
                <a:cs typeface="Consolas" panose="020B0609020204030204" pitchFamily="49" charset="0"/>
              </a:rPr>
              <a:t>','Fred</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A</a:t>
            </a:r>
            <a:r>
              <a:rPr lang="en-US" sz="1400" dirty="0" err="1" smtClean="0">
                <a:latin typeface="Consolas" panose="020B0609020204030204" pitchFamily="49" charset="0"/>
                <a:cs typeface="Consolas" panose="020B0609020204030204" pitchFamily="49" charset="0"/>
              </a:rPr>
              <a:t>','Anna</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J</a:t>
            </a:r>
            <a:r>
              <a:rPr lang="en-US" sz="1400" dirty="0" err="1" smtClean="0">
                <a:latin typeface="Consolas" panose="020B0609020204030204" pitchFamily="49" charset="0"/>
                <a:cs typeface="Consolas" panose="020B0609020204030204" pitchFamily="49" charset="0"/>
              </a:rPr>
              <a:t>','James</a:t>
            </a:r>
            <a:r>
              <a:rPr lang="en-US" sz="1400" dirty="0">
                <a:latin typeface="Consolas" panose="020B0609020204030204" pitchFamily="49" charset="0"/>
                <a:cs typeface="Consolas" panose="020B0609020204030204" pitchFamily="49" charset="0"/>
              </a:rPr>
              <a:t>')]</a:t>
            </a:r>
          </a:p>
        </p:txBody>
      </p:sp>
      <p:pic>
        <p:nvPicPr>
          <p:cNvPr id="18" name="Picture 17"/>
          <p:cNvPicPr>
            <a:picLocks noChangeAspect="1"/>
          </p:cNvPicPr>
          <p:nvPr/>
        </p:nvPicPr>
        <p:blipFill>
          <a:blip r:embed="rId5"/>
          <a:stretch>
            <a:fillRect/>
          </a:stretch>
        </p:blipFill>
        <p:spPr>
          <a:xfrm>
            <a:off x="8364494" y="3976314"/>
            <a:ext cx="542450" cy="542450"/>
          </a:xfrm>
          <a:prstGeom prst="rect">
            <a:avLst/>
          </a:prstGeom>
        </p:spPr>
      </p:pic>
      <p:sp>
        <p:nvSpPr>
          <p:cNvPr id="19" name="TextBox 18"/>
          <p:cNvSpPr txBox="1"/>
          <p:nvPr/>
        </p:nvSpPr>
        <p:spPr>
          <a:xfrm>
            <a:off x="5279036" y="158075"/>
            <a:ext cx="919522" cy="369332"/>
          </a:xfrm>
          <a:prstGeom prst="rect">
            <a:avLst/>
          </a:prstGeom>
          <a:noFill/>
        </p:spPr>
        <p:txBody>
          <a:bodyPr wrap="square" rtlCol="0">
            <a:spAutoFit/>
          </a:bodyPr>
          <a:lstStyle/>
          <a:p>
            <a:r>
              <a:rPr lang="en-US" dirty="0" smtClean="0"/>
              <a:t>RDD: </a:t>
            </a:r>
            <a:r>
              <a:rPr lang="en-US" b="1" dirty="0" smtClean="0">
                <a:solidFill>
                  <a:srgbClr val="1482AC"/>
                </a:solidFill>
              </a:rPr>
              <a:t>x</a:t>
            </a:r>
            <a:endParaRPr lang="en-US" b="1" dirty="0">
              <a:solidFill>
                <a:srgbClr val="1482AC"/>
              </a:solidFill>
            </a:endParaRPr>
          </a:p>
        </p:txBody>
      </p:sp>
      <p:sp>
        <p:nvSpPr>
          <p:cNvPr id="20" name="TextBox 19"/>
          <p:cNvSpPr txBox="1"/>
          <p:nvPr/>
        </p:nvSpPr>
        <p:spPr>
          <a:xfrm>
            <a:off x="8051299" y="152010"/>
            <a:ext cx="919522" cy="369332"/>
          </a:xfrm>
          <a:prstGeom prst="rect">
            <a:avLst/>
          </a:prstGeom>
          <a:noFill/>
        </p:spPr>
        <p:txBody>
          <a:bodyPr wrap="square" rtlCol="0">
            <a:spAutoFit/>
          </a:bodyPr>
          <a:lstStyle/>
          <a:p>
            <a:r>
              <a:rPr lang="en-US" dirty="0" smtClean="0"/>
              <a:t>RDD: </a:t>
            </a:r>
            <a:r>
              <a:rPr lang="en-US" b="1" dirty="0" smtClean="0">
                <a:solidFill>
                  <a:srgbClr val="E68042"/>
                </a:solidFill>
              </a:rPr>
              <a:t>y</a:t>
            </a:r>
            <a:endParaRPr lang="en-US" b="1" dirty="0">
              <a:solidFill>
                <a:srgbClr val="E68042"/>
              </a:solidFill>
            </a:endParaRPr>
          </a:p>
        </p:txBody>
      </p:sp>
      <p:sp>
        <p:nvSpPr>
          <p:cNvPr id="21" name="TextBox 20"/>
          <p:cNvSpPr txBox="1"/>
          <p:nvPr/>
        </p:nvSpPr>
        <p:spPr>
          <a:xfrm>
            <a:off x="6343700" y="4621666"/>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22" name="TextBox 21"/>
          <p:cNvSpPr txBox="1"/>
          <p:nvPr/>
        </p:nvSpPr>
        <p:spPr>
          <a:xfrm>
            <a:off x="6354333" y="5041415"/>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25" name="TextBox 24"/>
          <p:cNvSpPr txBox="1"/>
          <p:nvPr/>
        </p:nvSpPr>
        <p:spPr>
          <a:xfrm>
            <a:off x="5907855" y="2180549"/>
            <a:ext cx="4217093" cy="307777"/>
          </a:xfrm>
          <a:prstGeom prst="rect">
            <a:avLst/>
          </a:prstGeom>
          <a:noFill/>
        </p:spPr>
        <p:txBody>
          <a:bodyPr wrap="square" rtlCol="0">
            <a:spAutoFit/>
          </a:bodyPr>
          <a:lstStyle/>
          <a:p>
            <a:r>
              <a:rPr lang="en-US" sz="1400" b="1" dirty="0" err="1" smtClean="0">
                <a:latin typeface="Consolas" panose="020B0609020204030204" pitchFamily="49" charset="0"/>
                <a:cs typeface="Consolas" panose="020B0609020204030204" pitchFamily="49" charset="0"/>
              </a:rPr>
              <a:t>keyBy</a:t>
            </a:r>
            <a:r>
              <a:rPr lang="en-US" sz="1400" b="1" dirty="0" smtClean="0">
                <a:latin typeface="Consolas" panose="020B0609020204030204" pitchFamily="49" charset="0"/>
                <a:cs typeface="Consolas" panose="020B0609020204030204" pitchFamily="49" charset="0"/>
              </a:rPr>
              <a:t>(</a:t>
            </a:r>
            <a:r>
              <a:rPr lang="en-US" sz="1400" b="1" i="1" dirty="0" smtClean="0">
                <a:solidFill>
                  <a:srgbClr val="FF0000"/>
                </a:solidFill>
                <a:latin typeface="Consolas" panose="020B0609020204030204" pitchFamily="49" charset="0"/>
                <a:cs typeface="Consolas" panose="020B0609020204030204" pitchFamily="49" charset="0"/>
              </a:rPr>
              <a:t>f</a:t>
            </a:r>
            <a:r>
              <a:rPr lang="en-US" sz="1400" b="1" dirty="0" smtClean="0">
                <a:latin typeface="Consolas" panose="020B0609020204030204" pitchFamily="49" charset="0"/>
                <a:cs typeface="Consolas" panose="020B0609020204030204" pitchFamily="49" charset="0"/>
              </a:rPr>
              <a:t>)</a:t>
            </a:r>
            <a:endParaRPr lang="en-US" sz="1400" b="1" dirty="0">
              <a:latin typeface="Consolas" panose="020B0609020204030204" pitchFamily="49" charset="0"/>
              <a:cs typeface="Consolas" panose="020B0609020204030204" pitchFamily="49" charset="0"/>
            </a:endParaRPr>
          </a:p>
        </p:txBody>
      </p:sp>
      <p:sp>
        <p:nvSpPr>
          <p:cNvPr id="26" name="TextBox 25"/>
          <p:cNvSpPr txBox="1"/>
          <p:nvPr/>
        </p:nvSpPr>
        <p:spPr>
          <a:xfrm>
            <a:off x="4459584" y="2567434"/>
            <a:ext cx="6958853" cy="646331"/>
          </a:xfrm>
          <a:prstGeom prst="rect">
            <a:avLst/>
          </a:prstGeom>
          <a:noFill/>
        </p:spPr>
        <p:txBody>
          <a:bodyPr wrap="square" rtlCol="0">
            <a:spAutoFit/>
          </a:bodyPr>
          <a:lstStyle/>
          <a:p>
            <a:r>
              <a:rPr lang="en-US" dirty="0" smtClean="0"/>
              <a:t>Create a Pair RDD, forming one pair for each item in the original RDD. The pair’s key is calculated from the value via a user-supplied function.</a:t>
            </a:r>
            <a:endParaRPr lang="en-US" dirty="0"/>
          </a:p>
        </p:txBody>
      </p:sp>
      <p:pic>
        <p:nvPicPr>
          <p:cNvPr id="28" name="Picture 2" descr="http://www.insideoutretreats.com/site/images/TransformationButterfli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a14="http://schemas.microsoft.com/office/drawing/2010/main" xmlns="">
                <a:solidFill>
                  <a:srgbClr val="FFFFFF"/>
                </a:solidFill>
              </a14:hiddenFill>
            </a:ext>
          </a:extLst>
        </p:spPr>
      </p:pic>
      <p:sp>
        <p:nvSpPr>
          <p:cNvPr id="31" name="TextBox 30"/>
          <p:cNvSpPr txBox="1"/>
          <p:nvPr/>
        </p:nvSpPr>
        <p:spPr>
          <a:xfrm>
            <a:off x="1160520" y="5214836"/>
            <a:ext cx="5632862" cy="954107"/>
          </a:xfrm>
          <a:prstGeom prst="rect">
            <a:avLst/>
          </a:prstGeom>
          <a:noFill/>
        </p:spPr>
        <p:txBody>
          <a:bodyPr wrap="square" rtlCol="0">
            <a:spAutoFit/>
          </a:bodyPr>
          <a:lstStyle/>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p>
          <a:p>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dirty="0" smtClean="0">
                <a:latin typeface="Consolas" panose="020B0609020204030204" pitchFamily="49" charset="0"/>
                <a:ea typeface="Anonymous Pro" panose="02060609030202000504" pitchFamily="49" charset="0"/>
                <a:cs typeface="Consolas" panose="020B0609020204030204" pitchFamily="49" charset="0"/>
              </a:rPr>
              <a:t>Array</a:t>
            </a:r>
            <a:r>
              <a:rPr lang="en-US" sz="1400" dirty="0">
                <a:latin typeface="Consolas" panose="020B0609020204030204" pitchFamily="49" charset="0"/>
                <a:ea typeface="Anonymous Pro" panose="02060609030202000504" pitchFamily="49" charset="0"/>
                <a:cs typeface="Consolas" panose="020B0609020204030204" pitchFamily="49" charset="0"/>
              </a:rPr>
              <a:t>("John", "Fred", "Anna", "James"))</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.keyBy</a:t>
            </a:r>
            <a:r>
              <a:rPr lang="en-US" sz="1400" dirty="0" smtClean="0">
                <a:latin typeface="Consolas" panose="020B0609020204030204" pitchFamily="49" charset="0"/>
                <a:ea typeface="Anonymous Pro" panose="02060609030202000504" pitchFamily="49" charset="0"/>
                <a:cs typeface="Consolas" panose="020B0609020204030204" pitchFamily="49" charset="0"/>
              </a:rPr>
              <a:t>(w </a:t>
            </a:r>
            <a:r>
              <a:rPr lang="en-US" sz="1400" dirty="0">
                <a:latin typeface="Consolas" panose="020B0609020204030204" pitchFamily="49" charset="0"/>
                <a:ea typeface="Anonymous Pro" panose="02060609030202000504" pitchFamily="49" charset="0"/>
                <a:cs typeface="Consolas" panose="020B0609020204030204" pitchFamily="49" charset="0"/>
              </a:rPr>
              <a:t>=&gt; </a:t>
            </a:r>
            <a:r>
              <a:rPr lang="en-US" sz="1400" dirty="0" err="1">
                <a:latin typeface="Consolas" panose="020B0609020204030204" pitchFamily="49" charset="0"/>
                <a:ea typeface="Anonymous Pro" panose="02060609030202000504" pitchFamily="49" charset="0"/>
                <a:cs typeface="Consolas" panose="020B0609020204030204" pitchFamily="49" charset="0"/>
              </a:rPr>
              <a:t>w.charAt</a:t>
            </a:r>
            <a:r>
              <a:rPr lang="en-US" sz="1400" dirty="0">
                <a:latin typeface="Consolas" panose="020B0609020204030204" pitchFamily="49" charset="0"/>
                <a:ea typeface="Anonymous Pro" panose="02060609030202000504" pitchFamily="49" charset="0"/>
                <a:cs typeface="Consolas" panose="020B0609020204030204" pitchFamily="49" charset="0"/>
              </a:rPr>
              <a:t>(0))</a:t>
            </a:r>
          </a:p>
          <a:p>
            <a:r>
              <a:rPr lang="en-US" sz="1400" dirty="0" err="1">
                <a:latin typeface="Consolas" panose="020B0609020204030204" pitchFamily="49" charset="0"/>
                <a:ea typeface="Anonymous Pro" panose="02060609030202000504" pitchFamily="49" charset="0"/>
                <a:cs typeface="Consolas" panose="020B0609020204030204" pitchFamily="49" charset="0"/>
              </a:rPr>
              <a:t>println</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b="1" dirty="0" err="1">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p:txBody>
      </p:sp>
      <p:sp>
        <p:nvSpPr>
          <p:cNvPr id="24" name="Rectangle 23"/>
          <p:cNvSpPr/>
          <p:nvPr/>
        </p:nvSpPr>
        <p:spPr>
          <a:xfrm>
            <a:off x="4971710" y="844068"/>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124110" y="996468"/>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7996475" y="887214"/>
            <a:ext cx="95561" cy="121941"/>
          </a:xfrm>
          <a:prstGeom prst="rect">
            <a:avLst/>
          </a:prstGeom>
          <a:solidFill>
            <a:srgbClr val="FFFF00"/>
          </a:solidFill>
        </p:spPr>
        <p:txBody>
          <a:bodyPr wrap="square" rtlCol="0">
            <a:spAutoFit/>
          </a:bodyPr>
          <a:lstStyle/>
          <a:p>
            <a:pPr algn="ctr"/>
            <a:endParaRPr lang="en-US" sz="1400" dirty="0">
              <a:solidFill>
                <a:schemeClr val="bg1"/>
              </a:solidFill>
            </a:endParaRPr>
          </a:p>
        </p:txBody>
      </p:sp>
      <p:grpSp>
        <p:nvGrpSpPr>
          <p:cNvPr id="4" name="Group 3"/>
          <p:cNvGrpSpPr/>
          <p:nvPr/>
        </p:nvGrpSpPr>
        <p:grpSpPr>
          <a:xfrm>
            <a:off x="8137327" y="1033477"/>
            <a:ext cx="1666988" cy="714669"/>
            <a:chOff x="8137327" y="1033477"/>
            <a:chExt cx="1666988" cy="714669"/>
          </a:xfrm>
        </p:grpSpPr>
        <p:sp>
          <p:nvSpPr>
            <p:cNvPr id="33" name="Rectangle 32"/>
            <p:cNvSpPr/>
            <p:nvPr/>
          </p:nvSpPr>
          <p:spPr>
            <a:xfrm>
              <a:off x="8137327" y="1033477"/>
              <a:ext cx="1666988" cy="714669"/>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8146552" y="1045393"/>
              <a:ext cx="95561" cy="121941"/>
            </a:xfrm>
            <a:prstGeom prst="rect">
              <a:avLst/>
            </a:prstGeom>
            <a:solidFill>
              <a:srgbClr val="7030A0"/>
            </a:solidFill>
          </p:spPr>
          <p:txBody>
            <a:bodyPr wrap="square" rtlCol="0">
              <a:spAutoFit/>
            </a:bodyPr>
            <a:lstStyle/>
            <a:p>
              <a:pPr algn="ctr"/>
              <a:endParaRPr lang="en-US" sz="1400" dirty="0">
                <a:solidFill>
                  <a:schemeClr val="bg1"/>
                </a:solidFill>
              </a:endParaRPr>
            </a:p>
          </p:txBody>
        </p:sp>
      </p:grpSp>
      <p:sp>
        <p:nvSpPr>
          <p:cNvPr id="34" name="TextBox 33"/>
          <p:cNvSpPr txBox="1"/>
          <p:nvPr/>
        </p:nvSpPr>
        <p:spPr>
          <a:xfrm>
            <a:off x="7843450" y="730768"/>
            <a:ext cx="95561" cy="121941"/>
          </a:xfrm>
          <a:prstGeom prst="rect">
            <a:avLst/>
          </a:prstGeom>
          <a:solidFill>
            <a:srgbClr val="92D050"/>
          </a:solidFill>
        </p:spPr>
        <p:txBody>
          <a:bodyPr wrap="square" rtlCol="0">
            <a:spAutoFit/>
          </a:bodyPr>
          <a:lstStyle/>
          <a:p>
            <a:pPr algn="ctr"/>
            <a:endParaRPr lang="en-US" sz="1400" dirty="0">
              <a:solidFill>
                <a:schemeClr val="bg1"/>
              </a:solidFill>
            </a:endParaRPr>
          </a:p>
        </p:txBody>
      </p:sp>
      <p:pic>
        <p:nvPicPr>
          <p:cNvPr id="30" name="Picture 3" descr="C:\Dropbox\Databricks\images etc\green (Mobil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75118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B_Slide_Template_Light_16x9_150516">
  <a:themeElements>
    <a:clrScheme name="DATABRICKS 150203_2">
      <a:dk1>
        <a:sysClr val="windowText" lastClr="000000"/>
      </a:dk1>
      <a:lt1>
        <a:sysClr val="window" lastClr="FFFFFF"/>
      </a:lt1>
      <a:dk2>
        <a:srgbClr val="2B2B2B"/>
      </a:dk2>
      <a:lt2>
        <a:srgbClr val="D5D2C3"/>
      </a:lt2>
      <a:accent1>
        <a:srgbClr val="1EA3B5"/>
      </a:accent1>
      <a:accent2>
        <a:srgbClr val="EC541B"/>
      </a:accent2>
      <a:accent3>
        <a:srgbClr val="1AA756"/>
      </a:accent3>
      <a:accent4>
        <a:srgbClr val="E2151C"/>
      </a:accent4>
      <a:accent5>
        <a:srgbClr val="646464"/>
      </a:accent5>
      <a:accent6>
        <a:srgbClr val="DC3D08"/>
      </a:accent6>
      <a:hlink>
        <a:srgbClr val="1EA2B4"/>
      </a:hlink>
      <a:folHlink>
        <a:srgbClr val="7552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DB_Slide_Template_Light_16x9_150516.potx</Template>
  <TotalTime>101667</TotalTime>
  <Words>15871</Words>
  <Application>Microsoft Macintosh PowerPoint</Application>
  <PresentationFormat>Widescreen</PresentationFormat>
  <Paragraphs>3899</Paragraphs>
  <Slides>262</Slides>
  <Notes>244</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1</vt:i4>
      </vt:variant>
      <vt:variant>
        <vt:lpstr>Slide Titles</vt:lpstr>
      </vt:variant>
      <vt:variant>
        <vt:i4>262</vt:i4>
      </vt:variant>
    </vt:vector>
  </HeadingPairs>
  <TitlesOfParts>
    <vt:vector size="284" baseType="lpstr">
      <vt:lpstr>Anonymous Pro</vt:lpstr>
      <vt:lpstr>Calibri</vt:lpstr>
      <vt:lpstr>Candara</vt:lpstr>
      <vt:lpstr>Consolas</vt:lpstr>
      <vt:lpstr>Corbel</vt:lpstr>
      <vt:lpstr>Courier</vt:lpstr>
      <vt:lpstr>Courier New</vt:lpstr>
      <vt:lpstr>Gill Sans Light</vt:lpstr>
      <vt:lpstr>Lucida Grande</vt:lpstr>
      <vt:lpstr>Merriweather Sans</vt:lpstr>
      <vt:lpstr>MS PGothic</vt:lpstr>
      <vt:lpstr>ＭＳ Ｐゴシック</vt:lpstr>
      <vt:lpstr>Newslab Light</vt:lpstr>
      <vt:lpstr>Newslab Thin</vt:lpstr>
      <vt:lpstr>Source Sans Pro</vt:lpstr>
      <vt:lpstr>Source Sans Pro Light</vt:lpstr>
      <vt:lpstr>Source Sans Pro Semibold</vt:lpstr>
      <vt:lpstr>Times New Roman</vt:lpstr>
      <vt:lpstr>Wingdings</vt:lpstr>
      <vt:lpstr>Arial</vt:lpstr>
      <vt:lpstr>DB_Slide_Template_Light_16x9_150516</vt:lpstr>
      <vt:lpstr>Excel.Chart.8</vt:lpstr>
      <vt:lpstr>Essentials</vt:lpstr>
      <vt:lpstr>Resources</vt:lpstr>
      <vt:lpstr>PowerPoint Presentation</vt:lpstr>
      <vt:lpstr>PowerPoint Presentation</vt:lpstr>
      <vt:lpstr>PowerPoint Presentation</vt:lpstr>
      <vt:lpstr>PowerPoint Presentation</vt:lpstr>
      <vt:lpstr>Opportunity</vt:lpstr>
      <vt:lpstr>In-Memory Data Sharing</vt:lpstr>
      <vt:lpstr>Goal: unified engine across sources  data workloads and environments </vt:lpstr>
      <vt:lpstr>PowerPoint Presentation</vt:lpstr>
      <vt:lpstr>RDD Fundamentals</vt:lpstr>
      <vt:lpstr>Interactive Shell</vt:lpstr>
      <vt:lpstr>PowerPoint Presentation</vt:lpstr>
      <vt:lpstr>Resilient Distributed Datasets (RDDs)</vt:lpstr>
      <vt:lpstr>PowerPoint Presentation</vt:lpstr>
      <vt:lpstr>PowerPoint Presentation</vt:lpstr>
      <vt:lpstr>PowerPoint Presentation</vt:lpstr>
      <vt:lpstr>PowerPoint Presentation</vt:lpstr>
      <vt:lpstr>Operations on Distributed Data</vt:lpstr>
      <vt:lpstr>PowerPoint Presentation</vt:lpstr>
      <vt:lpstr>PowerPoint Presentation</vt:lpstr>
      <vt:lpstr>PowerPoint Presentation</vt:lpstr>
      <vt:lpstr>Logical</vt:lpstr>
      <vt:lpstr>Physical</vt:lpstr>
      <vt:lpstr>PowerPoint Presentation</vt:lpstr>
      <vt:lpstr>PowerPoint Presentation</vt:lpstr>
      <vt:lpstr>PowerPoint Presentation</vt:lpstr>
      <vt:lpstr>Partition &gt;&gt;&gt; Task &gt;&gt;&gt; Partition</vt:lpstr>
      <vt:lpstr>Lifecycle of a Spark Program</vt:lpstr>
      <vt:lpstr>Transformations (lazy)</vt:lpstr>
      <vt:lpstr>Actions</vt:lpstr>
      <vt:lpstr>Some Types of RDDs</vt:lpstr>
      <vt:lpstr>Visual Guide to Transformations</vt:lpstr>
      <vt:lpstr>PowerPoint Presentation</vt:lpstr>
      <vt:lpstr>PowerPoint Presentation</vt:lpstr>
      <vt:lpstr>PowerPoint Presentation</vt:lpstr>
      <vt:lpstr>map</vt:lpstr>
      <vt:lpstr>map</vt:lpstr>
      <vt:lpstr>map</vt:lpstr>
      <vt:lpstr>map</vt:lpstr>
      <vt:lpstr>map</vt:lpstr>
      <vt:lpstr>map</vt:lpstr>
      <vt:lpstr>map</vt:lpstr>
      <vt:lpstr>filter</vt:lpstr>
      <vt:lpstr>filter</vt:lpstr>
      <vt:lpstr>filter</vt:lpstr>
      <vt:lpstr>filter</vt:lpstr>
      <vt:lpstr>filter</vt:lpstr>
      <vt:lpstr>filter</vt:lpstr>
      <vt:lpstr>flatmap</vt:lpstr>
      <vt:lpstr>flatmap</vt:lpstr>
      <vt:lpstr>flatmap</vt:lpstr>
      <vt:lpstr>flatmap</vt:lpstr>
      <vt:lpstr>flatmap</vt:lpstr>
      <vt:lpstr>flatmap</vt:lpstr>
      <vt:lpstr>Flatmap</vt:lpstr>
      <vt:lpstr>groupBy</vt:lpstr>
      <vt:lpstr>groupBy</vt:lpstr>
      <vt:lpstr>groupBy</vt:lpstr>
      <vt:lpstr>groupBy</vt:lpstr>
      <vt:lpstr>groupBy</vt:lpstr>
      <vt:lpstr>groupBy</vt:lpstr>
      <vt:lpstr>groupByKey</vt:lpstr>
      <vt:lpstr>groupByKey</vt:lpstr>
      <vt:lpstr>groupByKey</vt:lpstr>
      <vt:lpstr>groupByKey</vt:lpstr>
      <vt:lpstr>ReduceByKey  vs  GroupByKey   </vt:lpstr>
      <vt:lpstr>ReduceByKey</vt:lpstr>
      <vt:lpstr>ReduceByKey</vt:lpstr>
      <vt:lpstr>ReduceByKey</vt:lpstr>
      <vt:lpstr>ReduceByKey</vt:lpstr>
      <vt:lpstr>GroupByKey</vt:lpstr>
      <vt:lpstr>GroupByKey</vt:lpstr>
      <vt:lpstr>GroupByKey</vt:lpstr>
      <vt:lpstr>mapPartitions</vt:lpstr>
      <vt:lpstr>mapPartitions</vt:lpstr>
      <vt:lpstr>mapPartitions</vt:lpstr>
      <vt:lpstr>sample</vt:lpstr>
      <vt:lpstr>sample</vt:lpstr>
      <vt:lpstr>union</vt:lpstr>
      <vt:lpstr>union</vt:lpstr>
      <vt:lpstr>join</vt:lpstr>
      <vt:lpstr>join</vt:lpstr>
      <vt:lpstr>join</vt:lpstr>
      <vt:lpstr>join</vt:lpstr>
      <vt:lpstr>join</vt:lpstr>
      <vt:lpstr>distinct</vt:lpstr>
      <vt:lpstr>distinct</vt:lpstr>
      <vt:lpstr>distinct</vt:lpstr>
      <vt:lpstr>distinct</vt:lpstr>
      <vt:lpstr>coalesce</vt:lpstr>
      <vt:lpstr>coalesce</vt:lpstr>
      <vt:lpstr>coalesce</vt:lpstr>
      <vt:lpstr>coalesce</vt:lpstr>
      <vt:lpstr>keyBy</vt:lpstr>
      <vt:lpstr>keyBy</vt:lpstr>
      <vt:lpstr>keyBy</vt:lpstr>
      <vt:lpstr>keyBy</vt:lpstr>
      <vt:lpstr>keyBy</vt:lpstr>
      <vt:lpstr>zip</vt:lpstr>
      <vt:lpstr>zip</vt:lpstr>
      <vt:lpstr>zip</vt:lpstr>
      <vt:lpstr>zip</vt:lpstr>
      <vt:lpstr>zip</vt:lpstr>
      <vt:lpstr>Actions</vt:lpstr>
      <vt:lpstr>PowerPoint Presentation</vt:lpstr>
      <vt:lpstr>getNumPartitions</vt:lpstr>
      <vt:lpstr>PowerPoint Presentation</vt:lpstr>
      <vt:lpstr>collect</vt:lpstr>
      <vt:lpstr>collect</vt:lpstr>
      <vt:lpstr>max</vt:lpstr>
      <vt:lpstr>PowerPoint Presentation</vt:lpstr>
      <vt:lpstr>sum</vt:lpstr>
      <vt:lpstr>PowerPoint Presentation</vt:lpstr>
      <vt:lpstr>mean</vt:lpstr>
      <vt:lpstr>PowerPoint Presentation</vt:lpstr>
      <vt:lpstr>stdev</vt:lpstr>
      <vt:lpstr>PowerPoint Presentation</vt:lpstr>
      <vt:lpstr>saveAsTextFile</vt:lpstr>
      <vt:lpstr>PowerPoint Presentation</vt:lpstr>
      <vt:lpstr>DataFrames &amp; Spark SQL</vt:lpstr>
      <vt:lpstr>Spark SQL</vt:lpstr>
      <vt:lpstr>DataFrames API</vt:lpstr>
      <vt:lpstr>DataFrames</vt:lpstr>
      <vt:lpstr>DataFrames Features</vt:lpstr>
      <vt:lpstr>DataFrames versus RDDs</vt:lpstr>
      <vt:lpstr>Write Less Code: Input &amp; Output</vt:lpstr>
      <vt:lpstr>Write Less Code: Input &amp; Output</vt:lpstr>
      <vt:lpstr>Write Less Code: Input &amp; Output</vt:lpstr>
      <vt:lpstr>Write Less Code: Input &amp; Output</vt:lpstr>
      <vt:lpstr>Data Sources supported by DataFrames</vt:lpstr>
      <vt:lpstr>Write Less Code: High-Level Operations</vt:lpstr>
      <vt:lpstr>Write Less Code: Compute an Average</vt:lpstr>
      <vt:lpstr>PowerPoint Presentation</vt:lpstr>
      <vt:lpstr>Construct a DataFrame (Scala)</vt:lpstr>
      <vt:lpstr>Use DataFrames (Scala)</vt:lpstr>
      <vt:lpstr>DataFrames and Spark SQL</vt:lpstr>
      <vt:lpstr>What, exactly, is Spark SQL?</vt:lpstr>
      <vt:lpstr>Spark SQL</vt:lpstr>
      <vt:lpstr>Transformations, Actions, Laziness</vt:lpstr>
      <vt:lpstr>Transformations, Actions, Laziness</vt:lpstr>
      <vt:lpstr>Creating a DataFrame in Scala</vt:lpstr>
      <vt:lpstr>DataFrames Have Schemas</vt:lpstr>
      <vt:lpstr>printSchema()</vt:lpstr>
      <vt:lpstr>Schema Inference (Scala)</vt:lpstr>
      <vt:lpstr>Schema Inference</vt:lpstr>
      <vt:lpstr>Schema Inference (Python)</vt:lpstr>
      <vt:lpstr>Schema Inference (Scala)</vt:lpstr>
      <vt:lpstr>What can I do with a DataFrame?</vt:lpstr>
      <vt:lpstr>show()</vt:lpstr>
      <vt:lpstr>show()</vt:lpstr>
      <vt:lpstr>select()</vt:lpstr>
      <vt:lpstr>select()</vt:lpstr>
      <vt:lpstr>select()</vt:lpstr>
      <vt:lpstr>filter()</vt:lpstr>
      <vt:lpstr>filter()</vt:lpstr>
      <vt:lpstr>orderBy()</vt:lpstr>
      <vt:lpstr>orderBy()</vt:lpstr>
      <vt:lpstr>as() or alias()</vt:lpstr>
      <vt:lpstr>as() or alias()</vt:lpstr>
      <vt:lpstr>as()</vt:lpstr>
      <vt:lpstr>groupBy()</vt:lpstr>
      <vt:lpstr>PowerPoint Presentation</vt:lpstr>
      <vt:lpstr>Joins</vt:lpstr>
      <vt:lpstr>PowerPoint Presentation</vt:lpstr>
      <vt:lpstr>PowerPoint Presentation</vt:lpstr>
      <vt:lpstr>User Defined Functions</vt:lpstr>
      <vt:lpstr>User Defined Functions</vt:lpstr>
      <vt:lpstr>Writing DataFrames</vt:lpstr>
      <vt:lpstr>DataFrames can be significantly faster than RDDs. And they perform the same, regardless of language.</vt:lpstr>
      <vt:lpstr>Plan Optimization &amp; Execution</vt:lpstr>
      <vt:lpstr>Plan Optimization &amp; Execution</vt:lpstr>
      <vt:lpstr>PowerPoint Presentation</vt:lpstr>
      <vt:lpstr>PowerPoint Presentation</vt:lpstr>
      <vt:lpstr>PowerPoint Presentation</vt:lpstr>
      <vt:lpstr>PowerPoint Presentation</vt:lpstr>
      <vt:lpstr>Explain</vt:lpstr>
      <vt:lpstr>Explain</vt:lpstr>
      <vt:lpstr>Catalyst Internals</vt:lpstr>
      <vt:lpstr>DataFrame limitations</vt:lpstr>
      <vt:lpstr>PowerPoint Presentation</vt:lpstr>
      <vt:lpstr>Spark Streaming</vt:lpstr>
      <vt:lpstr>Batch and Real-time</vt:lpstr>
      <vt:lpstr>Use Cases</vt:lpstr>
      <vt:lpstr>Use Cases</vt:lpstr>
      <vt:lpstr>Data Model</vt:lpstr>
      <vt:lpstr>DStream (Discretized Stream)</vt:lpstr>
      <vt:lpstr>DStream (Discretized Stream)</vt:lpstr>
      <vt:lpstr>                         Transforming DStreams</vt:lpstr>
      <vt:lpstr>                         Transforming DStreams</vt:lpstr>
      <vt:lpstr>                         Transforming DStreams</vt:lpstr>
      <vt:lpstr>  Scala Example</vt:lpstr>
      <vt:lpstr>Example</vt:lpstr>
      <vt:lpstr>Structured Streaming (DataFrame based)</vt:lpstr>
      <vt:lpstr>PowerPoint Presentation</vt:lpstr>
      <vt:lpstr>PowerPoint Presentation</vt:lpstr>
      <vt:lpstr>Structured Streaming</vt:lpstr>
      <vt:lpstr>Pain points with DStreams</vt:lpstr>
      <vt:lpstr>Advantages over DStreams</vt:lpstr>
      <vt:lpstr>PowerPoint Presentation</vt:lpstr>
      <vt:lpstr>PowerPoint Presentation</vt:lpstr>
      <vt:lpstr>PowerPoint Presentation</vt:lpstr>
      <vt:lpstr>Batch ETL with DataFrame</vt:lpstr>
      <vt:lpstr>PowerPoint Presentation</vt:lpstr>
      <vt:lpstr>PowerPoint Presentation</vt:lpstr>
      <vt:lpstr>Machine Learning Overview</vt:lpstr>
      <vt:lpstr>Example: Log prioritization </vt:lpstr>
      <vt:lpstr>Example: Log prioritization </vt:lpstr>
      <vt:lpstr>A model is a function    f: x  y</vt:lpstr>
      <vt:lpstr>A model is a function    f: x  y</vt:lpstr>
      <vt:lpstr>Data for learning</vt:lpstr>
      <vt:lpstr>Data for learning</vt:lpstr>
      <vt:lpstr>Workflow: training + testing</vt:lpstr>
      <vt:lpstr>PowerPoint Presentation</vt:lpstr>
      <vt:lpstr>Algorithm Coverage</vt:lpstr>
      <vt:lpstr>Architecture</vt:lpstr>
      <vt:lpstr>Ways to Run Spark</vt:lpstr>
      <vt:lpstr>Local Mode</vt:lpstr>
      <vt:lpstr>Local Mode</vt:lpstr>
      <vt:lpstr>Standalone Mode</vt:lpstr>
      <vt:lpstr>Spark Standalone</vt:lpstr>
      <vt:lpstr>Spark Standalone</vt:lpstr>
      <vt:lpstr>Spark Standalone (multiple apps)</vt:lpstr>
      <vt:lpstr>Spark Standalone (single app)</vt:lpstr>
      <vt:lpstr>Standalone Settings</vt:lpstr>
      <vt:lpstr>YARN Mode</vt:lpstr>
      <vt:lpstr>YARN Benefits</vt:lpstr>
      <vt:lpstr>YARN</vt:lpstr>
      <vt:lpstr>YARN Settings</vt:lpstr>
      <vt:lpstr>Spark YARN</vt:lpstr>
      <vt:lpstr>Spark YARN</vt:lpstr>
      <vt:lpstr>Spark YARN (client mode)</vt:lpstr>
      <vt:lpstr>Spark YARN (cluster mode)</vt:lpstr>
      <vt:lpstr>YARN Settings</vt:lpstr>
      <vt:lpstr>YARN Resource Manager UI</vt:lpstr>
      <vt:lpstr>Starting in “client” mode</vt:lpstr>
      <vt:lpstr>PowerPoint Presentation</vt:lpstr>
      <vt:lpstr>PowerPoint Presentation</vt:lpstr>
      <vt:lpstr>Starting in “cluster” mode</vt:lpstr>
      <vt:lpstr>PowerPoint Presentation</vt:lpstr>
      <vt:lpstr>PowerPoint Presentation</vt:lpstr>
      <vt:lpstr>YARN Resource Manager UI</vt:lpstr>
      <vt:lpstr>History Server</vt:lpstr>
      <vt:lpstr>Deploying an App to the Cluster</vt:lpstr>
      <vt:lpstr>Summary</vt:lpstr>
      <vt:lpstr>Dynamic Resource Allocation</vt:lpstr>
      <vt:lpstr>Execution Model In</vt:lpstr>
      <vt:lpstr>Execution Model is Different</vt:lpstr>
      <vt:lpstr>Static Resource Allocation</vt:lpstr>
      <vt:lpstr>Static Resource Allocation</vt:lpstr>
      <vt:lpstr>Dynamic Resource Allocation</vt:lpstr>
      <vt:lpstr>Dynamic Allocation Use Cases</vt:lpstr>
      <vt:lpstr>External Shuffle Service</vt:lpstr>
      <vt:lpstr>PySpark at a Glance</vt:lpstr>
      <vt:lpstr>PySpark to Java API</vt:lpstr>
      <vt:lpstr>PySpark Architecture</vt:lpstr>
      <vt:lpstr>Reading from HDFS</vt:lpstr>
      <vt:lpstr>Choose Your Python Implementation</vt:lpstr>
      <vt:lpstr>Python Benchmarks</vt:lpstr>
      <vt:lpstr>Default Python Worker process size</vt:lpstr>
      <vt:lpstr>PowerPoint Presentation</vt:lpstr>
      <vt:lpstr>Feedback</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Sameer Farooqui</dc:creator>
  <cp:lastModifiedBy>Todorov, Lyuben</cp:lastModifiedBy>
  <cp:revision>999</cp:revision>
  <cp:lastPrinted>2016-01-22T01:30:08Z</cp:lastPrinted>
  <dcterms:created xsi:type="dcterms:W3CDTF">2014-10-30T06:22:49Z</dcterms:created>
  <dcterms:modified xsi:type="dcterms:W3CDTF">2018-04-09T15:33:14Z</dcterms:modified>
</cp:coreProperties>
</file>